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AFCE9-3B5D-4DDB-B652-40F152430B9A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BD5A2-F8E1-461F-B7C4-C8D70CA209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228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More on imperative language: https://www.grammarly.com/blog/sentences/imperative-sentences/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BD5A2-F8E1-461F-B7C4-C8D70CA209C8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837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A1C0-9F89-45B5-9B6A-F62BE1EB37EE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1A6-0EA1-472F-9762-F4C80C69CB0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2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A1C0-9F89-45B5-9B6A-F62BE1EB37EE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1A6-0EA1-472F-9762-F4C80C69C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489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A1C0-9F89-45B5-9B6A-F62BE1EB37EE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1A6-0EA1-472F-9762-F4C80C69C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65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A1C0-9F89-45B5-9B6A-F62BE1EB37EE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1A6-0EA1-472F-9762-F4C80C69C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97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A1C0-9F89-45B5-9B6A-F62BE1EB37EE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1A6-0EA1-472F-9762-F4C80C69CB0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3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A1C0-9F89-45B5-9B6A-F62BE1EB37EE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1A6-0EA1-472F-9762-F4C80C69C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080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A1C0-9F89-45B5-9B6A-F62BE1EB37EE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1A6-0EA1-472F-9762-F4C80C69C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00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A1C0-9F89-45B5-9B6A-F62BE1EB37EE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1A6-0EA1-472F-9762-F4C80C69C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11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A1C0-9F89-45B5-9B6A-F62BE1EB37EE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1A6-0EA1-472F-9762-F4C80C69C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071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D3A1C0-9F89-45B5-9B6A-F62BE1EB37EE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77D1A6-0EA1-472F-9762-F4C80C69C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288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A1C0-9F89-45B5-9B6A-F62BE1EB37EE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D1A6-0EA1-472F-9762-F4C80C69C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295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D3A1C0-9F89-45B5-9B6A-F62BE1EB37EE}" type="datetimeFigureOut">
              <a:rPr lang="en-IE" smtClean="0"/>
              <a:t>19/09/2025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77D1A6-0EA1-472F-9762-F4C80C69CB02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86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9B18-BF9C-D83B-D1A8-87AC7DFDE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Good Commit Practice in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02F09-00D0-9A81-3A33-AA6C9EFF6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How to Write Meaningful commits and influence team members</a:t>
            </a:r>
          </a:p>
        </p:txBody>
      </p:sp>
    </p:spTree>
    <p:extLst>
      <p:ext uri="{BB962C8B-B14F-4D97-AF65-F5344CB8AC3E}">
        <p14:creationId xmlns:p14="http://schemas.microsoft.com/office/powerpoint/2010/main" val="415595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5C0A-9414-DCD1-C57C-4B25736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Conventional Commit:</a:t>
            </a:r>
            <a:br>
              <a:rPr lang="en-IE" dirty="0"/>
            </a:br>
            <a:r>
              <a:rPr lang="en-IE" dirty="0"/>
              <a:t>Extended Commit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864B-9864-4206-3674-4B98B8BB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726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Problem: Your commit is </a:t>
            </a:r>
            <a:r>
              <a:rPr lang="en-IE" sz="3200" dirty="0">
                <a:solidFill>
                  <a:srgbClr val="FF0000"/>
                </a:solidFill>
              </a:rPr>
              <a:t>complex</a:t>
            </a:r>
          </a:p>
          <a:p>
            <a:pPr lvl="2"/>
            <a:r>
              <a:rPr lang="en-IE" sz="2800" dirty="0"/>
              <a:t>More complicated that what you can fit in a single line of description</a:t>
            </a:r>
          </a:p>
          <a:p>
            <a:pPr lvl="2"/>
            <a:endParaRPr lang="en-IE" sz="1700" dirty="0"/>
          </a:p>
          <a:p>
            <a:pPr lvl="1"/>
            <a:r>
              <a:rPr lang="en-IE" sz="3200" dirty="0"/>
              <a:t>Solution: </a:t>
            </a:r>
            <a:r>
              <a:rPr lang="en-IE" sz="3200" dirty="0">
                <a:solidFill>
                  <a:srgbClr val="FF0000"/>
                </a:solidFill>
              </a:rPr>
              <a:t>Add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detail</a:t>
            </a:r>
            <a:r>
              <a:rPr lang="en-IE" sz="3200" dirty="0"/>
              <a:t> in a section below the main description</a:t>
            </a:r>
          </a:p>
          <a:p>
            <a:pPr lvl="2"/>
            <a:r>
              <a:rPr lang="en-IE" sz="2800" dirty="0"/>
              <a:t>Expand on changes</a:t>
            </a:r>
          </a:p>
          <a:p>
            <a:pPr lvl="2"/>
            <a:r>
              <a:rPr lang="en-IE" sz="2800" dirty="0"/>
              <a:t>Give context</a:t>
            </a:r>
          </a:p>
          <a:p>
            <a:pPr lvl="2"/>
            <a:endParaRPr lang="en-IE" sz="1700" dirty="0"/>
          </a:p>
          <a:p>
            <a:pPr lvl="1"/>
            <a:r>
              <a:rPr lang="en-IE" sz="3200" dirty="0"/>
              <a:t>Example:</a:t>
            </a:r>
          </a:p>
          <a:p>
            <a:pPr lvl="2"/>
            <a:r>
              <a:rPr lang="en-IE" sz="2800" dirty="0"/>
              <a:t>feat(auth): add password reset</a:t>
            </a:r>
          </a:p>
          <a:p>
            <a:pPr marL="384048" lvl="2" indent="0">
              <a:buNone/>
            </a:pPr>
            <a:r>
              <a:rPr lang="en-IE" sz="2800" dirty="0"/>
              <a:t>- implement reset token generation</a:t>
            </a:r>
          </a:p>
          <a:p>
            <a:pPr marL="384048" lvl="2" indent="0">
              <a:buNone/>
            </a:pPr>
            <a:r>
              <a:rPr lang="en-IE" sz="2800" dirty="0"/>
              <a:t>- add reset endpoint</a:t>
            </a:r>
          </a:p>
          <a:p>
            <a:pPr marL="384048" lvl="2" indent="0">
              <a:buNone/>
            </a:pPr>
            <a:r>
              <a:rPr lang="en-IE" sz="2800" dirty="0"/>
              <a:t>- update user model to store reset token</a:t>
            </a:r>
          </a:p>
          <a:p>
            <a:pPr lvl="1"/>
            <a:endParaRPr lang="en-IE" sz="1700" dirty="0"/>
          </a:p>
          <a:p>
            <a:pPr lvl="1"/>
            <a:r>
              <a:rPr lang="en-IE" sz="3200" dirty="0"/>
              <a:t>Use this approach when your change is complex or multi-step</a:t>
            </a:r>
          </a:p>
        </p:txBody>
      </p:sp>
    </p:spTree>
    <p:extLst>
      <p:ext uri="{BB962C8B-B14F-4D97-AF65-F5344CB8AC3E}">
        <p14:creationId xmlns:p14="http://schemas.microsoft.com/office/powerpoint/2010/main" val="291209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C2F7-FEF0-C399-E343-7A57839C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Conventional Commits:</a:t>
            </a:r>
            <a:br>
              <a:rPr lang="en-IE" dirty="0"/>
            </a:br>
            <a:r>
              <a:rPr lang="en-IE" dirty="0"/>
              <a:t>The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7656-CBF4-A580-EE63-42162FD7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3200" dirty="0">
                <a:solidFill>
                  <a:srgbClr val="FF0000"/>
                </a:solidFill>
              </a:rPr>
              <a:t>Consistency</a:t>
            </a:r>
            <a:r>
              <a:rPr lang="en-US" sz="3200" dirty="0"/>
              <a:t> in history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Easier to </a:t>
            </a:r>
            <a:r>
              <a:rPr lang="en-US" sz="3200" dirty="0">
                <a:solidFill>
                  <a:srgbClr val="FF0000"/>
                </a:solidFill>
              </a:rPr>
              <a:t>understand</a:t>
            </a:r>
            <a:r>
              <a:rPr lang="en-US" sz="3200" dirty="0"/>
              <a:t> project evolution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Enables </a:t>
            </a:r>
            <a:r>
              <a:rPr lang="en-US" sz="3200" b="1" dirty="0">
                <a:solidFill>
                  <a:srgbClr val="FF0000"/>
                </a:solidFill>
              </a:rPr>
              <a:t>automation</a:t>
            </a:r>
            <a:r>
              <a:rPr lang="en-US" sz="3200" dirty="0"/>
              <a:t>:</a:t>
            </a:r>
          </a:p>
          <a:p>
            <a:pPr lvl="2"/>
            <a:r>
              <a:rPr lang="en-US" sz="2800" dirty="0"/>
              <a:t>Changelog generation</a:t>
            </a:r>
          </a:p>
          <a:p>
            <a:pPr lvl="2"/>
            <a:r>
              <a:rPr lang="en-US" sz="2800" dirty="0"/>
              <a:t>Semantic versioning (major, minor, patch)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Better </a:t>
            </a:r>
            <a:r>
              <a:rPr lang="en-US" sz="3200" dirty="0">
                <a:solidFill>
                  <a:srgbClr val="FF0000"/>
                </a:solidFill>
              </a:rPr>
              <a:t>collaboration</a:t>
            </a:r>
            <a:r>
              <a:rPr lang="en-US" sz="3200" dirty="0"/>
              <a:t> in teams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40144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F774-AA88-AC0F-F799-3078015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Practical Tips for Committing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0465-A231-6C52-6D9E-37DCE782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3200" dirty="0"/>
              <a:t>Commit </a:t>
            </a:r>
            <a:r>
              <a:rPr lang="en-US" sz="3200" dirty="0">
                <a:solidFill>
                  <a:srgbClr val="FF0000"/>
                </a:solidFill>
              </a:rPr>
              <a:t>early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and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often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Keep changes </a:t>
            </a:r>
            <a:r>
              <a:rPr lang="en-US" sz="3200" u="sng" dirty="0">
                <a:solidFill>
                  <a:srgbClr val="FF0000"/>
                </a:solidFill>
              </a:rPr>
              <a:t>focused</a:t>
            </a:r>
          </a:p>
          <a:p>
            <a:pPr lvl="1"/>
            <a:endParaRPr lang="en-US" sz="3200" u="sng" dirty="0"/>
          </a:p>
          <a:p>
            <a:pPr lvl="1"/>
            <a:r>
              <a:rPr lang="en-US" sz="3200" dirty="0"/>
              <a:t>Always write a </a:t>
            </a:r>
            <a:r>
              <a:rPr lang="en-US" sz="3200" dirty="0">
                <a:solidFill>
                  <a:srgbClr val="FF0000"/>
                </a:solidFill>
              </a:rPr>
              <a:t>meaningful</a:t>
            </a:r>
            <a:r>
              <a:rPr lang="en-US" sz="3200" dirty="0"/>
              <a:t> message 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Follow the Conventional Commits </a:t>
            </a:r>
            <a:r>
              <a:rPr lang="en-US" sz="3200" dirty="0">
                <a:solidFill>
                  <a:srgbClr val="FF0000"/>
                </a:solidFill>
              </a:rPr>
              <a:t>format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Review your commit history (git log) to self-check </a:t>
            </a:r>
            <a:r>
              <a:rPr lang="en-US" sz="3200" dirty="0">
                <a:solidFill>
                  <a:srgbClr val="FF0000"/>
                </a:solidFill>
              </a:rPr>
              <a:t>clarity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Think of commits as </a:t>
            </a:r>
            <a:r>
              <a:rPr lang="en-US" sz="3200" b="1" dirty="0">
                <a:solidFill>
                  <a:srgbClr val="FF0000"/>
                </a:solidFill>
              </a:rPr>
              <a:t>messages</a:t>
            </a:r>
            <a:r>
              <a:rPr lang="en-US" sz="3200" b="1" dirty="0"/>
              <a:t> to your future self </a:t>
            </a:r>
            <a:r>
              <a:rPr lang="en-US" sz="3200" b="1" u="sng" dirty="0"/>
              <a:t>and teammates</a:t>
            </a:r>
            <a:endParaRPr lang="en-IE" sz="3200" b="1" u="sng" dirty="0"/>
          </a:p>
        </p:txBody>
      </p:sp>
    </p:spTree>
    <p:extLst>
      <p:ext uri="{BB962C8B-B14F-4D97-AF65-F5344CB8AC3E}">
        <p14:creationId xmlns:p14="http://schemas.microsoft.com/office/powerpoint/2010/main" val="275948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4BCD-34DB-A88F-8750-1A2DA0D6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Do Commits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AF1E-E127-E966-4FD7-4063AEED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3200" dirty="0"/>
              <a:t>Each commit is a </a:t>
            </a:r>
            <a:r>
              <a:rPr lang="en-US" sz="3200" b="1" dirty="0"/>
              <a:t>snapshot</a:t>
            </a:r>
            <a:r>
              <a:rPr lang="en-US" sz="3200" dirty="0"/>
              <a:t>/save-point of your project’s history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Good commits make it easier to: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Understand</a:t>
            </a:r>
            <a:r>
              <a:rPr lang="en-US" sz="2800" dirty="0"/>
              <a:t> </a:t>
            </a:r>
            <a:r>
              <a:rPr lang="en-US" sz="2800" u="sng" dirty="0">
                <a:solidFill>
                  <a:srgbClr val="FF0000"/>
                </a:solidFill>
              </a:rPr>
              <a:t>why</a:t>
            </a:r>
            <a:r>
              <a:rPr lang="en-US" sz="2800" dirty="0"/>
              <a:t> changes were made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Debug</a:t>
            </a:r>
            <a:r>
              <a:rPr lang="en-US" sz="2800" dirty="0"/>
              <a:t> issues by reviewing history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Collaborate</a:t>
            </a:r>
            <a:r>
              <a:rPr lang="en-US" sz="2800" dirty="0"/>
              <a:t> effectively with others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/>
              <a:t>Bad commits can </a:t>
            </a:r>
            <a:r>
              <a:rPr lang="en-US" sz="3200" dirty="0">
                <a:solidFill>
                  <a:srgbClr val="0070C0"/>
                </a:solidFill>
              </a:rPr>
              <a:t>confuse</a:t>
            </a:r>
            <a:r>
              <a:rPr lang="en-US" sz="3200" dirty="0"/>
              <a:t> teammates and </a:t>
            </a:r>
            <a:r>
              <a:rPr lang="en-US" sz="3200" dirty="0">
                <a:solidFill>
                  <a:srgbClr val="0070C0"/>
                </a:solidFill>
              </a:rPr>
              <a:t>slow</a:t>
            </a:r>
            <a:r>
              <a:rPr lang="en-US" sz="3200" dirty="0"/>
              <a:t> development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3889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11D4-F5AE-54AA-7772-AE7E060C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Makes a Good Commit?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CC2-2E64-B580-85AF-B5B8F154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3200" dirty="0"/>
              <a:t>Small &amp; </a:t>
            </a:r>
            <a:r>
              <a:rPr lang="en-US" sz="3200" dirty="0">
                <a:solidFill>
                  <a:srgbClr val="FF0000"/>
                </a:solidFill>
              </a:rPr>
              <a:t>Focused</a:t>
            </a:r>
            <a:r>
              <a:rPr lang="en-US" sz="3200" dirty="0"/>
              <a:t>: One logical change per commit</a:t>
            </a:r>
          </a:p>
          <a:p>
            <a:pPr lvl="2"/>
            <a:r>
              <a:rPr lang="en-US" sz="2800" dirty="0"/>
              <a:t>Lots of unrelated changes in one commit means looking through that commit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Clear Message: Explains </a:t>
            </a:r>
            <a:r>
              <a:rPr lang="en-US" sz="3200" i="1" dirty="0">
                <a:solidFill>
                  <a:srgbClr val="FF0000"/>
                </a:solidFill>
              </a:rPr>
              <a:t>what</a:t>
            </a:r>
            <a:r>
              <a:rPr lang="en-US" sz="3200" dirty="0"/>
              <a:t> and </a:t>
            </a:r>
            <a:r>
              <a:rPr lang="en-US" sz="3200" i="1" dirty="0">
                <a:solidFill>
                  <a:srgbClr val="FF0000"/>
                </a:solidFill>
              </a:rPr>
              <a:t>why</a:t>
            </a:r>
            <a:r>
              <a:rPr lang="en-US" sz="3200" dirty="0"/>
              <a:t>, not just </a:t>
            </a:r>
            <a:r>
              <a:rPr lang="en-US" sz="3200" i="1" dirty="0"/>
              <a:t>how</a:t>
            </a:r>
          </a:p>
          <a:p>
            <a:pPr lvl="1"/>
            <a:endParaRPr lang="en-US" sz="2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Consistent</a:t>
            </a:r>
            <a:r>
              <a:rPr lang="en-US" sz="3200" dirty="0"/>
              <a:t> Style: Makes history easy to scan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Atomic</a:t>
            </a:r>
            <a:r>
              <a:rPr lang="en-US" sz="3200" dirty="0"/>
              <a:t>: Commit only complete changes (no broken code unless intentional)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2049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2E0D-F967-7B6D-F0DA-4E61450F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Bad vs Good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10F2-CEF4-7457-0F38-1409A84DA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Examples of bad commits:</a:t>
            </a:r>
          </a:p>
          <a:p>
            <a:pPr lvl="2"/>
            <a:r>
              <a:rPr lang="en-IE" sz="2800" dirty="0"/>
              <a:t>"fix“</a:t>
            </a:r>
          </a:p>
          <a:p>
            <a:pPr lvl="2"/>
            <a:r>
              <a:rPr lang="en-IE" sz="2800" dirty="0"/>
              <a:t>"stuff“</a:t>
            </a:r>
          </a:p>
          <a:p>
            <a:pPr lvl="2"/>
            <a:r>
              <a:rPr lang="en-IE" sz="2800" dirty="0"/>
              <a:t>"changes made“</a:t>
            </a:r>
          </a:p>
          <a:p>
            <a:pPr lvl="1"/>
            <a:r>
              <a:rPr lang="en-IE" sz="3200" dirty="0"/>
              <a:t>Examples of useful commits:</a:t>
            </a:r>
          </a:p>
          <a:p>
            <a:pPr lvl="2"/>
            <a:r>
              <a:rPr lang="en-IE" sz="2800" dirty="0"/>
              <a:t>"fix(login): correct password validation bug“</a:t>
            </a:r>
          </a:p>
          <a:p>
            <a:pPr lvl="2"/>
            <a:r>
              <a:rPr lang="en-IE" sz="2800" dirty="0"/>
              <a:t>"docs(readme): add setup instructions for Linux users"</a:t>
            </a:r>
          </a:p>
        </p:txBody>
      </p:sp>
    </p:spTree>
    <p:extLst>
      <p:ext uri="{BB962C8B-B14F-4D97-AF65-F5344CB8AC3E}">
        <p14:creationId xmlns:p14="http://schemas.microsoft.com/office/powerpoint/2010/main" val="147607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CE50-6FFD-B39E-670E-C9CFCE69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Introducing the </a:t>
            </a:r>
            <a:r>
              <a:rPr lang="en-IE" b="1" dirty="0">
                <a:solidFill>
                  <a:srgbClr val="FF0000"/>
                </a:solidFill>
              </a:rPr>
              <a:t>Conventional Commits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/>
              <a:t>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D54C-0B07-45EC-F20D-95925F64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751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Conventional commits: A standard approach for writing commit messages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Format: &lt;</a:t>
            </a:r>
            <a:r>
              <a:rPr lang="en-IE" sz="3200" dirty="0">
                <a:solidFill>
                  <a:srgbClr val="00B0F0"/>
                </a:solidFill>
              </a:rPr>
              <a:t>commit type</a:t>
            </a:r>
            <a:r>
              <a:rPr lang="en-IE" sz="3200" dirty="0"/>
              <a:t>&gt;</a:t>
            </a:r>
            <a:r>
              <a:rPr lang="en-IE" sz="3200" dirty="0">
                <a:solidFill>
                  <a:schemeClr val="accent5"/>
                </a:solidFill>
              </a:rPr>
              <a:t>(optional scope)</a:t>
            </a:r>
            <a:r>
              <a:rPr lang="en-IE" sz="3200" dirty="0"/>
              <a:t>: &lt;description&gt;</a:t>
            </a:r>
          </a:p>
          <a:p>
            <a:pPr lvl="2"/>
            <a:r>
              <a:rPr lang="en-IE" sz="2800" dirty="0">
                <a:solidFill>
                  <a:srgbClr val="00B0F0"/>
                </a:solidFill>
              </a:rPr>
              <a:t>Type</a:t>
            </a:r>
            <a:r>
              <a:rPr lang="en-IE" sz="2800" dirty="0"/>
              <a:t>: The kind of change being made</a:t>
            </a:r>
          </a:p>
          <a:p>
            <a:pPr lvl="2"/>
            <a:r>
              <a:rPr lang="en-IE" sz="2800" dirty="0">
                <a:solidFill>
                  <a:schemeClr val="accent5"/>
                </a:solidFill>
              </a:rPr>
              <a:t>Optional scope</a:t>
            </a:r>
            <a:r>
              <a:rPr lang="en-IE" sz="2800" dirty="0"/>
              <a:t>: Where the change happened</a:t>
            </a:r>
          </a:p>
          <a:p>
            <a:pPr lvl="2"/>
            <a:r>
              <a:rPr lang="en-IE" sz="2800" dirty="0"/>
              <a:t>Description: What change was added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Examples: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feat</a:t>
            </a:r>
            <a:r>
              <a:rPr lang="en-US" sz="2800" dirty="0">
                <a:solidFill>
                  <a:schemeClr val="accent5"/>
                </a:solidFill>
              </a:rPr>
              <a:t>(auth)</a:t>
            </a:r>
            <a:r>
              <a:rPr lang="en-US" sz="2800" dirty="0"/>
              <a:t>: add login functionality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fix</a:t>
            </a:r>
            <a:r>
              <a:rPr lang="en-US" sz="2800" dirty="0">
                <a:solidFill>
                  <a:schemeClr val="accent5"/>
                </a:solidFill>
              </a:rPr>
              <a:t>(</a:t>
            </a:r>
            <a:r>
              <a:rPr lang="en-US" sz="2800" dirty="0" err="1">
                <a:solidFill>
                  <a:schemeClr val="accent5"/>
                </a:solidFill>
              </a:rPr>
              <a:t>ui</a:t>
            </a:r>
            <a:r>
              <a:rPr lang="en-US" sz="2800" dirty="0">
                <a:solidFill>
                  <a:schemeClr val="accent5"/>
                </a:solidFill>
              </a:rPr>
              <a:t>)</a:t>
            </a:r>
            <a:r>
              <a:rPr lang="en-US" sz="2800" dirty="0"/>
              <a:t>: correct button alignment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docs</a:t>
            </a:r>
            <a:r>
              <a:rPr lang="en-US" sz="2800" dirty="0"/>
              <a:t>: update API usage examples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65046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8049-3A37-1215-C166-9549B96B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Conventional Commit: </a:t>
            </a:r>
            <a:br>
              <a:rPr lang="en-IE" dirty="0"/>
            </a:br>
            <a:r>
              <a:rPr lang="en-IE" dirty="0"/>
              <a:t>What are the Commit Types?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04BDF4-AFAE-F82E-484C-7247E221A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741730"/>
              </p:ext>
            </p:extLst>
          </p:nvPr>
        </p:nvGraphicFramePr>
        <p:xfrm>
          <a:off x="1096963" y="1846263"/>
          <a:ext cx="10058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41">
                  <a:extLst>
                    <a:ext uri="{9D8B030D-6E8A-4147-A177-3AD203B41FA5}">
                      <a16:colId xmlns:a16="http://schemas.microsoft.com/office/drawing/2014/main" val="3597462598"/>
                    </a:ext>
                  </a:extLst>
                </a:gridCol>
                <a:gridCol w="8084359">
                  <a:extLst>
                    <a:ext uri="{9D8B030D-6E8A-4147-A177-3AD203B41FA5}">
                      <a16:colId xmlns:a16="http://schemas.microsoft.com/office/drawing/2014/main" val="10586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Commit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5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feat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/>
                        <a:t>A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/>
                        <a:t>A bug 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2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/>
                        <a:t>Documentation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4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/>
                        <a:t>Formatting, whitespace, no code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3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refactor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/>
                        <a:t>Restructuring code without changing behaviour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2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/>
                        <a:t>Adding or modifying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8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chore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/>
                        <a:t>Maintenance tasks (build, tooling, dependencies)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9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12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DA65-CE90-6FA7-6C1A-AB8CE274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Conventional Commit:</a:t>
            </a:r>
            <a:br>
              <a:rPr lang="en-IE" dirty="0"/>
            </a:br>
            <a:r>
              <a:rPr lang="en-IE" dirty="0"/>
              <a:t>What if My Commit Doesn’t Fit a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E213-EA6F-8CFB-FA20-387DA1C0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If your commit doesn’t cleanly fit one of the previous commit types/categories, it shouldn’t be a commit</a:t>
            </a:r>
          </a:p>
          <a:p>
            <a:pPr lvl="2"/>
            <a:r>
              <a:rPr lang="en-IE" sz="2800" dirty="0"/>
              <a:t>If it crosses types, it is not a </a:t>
            </a:r>
            <a:r>
              <a:rPr lang="en-IE" sz="2800" dirty="0">
                <a:solidFill>
                  <a:srgbClr val="FF0000"/>
                </a:solidFill>
              </a:rPr>
              <a:t>focused</a:t>
            </a:r>
            <a:r>
              <a:rPr lang="en-IE" sz="2800" dirty="0"/>
              <a:t> change</a:t>
            </a:r>
          </a:p>
          <a:p>
            <a:pPr lvl="2"/>
            <a:r>
              <a:rPr lang="en-IE" sz="2800" dirty="0"/>
              <a:t>If it’s partially done, it’s not an </a:t>
            </a:r>
            <a:r>
              <a:rPr lang="en-IE" sz="2800" dirty="0">
                <a:solidFill>
                  <a:srgbClr val="FF0000"/>
                </a:solidFill>
              </a:rPr>
              <a:t>atomic</a:t>
            </a:r>
            <a:r>
              <a:rPr lang="en-IE" sz="2800" dirty="0"/>
              <a:t> change </a:t>
            </a:r>
          </a:p>
          <a:p>
            <a:pPr lvl="3"/>
            <a:r>
              <a:rPr lang="en-IE" sz="2600" dirty="0"/>
              <a:t>Atomic: single action that can’t be interrupted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What if it doesn’t fall into </a:t>
            </a:r>
            <a:r>
              <a:rPr lang="en-IE" sz="3200" i="1" dirty="0"/>
              <a:t>any</a:t>
            </a:r>
            <a:r>
              <a:rPr lang="en-IE" sz="3200" dirty="0"/>
              <a:t> category?</a:t>
            </a:r>
          </a:p>
          <a:p>
            <a:pPr lvl="2"/>
            <a:r>
              <a:rPr lang="en-IE" sz="2800" dirty="0"/>
              <a:t>If it’s something specific to your development area, you might need to create a custom category</a:t>
            </a:r>
          </a:p>
          <a:p>
            <a:pPr lvl="3"/>
            <a:r>
              <a:rPr lang="en-IE" sz="2400" dirty="0"/>
              <a:t>This should not be done often!</a:t>
            </a:r>
          </a:p>
        </p:txBody>
      </p:sp>
    </p:spTree>
    <p:extLst>
      <p:ext uri="{BB962C8B-B14F-4D97-AF65-F5344CB8AC3E}">
        <p14:creationId xmlns:p14="http://schemas.microsoft.com/office/powerpoint/2010/main" val="141701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4A78-5166-2354-BE74-5A84E476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Conventional Commit:</a:t>
            </a:r>
            <a:br>
              <a:rPr lang="en-IE" dirty="0"/>
            </a:br>
            <a:r>
              <a:rPr lang="en-IE" dirty="0"/>
              <a:t>What is Optional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C6DDB-3256-62E4-B525-352F92CA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3200" dirty="0"/>
              <a:t>Optional scope specifies </a:t>
            </a:r>
            <a:r>
              <a:rPr lang="en-US" sz="3200" dirty="0">
                <a:solidFill>
                  <a:srgbClr val="FF0000"/>
                </a:solidFill>
              </a:rPr>
              <a:t>what part </a:t>
            </a:r>
            <a:r>
              <a:rPr lang="en-US" sz="3200" dirty="0"/>
              <a:t>of the project the commit affects</a:t>
            </a:r>
          </a:p>
          <a:p>
            <a:pPr lvl="2"/>
            <a:r>
              <a:rPr lang="en-US" sz="2800" dirty="0"/>
              <a:t>This helps you to locate/identify related changes quickly</a:t>
            </a:r>
          </a:p>
          <a:p>
            <a:pPr lvl="2"/>
            <a:r>
              <a:rPr lang="en-US" sz="2800" dirty="0"/>
              <a:t>Also allows you to identify which commits </a:t>
            </a:r>
            <a:r>
              <a:rPr lang="en-US" sz="2800" i="1" dirty="0"/>
              <a:t>don’t</a:t>
            </a:r>
            <a:r>
              <a:rPr lang="en-US" sz="2800" dirty="0"/>
              <a:t> impact you as much</a:t>
            </a:r>
          </a:p>
          <a:p>
            <a:pPr marL="384048" lvl="2" indent="0">
              <a:buNone/>
            </a:pPr>
            <a:endParaRPr lang="en-US" sz="2800" dirty="0"/>
          </a:p>
          <a:p>
            <a:pPr lvl="1"/>
            <a:r>
              <a:rPr lang="en-US" sz="3200" dirty="0"/>
              <a:t>Examples:</a:t>
            </a:r>
          </a:p>
          <a:p>
            <a:pPr lvl="2"/>
            <a:r>
              <a:rPr lang="en-US" sz="2800" dirty="0"/>
              <a:t>feat(</a:t>
            </a:r>
            <a:r>
              <a:rPr lang="en-US" sz="2800" dirty="0" err="1"/>
              <a:t>api</a:t>
            </a:r>
            <a:r>
              <a:rPr lang="en-US" sz="2800" dirty="0"/>
              <a:t>): add user profile endpoint 		&lt;- only amends API-related</a:t>
            </a:r>
          </a:p>
          <a:p>
            <a:pPr lvl="2"/>
            <a:r>
              <a:rPr lang="en-US" sz="2800" dirty="0"/>
              <a:t>fix(</a:t>
            </a:r>
            <a:r>
              <a:rPr lang="en-US" sz="2800" dirty="0" err="1"/>
              <a:t>ui</a:t>
            </a:r>
            <a:r>
              <a:rPr lang="en-US" sz="2800" dirty="0"/>
              <a:t>): handle dark mode toggle 		&lt;- only amends </a:t>
            </a:r>
            <a:r>
              <a:rPr lang="en-US" sz="2800" dirty="0" err="1"/>
              <a:t>ui</a:t>
            </a:r>
            <a:r>
              <a:rPr lang="en-US" sz="2800" dirty="0"/>
              <a:t>-related</a:t>
            </a:r>
          </a:p>
        </p:txBody>
      </p:sp>
    </p:spTree>
    <p:extLst>
      <p:ext uri="{BB962C8B-B14F-4D97-AF65-F5344CB8AC3E}">
        <p14:creationId xmlns:p14="http://schemas.microsoft.com/office/powerpoint/2010/main" val="159208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EFF4-B6BF-176C-7CE6-DC52D85E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Conventional Commit:</a:t>
            </a:r>
            <a:br>
              <a:rPr lang="en-IE" dirty="0"/>
            </a:br>
            <a:r>
              <a:rPr lang="en-IE" dirty="0"/>
              <a:t>Description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FC49-B0E0-49FB-33D9-F39EC583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3200" dirty="0"/>
              <a:t>Should be </a:t>
            </a:r>
            <a:r>
              <a:rPr lang="en-US" sz="3200" dirty="0">
                <a:solidFill>
                  <a:srgbClr val="FF0000"/>
                </a:solidFill>
              </a:rPr>
              <a:t>short and clear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/>
              <a:t>Should be written in </a:t>
            </a:r>
            <a:r>
              <a:rPr lang="en-US" sz="3200" dirty="0">
                <a:solidFill>
                  <a:srgbClr val="FF0000"/>
                </a:solidFill>
              </a:rPr>
              <a:t>imperative language</a:t>
            </a:r>
            <a:r>
              <a:rPr lang="en-US" sz="3200" dirty="0"/>
              <a:t>: </a:t>
            </a:r>
          </a:p>
          <a:p>
            <a:pPr lvl="2"/>
            <a:r>
              <a:rPr lang="en-US" sz="2800" dirty="0"/>
              <a:t>Good: “add login button” </a:t>
            </a:r>
          </a:p>
          <a:p>
            <a:pPr lvl="2"/>
            <a:r>
              <a:rPr lang="en-US" sz="2800" dirty="0"/>
              <a:t>Bad: “added login button” (past tense) </a:t>
            </a:r>
            <a:br>
              <a:rPr lang="en-US" sz="2800" dirty="0"/>
            </a:br>
            <a:r>
              <a:rPr lang="en-US" sz="2800" dirty="0"/>
              <a:t>	or “I am adding login button” (first person)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Should avoid </a:t>
            </a:r>
            <a:r>
              <a:rPr lang="en-US" sz="3200" i="1" dirty="0"/>
              <a:t>vague</a:t>
            </a:r>
            <a:r>
              <a:rPr lang="en-US" sz="3200" dirty="0"/>
              <a:t> words:</a:t>
            </a:r>
          </a:p>
          <a:p>
            <a:pPr lvl="2"/>
            <a:r>
              <a:rPr lang="en-US" sz="2800" dirty="0"/>
              <a:t>Bad description: </a:t>
            </a:r>
            <a:br>
              <a:rPr lang="en-US" sz="2800" dirty="0"/>
            </a:br>
            <a:r>
              <a:rPr lang="en-US" sz="2800" dirty="0"/>
              <a:t>		“fix stuff”</a:t>
            </a:r>
          </a:p>
          <a:p>
            <a:pPr lvl="2"/>
            <a:r>
              <a:rPr lang="en-US" sz="2800" dirty="0"/>
              <a:t>Good description: </a:t>
            </a:r>
            <a:br>
              <a:rPr lang="en-US" sz="2800" dirty="0"/>
            </a:br>
            <a:r>
              <a:rPr lang="en-US" sz="2800" dirty="0"/>
              <a:t>		“fix(</a:t>
            </a:r>
            <a:r>
              <a:rPr lang="en-US" sz="2800" dirty="0" err="1"/>
              <a:t>api</a:t>
            </a:r>
            <a:r>
              <a:rPr lang="en-US" sz="2800" dirty="0"/>
              <a:t>): correct null pointer error in </a:t>
            </a:r>
            <a:r>
              <a:rPr lang="en-US" sz="2800" dirty="0" err="1"/>
              <a:t>fetchUser</a:t>
            </a:r>
            <a:r>
              <a:rPr lang="en-US" sz="2800" dirty="0"/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E0EA4-C47C-8E62-A259-14649ABF7FF6}"/>
              </a:ext>
            </a:extLst>
          </p:cNvPr>
          <p:cNvSpPr/>
          <p:nvPr/>
        </p:nvSpPr>
        <p:spPr>
          <a:xfrm>
            <a:off x="9293525" y="2599426"/>
            <a:ext cx="1862155" cy="1460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Side note: </a:t>
            </a:r>
          </a:p>
          <a:p>
            <a:pPr algn="ctr"/>
            <a:r>
              <a:rPr lang="en-IE" dirty="0"/>
              <a:t>Descriptions should </a:t>
            </a:r>
            <a:r>
              <a:rPr lang="en-IE" b="1" u="sng" dirty="0"/>
              <a:t>not</a:t>
            </a:r>
            <a:r>
              <a:rPr lang="en-IE" b="1" dirty="0"/>
              <a:t> </a:t>
            </a:r>
            <a:r>
              <a:rPr lang="en-IE" dirty="0"/>
              <a:t>have punctuation at the 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02144D-E2F0-F037-ED41-69173022085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848045" y="3053751"/>
            <a:ext cx="4445480" cy="27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31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794</TotalTime>
  <Words>721</Words>
  <Application>Microsoft Office PowerPoint</Application>
  <PresentationFormat>Widescreen</PresentationFormat>
  <Paragraphs>125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Retrospect</vt:lpstr>
      <vt:lpstr>Good Commit Practice in Git</vt:lpstr>
      <vt:lpstr>Why Do Commits Matter?</vt:lpstr>
      <vt:lpstr>What Makes a Good Commit?</vt:lpstr>
      <vt:lpstr>Bad vs Good Commits</vt:lpstr>
      <vt:lpstr>Introducing the Conventional Commits Standard</vt:lpstr>
      <vt:lpstr>Conventional Commit:  What are the Commit Types?</vt:lpstr>
      <vt:lpstr>Conventional Commit: What if My Commit Doesn’t Fit a Type?</vt:lpstr>
      <vt:lpstr>Conventional Commit: What is Optional Scope</vt:lpstr>
      <vt:lpstr>Conventional Commit: Description Style</vt:lpstr>
      <vt:lpstr>Conventional Commit: Extended Commit Messages</vt:lpstr>
      <vt:lpstr>Conventional Commits: The Benefits</vt:lpstr>
      <vt:lpstr>Practical Tips for Committing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Graham</dc:creator>
  <cp:lastModifiedBy>Michelle Graham</cp:lastModifiedBy>
  <cp:revision>4</cp:revision>
  <dcterms:created xsi:type="dcterms:W3CDTF">2025-09-19T09:13:04Z</dcterms:created>
  <dcterms:modified xsi:type="dcterms:W3CDTF">2025-09-19T22:27:45Z</dcterms:modified>
</cp:coreProperties>
</file>