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2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14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44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39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6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208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05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80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4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7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716DE-C48B-4AE0-8347-1C19E2DE8F74}" type="datetimeFigureOut">
              <a:rPr lang="en-IE" smtClean="0"/>
              <a:t>22/09/2025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DD1B7A-D31F-4080-B33E-A8BD77C4F5D7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9758-7EB5-A67B-783F-21C81DB2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7E7C8-6946-CDE5-2557-48FDDD32A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Access-Focused Data Storage</a:t>
            </a:r>
          </a:p>
        </p:txBody>
      </p:sp>
    </p:spTree>
    <p:extLst>
      <p:ext uri="{BB962C8B-B14F-4D97-AF65-F5344CB8AC3E}">
        <p14:creationId xmlns:p14="http://schemas.microsoft.com/office/powerpoint/2010/main" val="221758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3BC170-4442-0FE3-6AC3-219BACFF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5" y="3175633"/>
            <a:ext cx="5785446" cy="996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E02A7-818E-F12F-A17D-F80B79A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an Array’s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86C0-B872-E1B7-52C2-182D6D32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67187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To find the length/size of an array, you get its length</a:t>
            </a:r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latin typeface="Consolas" panose="020B0609020204030204" pitchFamily="49" charset="0"/>
              </a:rPr>
              <a:t>arrayName.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length</a:t>
            </a:r>
            <a:r>
              <a:rPr lang="en-IE" sz="3200" dirty="0"/>
              <a:t>;</a:t>
            </a:r>
          </a:p>
          <a:p>
            <a:pPr lvl="2"/>
            <a:r>
              <a:rPr lang="en-IE" sz="2800" dirty="0"/>
              <a:t>Note: No parentheses!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5FEBD-930C-B39F-BDEE-56191D919C78}"/>
              </a:ext>
            </a:extLst>
          </p:cNvPr>
          <p:cNvCxnSpPr>
            <a:cxnSpLocks/>
          </p:cNvCxnSpPr>
          <p:nvPr/>
        </p:nvCxnSpPr>
        <p:spPr>
          <a:xfrm>
            <a:off x="6395049" y="2702943"/>
            <a:ext cx="2421147" cy="4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059C-4EBD-0436-4DE8-770C00DD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Displaying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6FF0-399A-5949-E247-B1E298BF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In memory, Java variables contain one of two things:</a:t>
            </a:r>
          </a:p>
          <a:p>
            <a:pPr lvl="2"/>
            <a:r>
              <a:rPr lang="en-IE" sz="2800" dirty="0"/>
              <a:t>Real data (primitives)</a:t>
            </a:r>
          </a:p>
          <a:p>
            <a:pPr lvl="2"/>
            <a:r>
              <a:rPr lang="en-IE" sz="2800" dirty="0"/>
              <a:t>References to where the data is stored (objects)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Arrays are objects, therefore their variables contain memory references</a:t>
            </a:r>
          </a:p>
          <a:p>
            <a:pPr lvl="2"/>
            <a:r>
              <a:rPr lang="en-IE" sz="2800" dirty="0"/>
              <a:t>When you print one out, you see this reference, NOT its data contents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print the content of an array, you can:</a:t>
            </a:r>
          </a:p>
          <a:p>
            <a:pPr lvl="2"/>
            <a:r>
              <a:rPr lang="en-IE" sz="2800" dirty="0"/>
              <a:t>Loop through and print each position (see previous slide)</a:t>
            </a:r>
          </a:p>
          <a:p>
            <a:pPr lvl="2"/>
            <a:r>
              <a:rPr lang="en-IE" sz="2800" dirty="0"/>
              <a:t>Use a helper method to do it for you – </a:t>
            </a:r>
            <a:r>
              <a:rPr lang="en-I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Arrays.toString</a:t>
            </a:r>
            <a:r>
              <a:rPr lang="en-IE" sz="2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I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arrayName</a:t>
            </a:r>
            <a:r>
              <a:rPr lang="en-IE" sz="2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IE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43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23E3-D244-4B5D-D709-4042B4A8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Changing an Array – Altering its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177F-4A4F-88A8-1DF1-596D3FFA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To change the content of a slot in an array, we simply write into that position</a:t>
            </a:r>
          </a:p>
          <a:p>
            <a:pPr lvl="2"/>
            <a:r>
              <a:rPr lang="en-IE" sz="2800" dirty="0"/>
              <a:t>No such thing as python’s append, insert, pop, remove etc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[position]</a:t>
            </a:r>
            <a:r>
              <a:rPr lang="en-IE" sz="3200" dirty="0">
                <a:latin typeface="Consolas" panose="020B0609020204030204" pitchFamily="49" charset="0"/>
              </a:rPr>
              <a:t> = 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value</a:t>
            </a:r>
            <a:r>
              <a:rPr lang="en-IE" sz="3200" dirty="0"/>
              <a:t>;</a:t>
            </a:r>
          </a:p>
          <a:p>
            <a:pPr lvl="1"/>
            <a:endParaRPr lang="en-IE" sz="2600" dirty="0"/>
          </a:p>
          <a:p>
            <a:pPr lvl="1"/>
            <a:endParaRPr lang="en-IE" sz="2600" dirty="0"/>
          </a:p>
          <a:p>
            <a:pPr lvl="1"/>
            <a:r>
              <a:rPr lang="en-IE" sz="3200" dirty="0"/>
              <a:t>Note: You can change data, but </a:t>
            </a:r>
            <a:r>
              <a:rPr lang="en-IE" sz="3200" dirty="0">
                <a:solidFill>
                  <a:srgbClr val="FF0000"/>
                </a:solidFill>
              </a:rPr>
              <a:t>cannot change the type </a:t>
            </a:r>
          </a:p>
          <a:p>
            <a:pPr lvl="2"/>
            <a:r>
              <a:rPr lang="en-IE" sz="2800" dirty="0"/>
              <a:t>The array can only accept values that are the same type as the overall array.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DEC5-1C5C-D091-7817-F1C20FB8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46" y="3992198"/>
            <a:ext cx="335326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6F9D-5942-4992-E4F2-40E2879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Changing an Array – Altering its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8BB9-6E08-3E17-C9F9-F28B02DC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This is impossible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As an array is created as a contiguous sequence in memory, adding on to this is not permitted</a:t>
            </a:r>
          </a:p>
          <a:p>
            <a:pPr lvl="2"/>
            <a:r>
              <a:rPr lang="en-IE" sz="2800" dirty="0"/>
              <a:t>Java cannot guarantee that that space is not already occupied</a:t>
            </a:r>
          </a:p>
          <a:p>
            <a:pPr lvl="2"/>
            <a:r>
              <a:rPr lang="en-IE" sz="2800" dirty="0"/>
              <a:t>To optimise the process, it just assumes the extra space is not available and bans it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workaround:</a:t>
            </a:r>
          </a:p>
          <a:p>
            <a:pPr lvl="2"/>
            <a:r>
              <a:rPr lang="en-IE" sz="2800" dirty="0"/>
              <a:t>Create a new bigger/smaller version of the original array</a:t>
            </a:r>
          </a:p>
          <a:p>
            <a:pPr lvl="2"/>
            <a:r>
              <a:rPr lang="en-IE" sz="2800" dirty="0"/>
              <a:t>Copy every element to be retained over to the new version</a:t>
            </a:r>
          </a:p>
          <a:p>
            <a:pPr lvl="2"/>
            <a:r>
              <a:rPr lang="en-IE" sz="2800" dirty="0"/>
              <a:t>Save the new version in the variable name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768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934-CCD9-8850-A78C-A16EB48C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Info: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8E81-37C9-B729-E14A-8BE9B7A3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AKA 2D arrays - Allows each slot to contain its own array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All arrays must contain the same data type</a:t>
            </a:r>
          </a:p>
          <a:p>
            <a:pPr lvl="1"/>
            <a:r>
              <a:rPr lang="en-IE" sz="3200" dirty="0"/>
              <a:t>All arrays must contain the same number of slots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latin typeface="Consolas" panose="020B0609020204030204" pitchFamily="49" charset="0"/>
              </a:rPr>
              <a:t>= 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IE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IE" sz="3200" dirty="0" err="1">
                <a:solidFill>
                  <a:srgbClr val="FFC000"/>
                </a:solidFill>
                <a:latin typeface="Consolas" panose="020B0609020204030204" pitchFamily="49" charset="0"/>
              </a:rPr>
              <a:t>numRows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][</a:t>
            </a:r>
            <a:r>
              <a:rPr lang="en-IE" sz="3200" dirty="0" err="1">
                <a:solidFill>
                  <a:srgbClr val="FFC000"/>
                </a:solidFill>
                <a:latin typeface="Consolas" panose="020B0609020204030204" pitchFamily="49" charset="0"/>
              </a:rPr>
              <a:t>numColumns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IE" sz="3200" dirty="0">
                <a:latin typeface="Consolas" panose="020B0609020204030204" pitchFamily="49" charset="0"/>
              </a:rPr>
              <a:t>;</a:t>
            </a:r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These aren’t </a:t>
            </a:r>
            <a:r>
              <a:rPr lang="en-IE" sz="3200" i="1" dirty="0"/>
              <a:t>common</a:t>
            </a:r>
            <a:r>
              <a:rPr lang="en-IE" sz="3200" dirty="0"/>
              <a:t>, but can be very useful in some areas</a:t>
            </a:r>
          </a:p>
        </p:txBody>
      </p:sp>
    </p:spTree>
    <p:extLst>
      <p:ext uri="{BB962C8B-B14F-4D97-AF65-F5344CB8AC3E}">
        <p14:creationId xmlns:p14="http://schemas.microsoft.com/office/powerpoint/2010/main" val="9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- Does an array object explicitly contain the indexes? - Stack Overflow">
            <a:extLst>
              <a:ext uri="{FF2B5EF4-FFF2-40B4-BE49-F238E27FC236}">
                <a16:creationId xmlns:a16="http://schemas.microsoft.com/office/drawing/2014/main" id="{F15A65DD-D80E-3297-E6FE-338F53A8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04" y="2230363"/>
            <a:ext cx="4881154" cy="32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3D3C0A-90C2-967E-3EA9-DA7EF3E1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896E-50AB-F6A2-F067-EBEB546C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64777" cy="402336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Array: A collection of elements stored in a </a:t>
            </a:r>
            <a:r>
              <a:rPr lang="en-IE" sz="3200" u="sng" dirty="0">
                <a:solidFill>
                  <a:srgbClr val="FF0000"/>
                </a:solidFill>
              </a:rPr>
              <a:t>contiguous</a:t>
            </a:r>
            <a:r>
              <a:rPr lang="en-IE" sz="3200" dirty="0"/>
              <a:t> memory block</a:t>
            </a:r>
          </a:p>
          <a:p>
            <a:pPr lvl="2"/>
            <a:r>
              <a:rPr lang="en-IE" sz="2800" dirty="0"/>
              <a:t>All elements must be the same type</a:t>
            </a:r>
          </a:p>
          <a:p>
            <a:pPr lvl="2"/>
            <a:r>
              <a:rPr lang="en-IE" sz="2800" dirty="0"/>
              <a:t>All elements are stored in a sequential set of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36491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C87C-36F2-FF47-E270-01A4A915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Source of Array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1D2B-F267-0809-1B58-1ADB5FC2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Arrays are low-level structures</a:t>
            </a:r>
          </a:p>
          <a:p>
            <a:pPr lvl="2"/>
            <a:r>
              <a:rPr lang="en-IE" sz="2800" dirty="0"/>
              <a:t>Lower overheads incurred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Arrays are extremely efficient to access!</a:t>
            </a:r>
          </a:p>
          <a:p>
            <a:pPr lvl="2"/>
            <a:r>
              <a:rPr lang="en-IE" sz="2800" dirty="0"/>
              <a:t>We know exactly where the array starts in memory</a:t>
            </a:r>
          </a:p>
          <a:p>
            <a:pPr lvl="2"/>
            <a:r>
              <a:rPr lang="en-IE" sz="2800" dirty="0"/>
              <a:t>We know exactly how big every element slot is in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Combining these things gives us direct access to every position </a:t>
            </a:r>
          </a:p>
        </p:txBody>
      </p:sp>
    </p:spTree>
    <p:extLst>
      <p:ext uri="{BB962C8B-B14F-4D97-AF65-F5344CB8AC3E}">
        <p14:creationId xmlns:p14="http://schemas.microsoft.com/office/powerpoint/2010/main" val="5737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8E6F-0634-C0CE-0F32-744E0FCB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Major Limitation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9DC7-D72D-BCEA-8A7D-9A3A2811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Arrays are efficient … until you need to change their fundamentals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You can change the contents of an array extremely easily</a:t>
            </a:r>
          </a:p>
          <a:p>
            <a:pPr lvl="3"/>
            <a:r>
              <a:rPr lang="en-IE" sz="2800" dirty="0"/>
              <a:t>Big O cost is O(1)!</a:t>
            </a:r>
          </a:p>
          <a:p>
            <a:pPr lvl="3"/>
            <a:endParaRPr lang="en-IE" sz="2800" dirty="0"/>
          </a:p>
          <a:p>
            <a:pPr lvl="1"/>
            <a:r>
              <a:rPr lang="en-IE" sz="3200" dirty="0"/>
              <a:t>You </a:t>
            </a:r>
            <a:r>
              <a:rPr lang="en-IE" sz="3200" u="sng" dirty="0"/>
              <a:t>cannot</a:t>
            </a:r>
            <a:r>
              <a:rPr lang="en-IE" sz="3200" dirty="0"/>
              <a:t> change the structure of an array</a:t>
            </a:r>
          </a:p>
          <a:p>
            <a:pPr lvl="2"/>
            <a:r>
              <a:rPr lang="en-IE" sz="2800" dirty="0"/>
              <a:t>No changing the </a:t>
            </a:r>
            <a:r>
              <a:rPr lang="en-IE" sz="2800" dirty="0">
                <a:solidFill>
                  <a:srgbClr val="FF0000"/>
                </a:solidFill>
              </a:rPr>
              <a:t>type</a:t>
            </a:r>
            <a:r>
              <a:rPr lang="en-IE" sz="2800" dirty="0"/>
              <a:t> it stores</a:t>
            </a:r>
          </a:p>
          <a:p>
            <a:pPr lvl="2"/>
            <a:r>
              <a:rPr lang="en-IE" sz="2800" dirty="0"/>
              <a:t>No changing the </a:t>
            </a:r>
            <a:r>
              <a:rPr lang="en-IE" sz="2800" dirty="0">
                <a:solidFill>
                  <a:srgbClr val="FF0000"/>
                </a:solidFill>
              </a:rPr>
              <a:t>size</a:t>
            </a:r>
            <a:r>
              <a:rPr lang="en-IE" sz="2800" dirty="0"/>
              <a:t> (number of slots) it contains</a:t>
            </a:r>
          </a:p>
        </p:txBody>
      </p:sp>
    </p:spTree>
    <p:extLst>
      <p:ext uri="{BB962C8B-B14F-4D97-AF65-F5344CB8AC3E}">
        <p14:creationId xmlns:p14="http://schemas.microsoft.com/office/powerpoint/2010/main" val="414387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34FA-D843-2E1D-9530-9441F613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Declaring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A5A6-AE6E-96E0-D865-DF6F276F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Declaring an array </a:t>
            </a:r>
            <a:r>
              <a:rPr lang="en-IE" sz="3200" dirty="0">
                <a:solidFill>
                  <a:srgbClr val="FF0000"/>
                </a:solidFill>
              </a:rPr>
              <a:t>establishes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the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type</a:t>
            </a:r>
            <a:r>
              <a:rPr lang="en-IE" sz="3200" dirty="0"/>
              <a:t> of data to be stored</a:t>
            </a:r>
          </a:p>
          <a:p>
            <a:pPr lvl="2"/>
            <a:r>
              <a:rPr lang="en-IE" sz="2800" dirty="0"/>
              <a:t>It does not define the number of slots the array will hold</a:t>
            </a:r>
          </a:p>
          <a:p>
            <a:pPr lvl="1"/>
            <a:r>
              <a:rPr lang="en-IE" sz="3200" dirty="0"/>
              <a:t>Declaring a variable before we initialise/create it allows us to control the variable’s </a:t>
            </a:r>
            <a:r>
              <a:rPr lang="en-IE" sz="3200" i="1" dirty="0">
                <a:solidFill>
                  <a:srgbClr val="FF0000"/>
                </a:solidFill>
              </a:rPr>
              <a:t>scope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To declare an array, we:</a:t>
            </a:r>
          </a:p>
          <a:p>
            <a:pPr lvl="2"/>
            <a:r>
              <a:rPr lang="en-IE" sz="2800" dirty="0"/>
              <a:t>Specify the </a:t>
            </a:r>
            <a:r>
              <a:rPr lang="en-IE" sz="2800" b="1" dirty="0">
                <a:solidFill>
                  <a:schemeClr val="accent2"/>
                </a:solidFill>
              </a:rPr>
              <a:t>type</a:t>
            </a:r>
            <a:r>
              <a:rPr lang="en-IE" sz="2800" dirty="0"/>
              <a:t> of data to be stored</a:t>
            </a:r>
          </a:p>
          <a:p>
            <a:pPr lvl="2"/>
            <a:r>
              <a:rPr lang="en-IE" sz="2800" dirty="0"/>
              <a:t>Use </a:t>
            </a:r>
            <a:r>
              <a:rPr lang="en-IE" sz="2800" b="1" dirty="0">
                <a:solidFill>
                  <a:srgbClr val="FFC000"/>
                </a:solidFill>
              </a:rPr>
              <a:t>[]</a:t>
            </a:r>
            <a:r>
              <a:rPr lang="en-IE" sz="2800" b="1" dirty="0"/>
              <a:t> </a:t>
            </a:r>
            <a:r>
              <a:rPr lang="en-IE" sz="2800" dirty="0"/>
              <a:t>to indicate it’s an array</a:t>
            </a:r>
          </a:p>
          <a:p>
            <a:pPr lvl="2"/>
            <a:r>
              <a:rPr lang="en-IE" sz="2800" dirty="0"/>
              <a:t>Give it a </a:t>
            </a:r>
            <a:r>
              <a:rPr lang="en-IE" sz="2800" b="1" dirty="0">
                <a:solidFill>
                  <a:srgbClr val="C00000"/>
                </a:solidFill>
              </a:rPr>
              <a:t>variable name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E" sz="2800" dirty="0">
              <a:solidFill>
                <a:srgbClr val="C00000"/>
              </a:solidFill>
            </a:endParaRP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84C25-8FE4-D6D7-2394-BDC87682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86" y="5166369"/>
            <a:ext cx="3321634" cy="10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9629-BC6A-2C02-E6D2-C151E54C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Initialising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152E-DA9C-593B-50C1-D3672748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Initialising/creating an array triggers it to be </a:t>
            </a:r>
            <a:r>
              <a:rPr lang="en-IE" sz="3200" dirty="0">
                <a:solidFill>
                  <a:srgbClr val="C00000"/>
                </a:solidFill>
              </a:rPr>
              <a:t>built</a:t>
            </a:r>
            <a:r>
              <a:rPr lang="en-IE" sz="3200" dirty="0"/>
              <a:t> in memory</a:t>
            </a:r>
          </a:p>
          <a:p>
            <a:pPr lvl="2"/>
            <a:r>
              <a:rPr lang="en-IE" sz="2800" dirty="0"/>
              <a:t>Declaring it allocates a variable slot for its reference/location</a:t>
            </a:r>
          </a:p>
          <a:p>
            <a:pPr lvl="2"/>
            <a:r>
              <a:rPr lang="en-IE" sz="2800" dirty="0"/>
              <a:t>Creating it allocates the contiguous memory for the storage structure itself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To create an empty array, we:</a:t>
            </a:r>
          </a:p>
          <a:p>
            <a:pPr lvl="2"/>
            <a:r>
              <a:rPr lang="en-IE" sz="2800" dirty="0"/>
              <a:t>Use the </a:t>
            </a:r>
            <a:r>
              <a:rPr lang="en-IE" sz="2800" b="1" dirty="0">
                <a:solidFill>
                  <a:srgbClr val="7030A0"/>
                </a:solidFill>
              </a:rPr>
              <a:t>new</a:t>
            </a:r>
            <a:r>
              <a:rPr lang="en-IE" sz="2800" dirty="0"/>
              <a:t> keyword</a:t>
            </a:r>
          </a:p>
          <a:p>
            <a:pPr lvl="2"/>
            <a:r>
              <a:rPr lang="en-IE" sz="2800" dirty="0"/>
              <a:t>Specify the </a:t>
            </a:r>
            <a:r>
              <a:rPr lang="en-IE" sz="2800" b="1" dirty="0">
                <a:solidFill>
                  <a:schemeClr val="accent2"/>
                </a:solidFill>
              </a:rPr>
              <a:t>type</a:t>
            </a:r>
            <a:r>
              <a:rPr lang="en-IE" sz="2800" dirty="0"/>
              <a:t> being stored</a:t>
            </a:r>
          </a:p>
          <a:p>
            <a:pPr lvl="2"/>
            <a:r>
              <a:rPr lang="en-IE" sz="2800" dirty="0"/>
              <a:t>Specify the array’s size, i.e. the </a:t>
            </a:r>
            <a:r>
              <a:rPr lang="en-IE" sz="2800" b="1" dirty="0">
                <a:solidFill>
                  <a:srgbClr val="FFC000"/>
                </a:solidFill>
              </a:rPr>
              <a:t>number of spaces/slots</a:t>
            </a:r>
            <a:r>
              <a:rPr lang="en-IE" sz="2800" dirty="0">
                <a:solidFill>
                  <a:srgbClr val="FFC000"/>
                </a:solidFill>
              </a:rPr>
              <a:t> </a:t>
            </a:r>
            <a:r>
              <a:rPr lang="en-IE" sz="2800" dirty="0"/>
              <a:t>the array should contain (done within [])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latin typeface="Consolas" panose="020B0609020204030204" pitchFamily="49" charset="0"/>
              </a:rPr>
              <a:t> = 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IE" sz="3200" dirty="0" err="1">
                <a:solidFill>
                  <a:srgbClr val="FFC000"/>
                </a:solidFill>
                <a:latin typeface="Consolas" panose="020B0609020204030204" pitchFamily="49" charset="0"/>
              </a:rPr>
              <a:t>arraySize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IE" sz="32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6CB09-6AE7-2952-0E21-EBA98F88B0CE}"/>
              </a:ext>
            </a:extLst>
          </p:cNvPr>
          <p:cNvGrpSpPr/>
          <p:nvPr/>
        </p:nvGrpSpPr>
        <p:grpSpPr>
          <a:xfrm>
            <a:off x="8106885" y="5567660"/>
            <a:ext cx="3419952" cy="707178"/>
            <a:chOff x="4305511" y="5596415"/>
            <a:chExt cx="3419952" cy="7071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EA2720-A694-931E-031B-E49A2F9DE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511" y="5596415"/>
              <a:ext cx="3419952" cy="3810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BEA4C2-0008-825E-80D1-4C7984C0F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5511" y="6017803"/>
              <a:ext cx="2829320" cy="28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7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5186-7A68-978B-B9C5-5CDD7D71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Combo Move!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E222-5F88-8625-440F-35772648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Declaration and creation do not have to be done separately</a:t>
            </a:r>
          </a:p>
          <a:p>
            <a:pPr lvl="2"/>
            <a:r>
              <a:rPr lang="en-IE" sz="2800" dirty="0"/>
              <a:t>We frequently combine these actions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syntax basically joins the two together:</a:t>
            </a:r>
          </a:p>
          <a:p>
            <a:pPr lvl="2"/>
            <a:r>
              <a:rPr lang="en-IE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2800" dirty="0">
                <a:latin typeface="Consolas" panose="020B0609020204030204" pitchFamily="49" charset="0"/>
              </a:rPr>
              <a:t> </a:t>
            </a:r>
            <a:r>
              <a:rPr lang="en-IE" sz="28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2800" dirty="0">
                <a:latin typeface="Consolas" panose="020B0609020204030204" pitchFamily="49" charset="0"/>
              </a:rPr>
              <a:t> </a:t>
            </a:r>
            <a:r>
              <a:rPr lang="en-IE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E" sz="2800" dirty="0">
                <a:latin typeface="Consolas" panose="020B0609020204030204" pitchFamily="49" charset="0"/>
              </a:rPr>
              <a:t>= </a:t>
            </a:r>
            <a:r>
              <a:rPr lang="en-IE" sz="2800" dirty="0">
                <a:solidFill>
                  <a:srgbClr val="7030A0"/>
                </a:solidFill>
                <a:latin typeface="Consolas" panose="020B0609020204030204" pitchFamily="49" charset="0"/>
              </a:rPr>
              <a:t>new</a:t>
            </a:r>
            <a:r>
              <a:rPr lang="en-IE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IE" sz="2800" dirty="0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28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IE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arraySize</a:t>
            </a:r>
            <a:r>
              <a:rPr lang="en-IE" sz="28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en-IE" sz="2800" dirty="0">
                <a:latin typeface="Consolas" panose="020B0609020204030204" pitchFamily="49" charset="0"/>
              </a:rPr>
              <a:t>;</a:t>
            </a:r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100D2-80C0-B0DE-D6F0-4221DAD9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64" y="5260831"/>
            <a:ext cx="500132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20D8-C7E7-5400-502B-4EB8017F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Populated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D129-3E25-38CF-EA60-8371746B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94388" cy="393971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Creating an array populated with a specific collection of elements is a bit different</a:t>
            </a:r>
          </a:p>
          <a:p>
            <a:pPr lvl="2"/>
            <a:r>
              <a:rPr lang="en-IE" sz="2800" dirty="0"/>
              <a:t>Declaration step is the same</a:t>
            </a:r>
          </a:p>
          <a:p>
            <a:pPr lvl="2"/>
            <a:r>
              <a:rPr lang="en-IE" sz="2800" dirty="0"/>
              <a:t>Creation step changes: Instead of creating an array of a specified size, we just give it the elements and let it figure that out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Arrays built in this manner are exactly the size of the dataset they’re created from</a:t>
            </a:r>
          </a:p>
          <a:p>
            <a:pPr lvl="2"/>
            <a:r>
              <a:rPr lang="en-IE" sz="2800" dirty="0"/>
              <a:t>If you have a collection of 3 elements, the array will have 3 slots</a:t>
            </a:r>
          </a:p>
          <a:p>
            <a:pPr lvl="2"/>
            <a:r>
              <a:rPr lang="en-IE" sz="2800" dirty="0"/>
              <a:t>If you have a collection of 800 elements, the array will have 800 slots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dataType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en-IE" sz="3200" dirty="0"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variableName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= {element1, element2, … </a:t>
            </a:r>
            <a:r>
              <a:rPr lang="en-IE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elementN</a:t>
            </a:r>
            <a:r>
              <a:rPr lang="en-IE" sz="32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22DF5-4F55-88D4-3909-6D3D877F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95" y="5013817"/>
            <a:ext cx="740195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2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7D12-18BA-5A47-747E-69322CC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6912-5112-BE26-06E9-CBBA57EB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9594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You access an array element based on its position (starting from 0)</a:t>
            </a:r>
          </a:p>
          <a:p>
            <a:pPr lvl="2"/>
            <a:r>
              <a:rPr lang="en-IE" sz="2800" dirty="0"/>
              <a:t>Same as in python!</a:t>
            </a:r>
          </a:p>
          <a:p>
            <a:pPr lvl="2"/>
            <a:r>
              <a:rPr lang="en-IE" sz="2800" dirty="0"/>
              <a:t>Why do you think it works this way?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IE" sz="3200" dirty="0">
                <a:solidFill>
                  <a:srgbClr val="C00000"/>
                </a:solidFill>
                <a:latin typeface="Consolas" panose="020B0609020204030204" pitchFamily="49" charset="0"/>
              </a:rPr>
              <a:t>[position]</a:t>
            </a:r>
          </a:p>
          <a:p>
            <a:pPr lvl="2"/>
            <a:r>
              <a:rPr lang="en-IE" sz="2800" dirty="0"/>
              <a:t>If the position doesn’t exist, you will get an </a:t>
            </a:r>
            <a:r>
              <a:rPr lang="en-IE" sz="2800" dirty="0" err="1">
                <a:latin typeface="Consolas" panose="020B0609020204030204" pitchFamily="49" charset="0"/>
              </a:rPr>
              <a:t>ArrayIndexOutOfBoundsException</a:t>
            </a:r>
            <a:endParaRPr lang="en-IE" sz="2800" dirty="0">
              <a:latin typeface="Consolas" panose="020B0609020204030204" pitchFamily="49" charset="0"/>
            </a:endParaRP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Remember, you </a:t>
            </a:r>
            <a:r>
              <a:rPr lang="en-IE" sz="3200" b="1" u="sng" dirty="0"/>
              <a:t>cannot</a:t>
            </a:r>
            <a:r>
              <a:rPr lang="en-IE" sz="3200" dirty="0"/>
              <a:t> index backwards</a:t>
            </a:r>
          </a:p>
          <a:p>
            <a:pPr lvl="2"/>
            <a:r>
              <a:rPr lang="en-IE" sz="2800" dirty="0"/>
              <a:t>If you provide a position/index value &lt; 0, it will throw an exception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414DF-C1ED-EC5B-1D21-852319AF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95" y="5641675"/>
            <a:ext cx="7211431" cy="514422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9208A9A-CAA0-F871-B8C7-825320D00AD3}"/>
              </a:ext>
            </a:extLst>
          </p:cNvPr>
          <p:cNvCxnSpPr/>
          <p:nvPr/>
        </p:nvCxnSpPr>
        <p:spPr>
          <a:xfrm>
            <a:off x="6567577" y="3531079"/>
            <a:ext cx="3542581" cy="2110596"/>
          </a:xfrm>
          <a:prstGeom prst="bentConnector3">
            <a:avLst>
              <a:gd name="adj1" fmla="val 99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8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1495</TotalTime>
  <Words>868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Consolas</vt:lpstr>
      <vt:lpstr>Retrospect</vt:lpstr>
      <vt:lpstr>Arrays</vt:lpstr>
      <vt:lpstr>What is an Array?</vt:lpstr>
      <vt:lpstr>The Source of Array Efficiency</vt:lpstr>
      <vt:lpstr>The Major Limitation of Arrays</vt:lpstr>
      <vt:lpstr>Declaring an Array</vt:lpstr>
      <vt:lpstr>Initialising an Array</vt:lpstr>
      <vt:lpstr>Combo Move!</vt:lpstr>
      <vt:lpstr>Creating a Populated Array</vt:lpstr>
      <vt:lpstr>Accessing Array Elements</vt:lpstr>
      <vt:lpstr>Getting an Array’s Size</vt:lpstr>
      <vt:lpstr>Displaying an Array</vt:lpstr>
      <vt:lpstr>Changing an Array – Altering its Contents</vt:lpstr>
      <vt:lpstr>Changing an Array – Altering its Size</vt:lpstr>
      <vt:lpstr>Info: Multidimensional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7</cp:revision>
  <dcterms:created xsi:type="dcterms:W3CDTF">2024-09-14T22:25:17Z</dcterms:created>
  <dcterms:modified xsi:type="dcterms:W3CDTF">2025-09-22T14:00:47Z</dcterms:modified>
</cp:coreProperties>
</file>