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8" r:id="rId3"/>
    <p:sldId id="257" r:id="rId4"/>
    <p:sldId id="259" r:id="rId5"/>
    <p:sldId id="262" r:id="rId6"/>
    <p:sldId id="263" r:id="rId7"/>
    <p:sldId id="264" r:id="rId8"/>
    <p:sldId id="265" r:id="rId9"/>
    <p:sldId id="269" r:id="rId10"/>
    <p:sldId id="260" r:id="rId11"/>
    <p:sldId id="270" r:id="rId12"/>
    <p:sldId id="271" r:id="rId13"/>
    <p:sldId id="272" r:id="rId14"/>
    <p:sldId id="273" r:id="rId15"/>
    <p:sldId id="274" r:id="rId16"/>
    <p:sldId id="261" r:id="rId17"/>
    <p:sldId id="279" r:id="rId18"/>
    <p:sldId id="276" r:id="rId19"/>
    <p:sldId id="278" r:id="rId20"/>
    <p:sldId id="277" r:id="rId21"/>
    <p:sldId id="280" r:id="rId22"/>
    <p:sldId id="281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5A009A-2D48-45E7-9FCC-97712C542958}">
          <p14:sldIdLst>
            <p14:sldId id="256"/>
            <p14:sldId id="258"/>
            <p14:sldId id="257"/>
          </p14:sldIdLst>
        </p14:section>
        <p14:section name="Exhaustive Search" id="{77A18E9D-2182-48D1-8268-F1A34F0C4333}">
          <p14:sldIdLst>
            <p14:sldId id="259"/>
            <p14:sldId id="262"/>
            <p14:sldId id="263"/>
            <p14:sldId id="264"/>
            <p14:sldId id="265"/>
            <p14:sldId id="269"/>
          </p14:sldIdLst>
        </p14:section>
        <p14:section name="Problem Decomposition" id="{A71E6441-9C7A-4CB3-918A-7B94899E35E3}">
          <p14:sldIdLst>
            <p14:sldId id="260"/>
            <p14:sldId id="270"/>
            <p14:sldId id="271"/>
            <p14:sldId id="272"/>
            <p14:sldId id="273"/>
            <p14:sldId id="274"/>
          </p14:sldIdLst>
        </p14:section>
        <p14:section name="Optimised Techniques" id="{6323E405-FAA2-45AD-A4BF-4AED0ADF4AC2}">
          <p14:sldIdLst>
            <p14:sldId id="261"/>
            <p14:sldId id="279"/>
            <p14:sldId id="276"/>
            <p14:sldId id="278"/>
            <p14:sldId id="277"/>
          </p14:sldIdLst>
        </p14:section>
        <p14:section name="Summary" id="{EF2CE5A9-5D47-4861-929D-9F35D548C0F2}">
          <p14:sldIdLst>
            <p14:sldId id="280"/>
            <p14:sldId id="281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0EE8D-D51E-4102-A059-0B33F32EC08B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54E79-9ED1-4AEE-A15D-4C49D8A8EB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545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7971-A8A5-4EFB-A052-05F80CCF0C20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CC90-D474-4644-BD1E-E795A352ADA7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2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7971-A8A5-4EFB-A052-05F80CCF0C20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CC90-D474-4644-BD1E-E795A352AD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655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7971-A8A5-4EFB-A052-05F80CCF0C20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CC90-D474-4644-BD1E-E795A352AD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224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7971-A8A5-4EFB-A052-05F80CCF0C20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CC90-D474-4644-BD1E-E795A352AD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984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7971-A8A5-4EFB-A052-05F80CCF0C20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CC90-D474-4644-BD1E-E795A352ADA7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33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7971-A8A5-4EFB-A052-05F80CCF0C20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CC90-D474-4644-BD1E-E795A352AD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335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7971-A8A5-4EFB-A052-05F80CCF0C20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CC90-D474-4644-BD1E-E795A352AD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55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7971-A8A5-4EFB-A052-05F80CCF0C20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CC90-D474-4644-BD1E-E795A352AD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160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7971-A8A5-4EFB-A052-05F80CCF0C20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CC90-D474-4644-BD1E-E795A352AD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071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DF7971-A8A5-4EFB-A052-05F80CCF0C20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F4CC90-D474-4644-BD1E-E795A352AD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598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7971-A8A5-4EFB-A052-05F80CCF0C20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CC90-D474-4644-BD1E-E795A352AD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992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DF7971-A8A5-4EFB-A052-05F80CCF0C20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F4CC90-D474-4644-BD1E-E795A352ADA7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3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2661-1468-9909-8474-0F1549364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Problem Solving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F5FEF-77BC-9ABD-D02C-26D95A85D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Common Approaches to Algorithm Design</a:t>
            </a:r>
          </a:p>
        </p:txBody>
      </p:sp>
    </p:spTree>
    <p:extLst>
      <p:ext uri="{BB962C8B-B14F-4D97-AF65-F5344CB8AC3E}">
        <p14:creationId xmlns:p14="http://schemas.microsoft.com/office/powerpoint/2010/main" val="224685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E70D9-4BD1-44DF-6783-B6D08FDE5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0242-5FEA-56A0-6ADF-B7395C04A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Category 2) </a:t>
            </a:r>
            <a:br>
              <a:rPr lang="en-IE" dirty="0"/>
            </a:br>
            <a:r>
              <a:rPr lang="en-IE" dirty="0"/>
              <a:t>Problem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BC3EC-3840-EC85-EF40-F7E73979A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3200" dirty="0"/>
              <a:t>Problem decomposition: 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Breaks down the problem</a:t>
            </a:r>
            <a:r>
              <a:rPr lang="en-IE" sz="2800" dirty="0"/>
              <a:t> into smaller (more manageable) subproblems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Solves</a:t>
            </a:r>
            <a:r>
              <a:rPr lang="en-IE" sz="2800" dirty="0"/>
              <a:t> the smaller pieces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Combines</a:t>
            </a:r>
            <a:r>
              <a:rPr lang="en-IE" sz="2800" dirty="0"/>
              <a:t> them to form a complete solution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Examples:</a:t>
            </a:r>
          </a:p>
          <a:p>
            <a:pPr lvl="2"/>
            <a:r>
              <a:rPr lang="en-IE" sz="2800" dirty="0"/>
              <a:t>Divide and conquer</a:t>
            </a:r>
          </a:p>
          <a:p>
            <a:pPr lvl="2"/>
            <a:r>
              <a:rPr lang="en-IE" sz="2800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90549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CB983-B06C-9B55-BFF1-FA1143F6D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E693-A287-EACE-5B38-1E147EBF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Category 2) Problem Decomposition: </a:t>
            </a:r>
            <a:br>
              <a:rPr lang="en-IE" dirty="0"/>
            </a:br>
            <a:r>
              <a:rPr lang="en-IE" dirty="0"/>
              <a:t>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1394A-C733-AD51-E704-C06850E4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The </a:t>
            </a:r>
            <a:r>
              <a:rPr lang="en-IE" sz="3200" dirty="0">
                <a:solidFill>
                  <a:srgbClr val="FF0000"/>
                </a:solidFill>
              </a:rPr>
              <a:t>quintessential</a:t>
            </a:r>
            <a:r>
              <a:rPr lang="en-IE" sz="3200" dirty="0"/>
              <a:t> approach to decomposition</a:t>
            </a:r>
          </a:p>
          <a:p>
            <a:pPr lvl="2"/>
            <a:r>
              <a:rPr lang="en-IE" sz="2800" dirty="0"/>
              <a:t>Break the problem down into smaller problems</a:t>
            </a:r>
          </a:p>
          <a:p>
            <a:pPr lvl="2"/>
            <a:r>
              <a:rPr lang="en-IE" sz="2800" dirty="0"/>
              <a:t>Solve each sub problem </a:t>
            </a:r>
            <a:r>
              <a:rPr lang="en-IE" sz="2800" u="sng" dirty="0"/>
              <a:t>independently</a:t>
            </a:r>
          </a:p>
          <a:p>
            <a:pPr lvl="2"/>
            <a:r>
              <a:rPr lang="en-IE" sz="2800" dirty="0"/>
              <a:t>Combine the results to solve the overall problem</a:t>
            </a:r>
          </a:p>
          <a:p>
            <a:pPr lvl="2"/>
            <a:endParaRPr lang="en-IE" sz="2400" dirty="0"/>
          </a:p>
          <a:p>
            <a:pPr lvl="1"/>
            <a:r>
              <a:rPr lang="en-IE" sz="3200" dirty="0"/>
              <a:t>Examples:</a:t>
            </a:r>
          </a:p>
          <a:p>
            <a:pPr lvl="2"/>
            <a:r>
              <a:rPr lang="en-IE" sz="2800" dirty="0"/>
              <a:t>Merge sort</a:t>
            </a:r>
          </a:p>
          <a:p>
            <a:pPr lvl="2"/>
            <a:r>
              <a:rPr lang="en-IE" sz="2800" dirty="0"/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185999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22FEB-82C1-53D3-87D2-47A7C1F07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B1EE-A442-9396-00C1-63A51DACE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Category 2) Problem Decomposition: </a:t>
            </a:r>
            <a:br>
              <a:rPr lang="en-IE" dirty="0"/>
            </a:br>
            <a:r>
              <a:rPr lang="en-IE" dirty="0"/>
              <a:t>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8F559-5485-AF4F-BD2E-D0EA3F5C9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75504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Characteristics of solutions suitable for this approach:</a:t>
            </a:r>
          </a:p>
          <a:p>
            <a:pPr lvl="2"/>
            <a:r>
              <a:rPr lang="en-IE" sz="2800" dirty="0"/>
              <a:t>Problem </a:t>
            </a:r>
            <a:r>
              <a:rPr lang="en-IE" sz="2800" b="1" u="sng" dirty="0"/>
              <a:t>can</a:t>
            </a:r>
            <a:r>
              <a:rPr lang="en-IE" sz="2800" dirty="0"/>
              <a:t> be broken into smaller pieces</a:t>
            </a:r>
          </a:p>
          <a:p>
            <a:pPr lvl="2"/>
            <a:r>
              <a:rPr lang="en-IE" sz="2800" dirty="0"/>
              <a:t>Subproblems are </a:t>
            </a:r>
            <a:r>
              <a:rPr lang="en-IE" sz="2800" b="1" u="sng" dirty="0"/>
              <a:t>independent</a:t>
            </a:r>
          </a:p>
          <a:p>
            <a:pPr lvl="2"/>
            <a:r>
              <a:rPr lang="en-IE" sz="2800" dirty="0"/>
              <a:t>Solutions can </a:t>
            </a:r>
            <a:r>
              <a:rPr lang="en-IE" sz="2800" b="1" u="sng" dirty="0"/>
              <a:t>easily</a:t>
            </a:r>
            <a:r>
              <a:rPr lang="en-IE" sz="2800" dirty="0"/>
              <a:t> be recombined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Advantages: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Efficient </a:t>
            </a:r>
            <a:r>
              <a:rPr lang="en-IE" sz="2800" dirty="0"/>
              <a:t>- especially for large problems (e.g. O(log n) solutions!)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Disadvantages:</a:t>
            </a:r>
          </a:p>
          <a:p>
            <a:pPr lvl="2"/>
            <a:r>
              <a:rPr lang="en-IE" sz="2800" dirty="0"/>
              <a:t>Extra </a:t>
            </a:r>
            <a:r>
              <a:rPr lang="en-IE" sz="2800" dirty="0">
                <a:solidFill>
                  <a:srgbClr val="FF0000"/>
                </a:solidFill>
              </a:rPr>
              <a:t>space</a:t>
            </a:r>
            <a:r>
              <a:rPr lang="en-IE" sz="2800" dirty="0"/>
              <a:t> </a:t>
            </a:r>
            <a:r>
              <a:rPr lang="en-IE" sz="2800" dirty="0">
                <a:solidFill>
                  <a:srgbClr val="FF0000"/>
                </a:solidFill>
              </a:rPr>
              <a:t>expense</a:t>
            </a:r>
            <a:r>
              <a:rPr lang="en-IE" sz="2800" dirty="0"/>
              <a:t> (when done recursively)</a:t>
            </a:r>
          </a:p>
          <a:p>
            <a:pPr lvl="2"/>
            <a:r>
              <a:rPr lang="en-IE" sz="2800" dirty="0"/>
              <a:t>Can be harder to implement</a:t>
            </a:r>
          </a:p>
        </p:txBody>
      </p:sp>
    </p:spTree>
    <p:extLst>
      <p:ext uri="{BB962C8B-B14F-4D97-AF65-F5344CB8AC3E}">
        <p14:creationId xmlns:p14="http://schemas.microsoft.com/office/powerpoint/2010/main" val="273343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69AA3-E0A1-4402-692C-85662FCDC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E24F-0085-7F23-B156-92A1E4375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Category 2) Problem Decomposition: </a:t>
            </a:r>
            <a:br>
              <a:rPr lang="en-IE" dirty="0"/>
            </a:br>
            <a:r>
              <a:rPr lang="en-IE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8AB3-CE03-DC5C-3678-67A5A9A9B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Problem is divided into smaller </a:t>
            </a:r>
            <a:r>
              <a:rPr lang="en-IE" sz="3200" b="1" u="sng" dirty="0"/>
              <a:t>overlapping</a:t>
            </a:r>
            <a:r>
              <a:rPr lang="en-IE" sz="3200" dirty="0"/>
              <a:t> subproblems</a:t>
            </a:r>
          </a:p>
          <a:p>
            <a:pPr lvl="2"/>
            <a:r>
              <a:rPr lang="en-IE" sz="2800" dirty="0"/>
              <a:t>Subproblem solutions are cached and reused to avoid recomputing</a:t>
            </a:r>
          </a:p>
          <a:p>
            <a:pPr lvl="2"/>
            <a:endParaRPr lang="en-IE" sz="2400" dirty="0"/>
          </a:p>
          <a:p>
            <a:pPr lvl="1"/>
            <a:r>
              <a:rPr lang="en-IE" sz="3200" dirty="0"/>
              <a:t>Design can be done as:</a:t>
            </a:r>
          </a:p>
          <a:p>
            <a:pPr lvl="2"/>
            <a:r>
              <a:rPr lang="en-IE" sz="2800" dirty="0"/>
              <a:t>Top-down: Recursive design with </a:t>
            </a:r>
            <a:r>
              <a:rPr lang="en-IE" sz="2800" dirty="0">
                <a:solidFill>
                  <a:srgbClr val="FF0000"/>
                </a:solidFill>
              </a:rPr>
              <a:t>memoization</a:t>
            </a:r>
            <a:r>
              <a:rPr lang="en-IE" sz="2800" dirty="0"/>
              <a:t> map</a:t>
            </a:r>
          </a:p>
          <a:p>
            <a:pPr lvl="2"/>
            <a:r>
              <a:rPr lang="en-IE" sz="2800" dirty="0"/>
              <a:t>Bottom-up – Iterative design with </a:t>
            </a:r>
            <a:r>
              <a:rPr lang="en-IE" sz="2800" dirty="0">
                <a:solidFill>
                  <a:srgbClr val="FF0000"/>
                </a:solidFill>
              </a:rPr>
              <a:t>tabulation</a:t>
            </a:r>
            <a:r>
              <a:rPr lang="en-IE" sz="2800" dirty="0"/>
              <a:t> map</a:t>
            </a:r>
          </a:p>
          <a:p>
            <a:pPr lvl="2"/>
            <a:endParaRPr lang="en-IE" sz="2400" dirty="0"/>
          </a:p>
          <a:p>
            <a:pPr lvl="1"/>
            <a:r>
              <a:rPr lang="en-IE" sz="3200" dirty="0"/>
              <a:t>Examples:</a:t>
            </a:r>
          </a:p>
          <a:p>
            <a:pPr lvl="2"/>
            <a:r>
              <a:rPr lang="en-IE" sz="2800" dirty="0"/>
              <a:t>Fibonacci</a:t>
            </a:r>
            <a:r>
              <a:rPr lang="en-IE" sz="2400" dirty="0"/>
              <a:t> (!)</a:t>
            </a:r>
          </a:p>
          <a:p>
            <a:pPr lvl="2"/>
            <a:r>
              <a:rPr lang="en-IE" sz="2800" dirty="0"/>
              <a:t>Shortest path (e.g. Dijkstra)</a:t>
            </a:r>
          </a:p>
        </p:txBody>
      </p:sp>
      <p:sp>
        <p:nvSpPr>
          <p:cNvPr id="7" name="Explosion: 8 Points 6">
            <a:extLst>
              <a:ext uri="{FF2B5EF4-FFF2-40B4-BE49-F238E27FC236}">
                <a16:creationId xmlns:a16="http://schemas.microsoft.com/office/drawing/2014/main" id="{AF908EC2-4F4B-D93D-ACC8-C157564ACBFA}"/>
              </a:ext>
            </a:extLst>
          </p:cNvPr>
          <p:cNvSpPr/>
          <p:nvPr/>
        </p:nvSpPr>
        <p:spPr>
          <a:xfrm>
            <a:off x="8683924" y="4037162"/>
            <a:ext cx="2973238" cy="2007079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700" dirty="0"/>
              <a:t>Implementation outside scope of course</a:t>
            </a:r>
          </a:p>
        </p:txBody>
      </p:sp>
    </p:spTree>
    <p:extLst>
      <p:ext uri="{BB962C8B-B14F-4D97-AF65-F5344CB8AC3E}">
        <p14:creationId xmlns:p14="http://schemas.microsoft.com/office/powerpoint/2010/main" val="150792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14C9B-21E0-4CD7-545A-5F8A45ED1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EE19-0450-C906-CA25-48DDD5D9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Category 2) Problem Decomposition: </a:t>
            </a:r>
            <a:br>
              <a:rPr lang="en-IE" dirty="0"/>
            </a:br>
            <a:r>
              <a:rPr lang="en-IE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B374-B631-EADF-5D8F-B560D86CA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75504"/>
          </a:xfrm>
        </p:spPr>
        <p:txBody>
          <a:bodyPr>
            <a:normAutofit/>
          </a:bodyPr>
          <a:lstStyle/>
          <a:p>
            <a:pPr lvl="1"/>
            <a:r>
              <a:rPr lang="en-IE" sz="3200" dirty="0"/>
              <a:t>Characteristics of solutions suitable for this approach:</a:t>
            </a:r>
          </a:p>
          <a:p>
            <a:pPr lvl="2"/>
            <a:r>
              <a:rPr lang="en-IE" sz="2800" dirty="0"/>
              <a:t>Problem </a:t>
            </a:r>
            <a:r>
              <a:rPr lang="en-IE" sz="2800" b="1" u="sng" dirty="0"/>
              <a:t>can</a:t>
            </a:r>
            <a:r>
              <a:rPr lang="en-IE" sz="2800" dirty="0"/>
              <a:t> be broken into smaller pieces</a:t>
            </a:r>
          </a:p>
          <a:p>
            <a:pPr lvl="2"/>
            <a:r>
              <a:rPr lang="en-IE" sz="2800" dirty="0"/>
              <a:t>Subproblems overlap (preferably multiple times)</a:t>
            </a:r>
            <a:endParaRPr lang="en-IE" sz="2800" b="1" u="sng" dirty="0"/>
          </a:p>
          <a:p>
            <a:pPr lvl="2"/>
            <a:r>
              <a:rPr lang="en-IE" sz="2800" dirty="0"/>
              <a:t>Optimal solution can be made </a:t>
            </a:r>
            <a:r>
              <a:rPr lang="en-IE" sz="2800" u="sng" dirty="0"/>
              <a:t>from</a:t>
            </a:r>
            <a:r>
              <a:rPr lang="en-IE" sz="2800" dirty="0"/>
              <a:t> optimal sub-solutions</a:t>
            </a:r>
          </a:p>
          <a:p>
            <a:pPr lvl="2"/>
            <a:r>
              <a:rPr lang="en-IE" sz="2800" dirty="0"/>
              <a:t>Problem </a:t>
            </a:r>
            <a:r>
              <a:rPr lang="en-IE" sz="2800" dirty="0">
                <a:solidFill>
                  <a:srgbClr val="FF0000"/>
                </a:solidFill>
              </a:rPr>
              <a:t>can </a:t>
            </a:r>
            <a:r>
              <a:rPr lang="en-IE" sz="2800" b="1" u="sng" dirty="0">
                <a:solidFill>
                  <a:srgbClr val="FF0000"/>
                </a:solidFill>
              </a:rPr>
              <a:t>fit</a:t>
            </a:r>
            <a:r>
              <a:rPr lang="en-IE" sz="2800" dirty="0">
                <a:solidFill>
                  <a:srgbClr val="FF0000"/>
                </a:solidFill>
              </a:rPr>
              <a:t> </a:t>
            </a:r>
            <a:r>
              <a:rPr lang="en-IE" sz="2800" dirty="0"/>
              <a:t>into a memoization / table</a:t>
            </a:r>
          </a:p>
          <a:p>
            <a:pPr marL="201168" lvl="1" indent="0">
              <a:buNone/>
            </a:pPr>
            <a:endParaRPr lang="en-IE" sz="3200" dirty="0"/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8C059282-67F3-8D95-17EC-23DEC3C98F20}"/>
              </a:ext>
            </a:extLst>
          </p:cNvPr>
          <p:cNvSpPr/>
          <p:nvPr/>
        </p:nvSpPr>
        <p:spPr>
          <a:xfrm>
            <a:off x="8683924" y="4037162"/>
            <a:ext cx="2973238" cy="2007079"/>
          </a:xfrm>
          <a:prstGeom prst="irregularSeal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800" b="1" dirty="0"/>
          </a:p>
          <a:p>
            <a:pPr algn="ctr"/>
            <a:r>
              <a:rPr lang="en-IE" sz="1700" b="1" dirty="0"/>
              <a:t>Implementation</a:t>
            </a:r>
            <a:r>
              <a:rPr lang="en-IE" sz="1700" dirty="0"/>
              <a:t> outside scope of course</a:t>
            </a:r>
          </a:p>
        </p:txBody>
      </p:sp>
    </p:spTree>
    <p:extLst>
      <p:ext uri="{BB962C8B-B14F-4D97-AF65-F5344CB8AC3E}">
        <p14:creationId xmlns:p14="http://schemas.microsoft.com/office/powerpoint/2010/main" val="126663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24655-DFE2-B020-40B8-D87D90356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E535-682F-EDCB-80EB-5F0561C1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Category 2) Problem Decomposition: </a:t>
            </a:r>
            <a:br>
              <a:rPr lang="en-IE" dirty="0"/>
            </a:br>
            <a:r>
              <a:rPr lang="en-IE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B52A-C720-BA4B-3234-5CFE4EAF2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75504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Advantages: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Avoids</a:t>
            </a:r>
            <a:r>
              <a:rPr lang="en-IE" sz="2800" dirty="0"/>
              <a:t> </a:t>
            </a:r>
            <a:r>
              <a:rPr lang="en-IE" sz="2800" dirty="0">
                <a:solidFill>
                  <a:srgbClr val="FF0000"/>
                </a:solidFill>
              </a:rPr>
              <a:t>redundant</a:t>
            </a:r>
            <a:r>
              <a:rPr lang="en-IE" sz="2800" dirty="0"/>
              <a:t> computation</a:t>
            </a:r>
            <a:r>
              <a:rPr lang="en-IE" sz="2800" dirty="0">
                <a:solidFill>
                  <a:srgbClr val="FF0000"/>
                </a:solidFill>
              </a:rPr>
              <a:t> </a:t>
            </a:r>
            <a:r>
              <a:rPr lang="en-IE" sz="2800" dirty="0"/>
              <a:t>- especially for large problems (e.g. O(log n) solutions!)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Optimises</a:t>
            </a:r>
            <a:r>
              <a:rPr lang="en-IE" sz="2800" dirty="0"/>
              <a:t> for </a:t>
            </a:r>
            <a:r>
              <a:rPr lang="en-IE" sz="2800" dirty="0">
                <a:solidFill>
                  <a:srgbClr val="FF0000"/>
                </a:solidFill>
              </a:rPr>
              <a:t>overlapping</a:t>
            </a:r>
            <a:r>
              <a:rPr lang="en-IE" sz="2800" dirty="0"/>
              <a:t> solutions – can reduce time complexity massively!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Disadvantages:</a:t>
            </a:r>
          </a:p>
          <a:p>
            <a:pPr lvl="2"/>
            <a:r>
              <a:rPr lang="en-IE" sz="2800" b="1" u="sng" dirty="0"/>
              <a:t>High</a:t>
            </a:r>
            <a:r>
              <a:rPr lang="en-IE" sz="2800" dirty="0"/>
              <a:t> memory use – recursion and memoization costs</a:t>
            </a:r>
          </a:p>
          <a:p>
            <a:pPr lvl="2"/>
            <a:r>
              <a:rPr lang="en-IE" sz="2800" dirty="0"/>
              <a:t>Not always easy to identify subproblems</a:t>
            </a:r>
          </a:p>
          <a:p>
            <a:pPr lvl="2"/>
            <a:r>
              <a:rPr lang="en-IE" sz="2800" b="1" u="sng" dirty="0"/>
              <a:t>Needs</a:t>
            </a:r>
            <a:r>
              <a:rPr lang="en-IE" sz="2800" dirty="0"/>
              <a:t> overlap – not suitable where there is none</a:t>
            </a:r>
          </a:p>
          <a:p>
            <a:pPr lvl="2"/>
            <a:r>
              <a:rPr lang="en-IE" sz="2800" dirty="0"/>
              <a:t>Sequential operation limits opportunities for parallelisation</a:t>
            </a:r>
          </a:p>
        </p:txBody>
      </p:sp>
    </p:spTree>
    <p:extLst>
      <p:ext uri="{BB962C8B-B14F-4D97-AF65-F5344CB8AC3E}">
        <p14:creationId xmlns:p14="http://schemas.microsoft.com/office/powerpoint/2010/main" val="88442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A20B1-3C3F-F373-BCDC-42E23E99E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7166-32FE-043A-0572-104BDD73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Category 3) </a:t>
            </a:r>
            <a:br>
              <a:rPr lang="en-IE" dirty="0"/>
            </a:br>
            <a:r>
              <a:rPr lang="en-IE" dirty="0"/>
              <a:t>Optimised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97CDC-18CD-625C-C5E7-ED4D295C3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“Fuzziest” category!</a:t>
            </a:r>
          </a:p>
          <a:p>
            <a:pPr lvl="2"/>
            <a:r>
              <a:rPr lang="en-IE" sz="2800" dirty="0"/>
              <a:t>Approaches in this category also appear under other headings…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Key features: </a:t>
            </a:r>
          </a:p>
          <a:p>
            <a:pPr lvl="2"/>
            <a:r>
              <a:rPr lang="en-IE" sz="2800" dirty="0"/>
              <a:t>Attempt to improve efficiency</a:t>
            </a:r>
          </a:p>
          <a:p>
            <a:pPr lvl="2"/>
            <a:r>
              <a:rPr lang="en-IE" sz="2800" dirty="0"/>
              <a:t>Use data structures to speed up computation</a:t>
            </a:r>
          </a:p>
          <a:p>
            <a:pPr lvl="2"/>
            <a:r>
              <a:rPr lang="en-IE" sz="2800" dirty="0"/>
              <a:t>“Clever” algorithm approach that try to find shortcuts</a:t>
            </a:r>
          </a:p>
          <a:p>
            <a:pPr lvl="2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74710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06F7-BB94-7147-FCA4-923ACFC9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Category 3) </a:t>
            </a:r>
            <a:br>
              <a:rPr lang="en-IE" dirty="0"/>
            </a:br>
            <a:r>
              <a:rPr lang="en-IE" dirty="0"/>
              <a:t>Optimised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03695-5E24-4E05-C209-F13CF0495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Examples of optimised techniques:</a:t>
            </a:r>
          </a:p>
          <a:p>
            <a:pPr lvl="2"/>
            <a:r>
              <a:rPr lang="en-IE" sz="2800" dirty="0"/>
              <a:t>Dynamic programming – memoization to improve efficiency</a:t>
            </a:r>
          </a:p>
          <a:p>
            <a:pPr lvl="2"/>
            <a:r>
              <a:rPr lang="en-IE" sz="2800" dirty="0"/>
              <a:t>Backtracking – pruning to “skip” unviable solution paths</a:t>
            </a:r>
          </a:p>
          <a:p>
            <a:pPr lvl="2"/>
            <a:r>
              <a:rPr lang="en-IE" sz="2800" dirty="0"/>
              <a:t>Divide and conquer – discarding unviable sections of data</a:t>
            </a:r>
          </a:p>
          <a:p>
            <a:pPr lvl="2"/>
            <a:r>
              <a:rPr lang="en-IE" sz="2800" dirty="0"/>
              <a:t>Using specific data structures to optimise insertion/searching e.g. trees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Two pointer </a:t>
            </a:r>
            <a:r>
              <a:rPr lang="en-IE" sz="2800" dirty="0"/>
              <a:t>– Optimise space and/or time complexity by avoiding redundant calculations</a:t>
            </a:r>
          </a:p>
        </p:txBody>
      </p:sp>
    </p:spTree>
    <p:extLst>
      <p:ext uri="{BB962C8B-B14F-4D97-AF65-F5344CB8AC3E}">
        <p14:creationId xmlns:p14="http://schemas.microsoft.com/office/powerpoint/2010/main" val="3966364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2443-071C-1A4F-597B-CCE24EA8B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77A0-2A0E-87B1-A5DB-E156CB0E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Category 3) Optimised Techniques:</a:t>
            </a:r>
            <a:br>
              <a:rPr lang="en-IE" dirty="0"/>
            </a:br>
            <a:r>
              <a:rPr lang="en-IE" dirty="0"/>
              <a:t>Two Pointer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AAAC3-32F4-ECF6-B90B-35D421CD7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Two pointers (trackers) move through the data, often from opposite sides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Use cases include:</a:t>
            </a:r>
          </a:p>
          <a:p>
            <a:pPr lvl="2"/>
            <a:r>
              <a:rPr lang="en-IE" sz="2800" dirty="0"/>
              <a:t>Searching/comparing values</a:t>
            </a:r>
          </a:p>
          <a:p>
            <a:pPr lvl="2"/>
            <a:r>
              <a:rPr lang="en-IE" sz="2800" dirty="0"/>
              <a:t>Partitioning data</a:t>
            </a:r>
          </a:p>
          <a:p>
            <a:pPr lvl="2"/>
            <a:r>
              <a:rPr lang="en-IE" sz="2800" dirty="0"/>
              <a:t>Finding pairs/subsets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Examples:</a:t>
            </a:r>
          </a:p>
          <a:p>
            <a:pPr lvl="2"/>
            <a:r>
              <a:rPr lang="en-IE" sz="2800" dirty="0"/>
              <a:t>Finding a pair of values that add up to a target</a:t>
            </a:r>
          </a:p>
          <a:p>
            <a:pPr lvl="2"/>
            <a:r>
              <a:rPr lang="en-IE" sz="2800" dirty="0"/>
              <a:t>Reversing a string</a:t>
            </a:r>
          </a:p>
          <a:p>
            <a:pPr lvl="2"/>
            <a:r>
              <a:rPr lang="en-IE" sz="2800" dirty="0"/>
              <a:t>Hoare partitioning (Quick sort)</a:t>
            </a:r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909536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C358-5ADC-0403-0B84-EF051207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Category 3) Optimised Techniques:</a:t>
            </a:r>
            <a:br>
              <a:rPr lang="en-IE" dirty="0"/>
            </a:br>
            <a:r>
              <a:rPr lang="en-IE" dirty="0"/>
              <a:t>Two Pointer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E3F0C-3FE8-BBF3-D2E5-B752EE69D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How it works:</a:t>
            </a:r>
          </a:p>
          <a:p>
            <a:pPr lvl="2"/>
            <a:r>
              <a:rPr lang="en-IE" sz="2800" dirty="0"/>
              <a:t>Initialise pointers – usually at opposite ends, sometimes at same place</a:t>
            </a:r>
          </a:p>
          <a:p>
            <a:pPr lvl="2"/>
            <a:r>
              <a:rPr lang="en-IE" sz="2800" dirty="0"/>
              <a:t>Move pointers – can move:</a:t>
            </a:r>
          </a:p>
          <a:p>
            <a:pPr lvl="3"/>
            <a:r>
              <a:rPr lang="en-IE" sz="2800" dirty="0"/>
              <a:t>Towards each other</a:t>
            </a:r>
          </a:p>
          <a:p>
            <a:pPr lvl="3"/>
            <a:r>
              <a:rPr lang="en-IE" sz="2800" dirty="0"/>
              <a:t>Away from each other</a:t>
            </a:r>
          </a:p>
          <a:p>
            <a:pPr lvl="3"/>
            <a:r>
              <a:rPr lang="en-IE" sz="2800" dirty="0"/>
              <a:t>In parallel (often at different rates)</a:t>
            </a:r>
          </a:p>
          <a:p>
            <a:pPr lvl="2"/>
            <a:r>
              <a:rPr lang="en-IE" sz="2800" dirty="0"/>
              <a:t>Check condition</a:t>
            </a:r>
          </a:p>
        </p:txBody>
      </p:sp>
    </p:spTree>
    <p:extLst>
      <p:ext uri="{BB962C8B-B14F-4D97-AF65-F5344CB8AC3E}">
        <p14:creationId xmlns:p14="http://schemas.microsoft.com/office/powerpoint/2010/main" val="2336637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Revision: What is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An algorithm is a set of steps to complete a task</a:t>
            </a:r>
          </a:p>
          <a:p>
            <a:pPr lvl="2"/>
            <a:r>
              <a:rPr lang="en-IE" sz="2800" dirty="0"/>
              <a:t>In computing, algorithms are how we solve a specific problem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All algorithms should have the following properties: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Finite</a:t>
            </a:r>
            <a:r>
              <a:rPr lang="en-IE" sz="2800" dirty="0"/>
              <a:t> – the algorithm should </a:t>
            </a:r>
            <a:r>
              <a:rPr lang="en-IE" sz="2800" b="1" dirty="0"/>
              <a:t>always terminate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Defined</a:t>
            </a:r>
            <a:r>
              <a:rPr lang="en-IE" sz="2800" dirty="0"/>
              <a:t> – Every action the algorithm needs to take should be </a:t>
            </a:r>
            <a:r>
              <a:rPr lang="en-IE" sz="2800" b="1" dirty="0"/>
              <a:t>specifically defined</a:t>
            </a:r>
            <a:r>
              <a:rPr lang="en-IE" sz="2800" dirty="0"/>
              <a:t> (no fuzziness allowed)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Inputs</a:t>
            </a:r>
            <a:r>
              <a:rPr lang="en-IE" sz="2800" dirty="0"/>
              <a:t> – All algorithms should have </a:t>
            </a:r>
            <a:r>
              <a:rPr lang="en-IE" sz="2800" b="1" dirty="0"/>
              <a:t>0 or more inputs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 – All algorithms should have an </a:t>
            </a:r>
            <a:r>
              <a:rPr lang="en-IE" sz="2800" b="1" dirty="0"/>
              <a:t>output/impact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Effectiveness</a:t>
            </a:r>
            <a:r>
              <a:rPr lang="en-IE" sz="2800" dirty="0"/>
              <a:t> – An algorithm is expected to work! It should also work in a </a:t>
            </a:r>
            <a:r>
              <a:rPr lang="en-IE" sz="2800" u="sng" dirty="0"/>
              <a:t>reasonable amount of time</a:t>
            </a:r>
            <a:r>
              <a:rPr lang="en-IE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9553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70819-FE27-50A0-340F-1113FFEA2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7D27-DDAB-8DA9-110F-B1821DEA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Category 3) Optimised Techniques:</a:t>
            </a:r>
            <a:br>
              <a:rPr lang="en-IE" dirty="0"/>
            </a:br>
            <a:r>
              <a:rPr lang="en-IE" dirty="0"/>
              <a:t>Two Pointer 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CADFC-B565-0FE2-94ED-AE6639F36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3200" dirty="0"/>
              <a:t>Advantages:</a:t>
            </a:r>
          </a:p>
          <a:p>
            <a:pPr lvl="2"/>
            <a:r>
              <a:rPr lang="en-IE" sz="2800" dirty="0"/>
              <a:t>Reduces </a:t>
            </a:r>
            <a:r>
              <a:rPr lang="en-IE" sz="2800" dirty="0">
                <a:solidFill>
                  <a:srgbClr val="FF0000"/>
                </a:solidFill>
              </a:rPr>
              <a:t>time</a:t>
            </a:r>
            <a:r>
              <a:rPr lang="en-IE" sz="2800" dirty="0"/>
              <a:t> complexity</a:t>
            </a:r>
          </a:p>
          <a:p>
            <a:pPr lvl="3"/>
            <a:r>
              <a:rPr lang="en-IE" sz="2400" dirty="0"/>
              <a:t>Can move from O(n</a:t>
            </a:r>
            <a:r>
              <a:rPr lang="en-IE" sz="2400" baseline="30000" dirty="0"/>
              <a:t>2</a:t>
            </a:r>
            <a:r>
              <a:rPr lang="en-IE" sz="2400" dirty="0"/>
              <a:t>) (brute force) to O(n)!</a:t>
            </a:r>
          </a:p>
          <a:p>
            <a:pPr lvl="2"/>
            <a:r>
              <a:rPr lang="en-IE" sz="2800" dirty="0"/>
              <a:t>No impact on </a:t>
            </a:r>
            <a:r>
              <a:rPr lang="en-IE" sz="2800" dirty="0">
                <a:solidFill>
                  <a:srgbClr val="FF0000"/>
                </a:solidFill>
              </a:rPr>
              <a:t>space</a:t>
            </a:r>
            <a:r>
              <a:rPr lang="en-IE" sz="2800" dirty="0"/>
              <a:t> complexity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Easy</a:t>
            </a:r>
            <a:r>
              <a:rPr lang="en-IE" sz="2800" dirty="0"/>
              <a:t> to implement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Disadvantages:</a:t>
            </a:r>
          </a:p>
          <a:p>
            <a:pPr lvl="2"/>
            <a:r>
              <a:rPr lang="en-IE" sz="2800" u="sng" dirty="0"/>
              <a:t>Not</a:t>
            </a:r>
            <a:r>
              <a:rPr lang="en-IE" sz="2800" dirty="0"/>
              <a:t> universally applicable – not every problem suits</a:t>
            </a:r>
          </a:p>
          <a:p>
            <a:pPr lvl="3"/>
            <a:r>
              <a:rPr lang="en-IE" sz="2400" dirty="0"/>
              <a:t>E.g. not great for 3 point/aspect comparisons</a:t>
            </a:r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87834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F9F7-34B2-C8F6-3E89-8EC1921B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 Sum Up…!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2F194-0434-3A9E-C5D9-C66E503C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There are many approaches to solving problems in computing</a:t>
            </a:r>
          </a:p>
          <a:p>
            <a:pPr lvl="2"/>
            <a:r>
              <a:rPr lang="en-US" sz="2800" dirty="0"/>
              <a:t>Remember, different problems require different approaches</a:t>
            </a:r>
          </a:p>
          <a:p>
            <a:pPr lvl="2"/>
            <a:endParaRPr lang="en-US" sz="2800" dirty="0"/>
          </a:p>
          <a:p>
            <a:pPr lvl="1"/>
            <a:r>
              <a:rPr lang="en-US" sz="3200" dirty="0"/>
              <a:t>Choosing the most suitable approach depends on: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US" sz="2800" dirty="0"/>
              <a:t>Problem type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US" sz="2800" dirty="0"/>
              <a:t>Input size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US" sz="2800" dirty="0"/>
              <a:t>Required efficiency</a:t>
            </a:r>
          </a:p>
          <a:p>
            <a:pPr lvl="2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4903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8282-B2BE-B0D0-54C8-4358BCAA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Comparing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2603B-849F-4B93-D6E7-6241AC2D2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 lvl="1"/>
            <a:r>
              <a:rPr lang="en-US" sz="3200" dirty="0">
                <a:solidFill>
                  <a:srgbClr val="FF0000"/>
                </a:solidFill>
              </a:rPr>
              <a:t>Exhaustive search</a:t>
            </a:r>
            <a:r>
              <a:rPr lang="en-US" sz="3200" dirty="0"/>
              <a:t>:</a:t>
            </a:r>
          </a:p>
          <a:p>
            <a:pPr lvl="2"/>
            <a:r>
              <a:rPr lang="en-US" sz="2800" dirty="0"/>
              <a:t>Pro: Ensures correctness </a:t>
            </a:r>
          </a:p>
          <a:p>
            <a:pPr lvl="2"/>
            <a:r>
              <a:rPr lang="en-US" sz="2800" dirty="0"/>
              <a:t>Con: Inefficient for large datasets. </a:t>
            </a:r>
          </a:p>
          <a:p>
            <a:pPr lvl="2"/>
            <a:endParaRPr lang="en-US" sz="2800" dirty="0"/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Problem decomposition</a:t>
            </a:r>
            <a:r>
              <a:rPr lang="en-US" sz="3200" dirty="0"/>
              <a:t>:</a:t>
            </a:r>
          </a:p>
          <a:p>
            <a:pPr lvl="2"/>
            <a:r>
              <a:rPr lang="en-US" sz="2800" dirty="0"/>
              <a:t>Pro: Optimizes solutions</a:t>
            </a:r>
          </a:p>
          <a:p>
            <a:pPr lvl="2"/>
            <a:r>
              <a:rPr lang="en-US" sz="2800" dirty="0"/>
              <a:t>Con: May require extra space or careful handling. </a:t>
            </a:r>
          </a:p>
          <a:p>
            <a:pPr lvl="2"/>
            <a:endParaRPr lang="en-US" sz="2800" dirty="0"/>
          </a:p>
          <a:p>
            <a:pPr lvl="2"/>
            <a:endParaRPr lang="en-US" sz="2800" dirty="0"/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Optimized techniques</a:t>
            </a:r>
            <a:r>
              <a:rPr lang="en-US" sz="3200" dirty="0"/>
              <a:t>:</a:t>
            </a:r>
          </a:p>
          <a:p>
            <a:pPr lvl="2"/>
            <a:r>
              <a:rPr lang="en-US" sz="2800" dirty="0"/>
              <a:t>Pro: Offer faster solutions (especially for sorted data)</a:t>
            </a:r>
          </a:p>
          <a:p>
            <a:pPr lvl="2"/>
            <a:r>
              <a:rPr lang="en-US" sz="2800" dirty="0"/>
              <a:t>Con: Not universally applicable. </a:t>
            </a:r>
          </a:p>
          <a:p>
            <a:pPr lvl="2"/>
            <a:endParaRPr lang="en-US" sz="2800" dirty="0"/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Backtracking</a:t>
            </a:r>
            <a:r>
              <a:rPr lang="en-US" sz="3200" dirty="0"/>
              <a:t>:</a:t>
            </a:r>
          </a:p>
          <a:p>
            <a:pPr lvl="2"/>
            <a:r>
              <a:rPr lang="en-US" sz="2800" dirty="0"/>
              <a:t>Pro: Useful for constraint satisfaction</a:t>
            </a:r>
          </a:p>
          <a:p>
            <a:pPr lvl="2"/>
            <a:r>
              <a:rPr lang="en-US" sz="2800" dirty="0"/>
              <a:t>Con: May struggle with large problem spaces unless optimized. 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4830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D5EA-5EEA-EB6F-DEAC-E1624F35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About Recursion?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7B3E3-5827-9594-7EDC-7EA16F1A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Recursion is a </a:t>
            </a:r>
            <a:r>
              <a:rPr lang="en-IE" sz="3200" b="1" dirty="0">
                <a:solidFill>
                  <a:srgbClr val="FF0000"/>
                </a:solidFill>
              </a:rPr>
              <a:t>core tool/technique</a:t>
            </a:r>
            <a:r>
              <a:rPr lang="en-IE" sz="3200" dirty="0"/>
              <a:t>, not a specific approach</a:t>
            </a:r>
          </a:p>
          <a:p>
            <a:pPr lvl="2"/>
            <a:r>
              <a:rPr lang="en-IE" sz="2800" dirty="0"/>
              <a:t>It spans most approach categories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Advantages:</a:t>
            </a:r>
          </a:p>
          <a:p>
            <a:pPr lvl="2"/>
            <a:r>
              <a:rPr lang="en-IE" sz="2800" dirty="0"/>
              <a:t>Simplicity – Many problems are naturally recursive!</a:t>
            </a:r>
          </a:p>
          <a:p>
            <a:pPr lvl="2"/>
            <a:r>
              <a:rPr lang="en-IE" sz="2800" dirty="0"/>
              <a:t>Compact code – Recursive code is usually short and clear (aside from the recursion part!)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Disadvantages:</a:t>
            </a:r>
          </a:p>
          <a:p>
            <a:pPr lvl="2"/>
            <a:r>
              <a:rPr lang="en-IE" sz="2800" dirty="0"/>
              <a:t>Higher memory consumption due to stack costs</a:t>
            </a:r>
          </a:p>
          <a:p>
            <a:pPr lvl="2"/>
            <a:r>
              <a:rPr lang="en-IE" sz="2800" dirty="0"/>
              <a:t>Risk of stack overflow where problem stack is deeper than system availability</a:t>
            </a:r>
          </a:p>
        </p:txBody>
      </p:sp>
    </p:spTree>
    <p:extLst>
      <p:ext uri="{BB962C8B-B14F-4D97-AF65-F5344CB8AC3E}">
        <p14:creationId xmlns:p14="http://schemas.microsoft.com/office/powerpoint/2010/main" val="123976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57E5-AB58-B253-FFAA-D3D7EEF1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Revisiting Algorithm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A110E-149B-3E73-7F2F-339F713E9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sz="3200" dirty="0"/>
              <a:t>Algorithm design: Defining a </a:t>
            </a:r>
            <a:r>
              <a:rPr lang="en-US" sz="3200" dirty="0">
                <a:solidFill>
                  <a:srgbClr val="FF0000"/>
                </a:solidFill>
              </a:rPr>
              <a:t>step-by-step solution</a:t>
            </a:r>
            <a:r>
              <a:rPr lang="en-US" sz="3200" dirty="0"/>
              <a:t> for a given problem.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Good design helps: </a:t>
            </a:r>
          </a:p>
          <a:p>
            <a:pPr lvl="2"/>
            <a:r>
              <a:rPr lang="en-US" sz="2800" dirty="0"/>
              <a:t>Solve </a:t>
            </a:r>
            <a:r>
              <a:rPr lang="en-US" sz="2800" dirty="0">
                <a:solidFill>
                  <a:srgbClr val="FF0000"/>
                </a:solidFill>
              </a:rPr>
              <a:t>complex</a:t>
            </a:r>
            <a:r>
              <a:rPr lang="en-US" sz="2800" dirty="0"/>
              <a:t> problems </a:t>
            </a:r>
            <a:r>
              <a:rPr lang="en-US" sz="2800" dirty="0">
                <a:solidFill>
                  <a:srgbClr val="FF0000"/>
                </a:solidFill>
              </a:rPr>
              <a:t>efficiently</a:t>
            </a:r>
            <a:r>
              <a:rPr lang="en-US" sz="2800" dirty="0"/>
              <a:t>.</a:t>
            </a:r>
          </a:p>
          <a:p>
            <a:pPr lvl="2"/>
            <a:r>
              <a:rPr lang="en-US" sz="2800" dirty="0"/>
              <a:t>Build more </a:t>
            </a:r>
            <a:r>
              <a:rPr lang="en-US" sz="2800" dirty="0">
                <a:solidFill>
                  <a:srgbClr val="FF0000"/>
                </a:solidFill>
              </a:rPr>
              <a:t>scalable</a:t>
            </a:r>
            <a:r>
              <a:rPr lang="en-US" sz="2800" dirty="0"/>
              <a:t> systems.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Three main approach categories:</a:t>
            </a:r>
          </a:p>
          <a:p>
            <a:pPr lvl="2"/>
            <a:r>
              <a:rPr lang="en-US" sz="2800" dirty="0"/>
              <a:t>Exhaustive search</a:t>
            </a:r>
          </a:p>
          <a:p>
            <a:pPr lvl="2"/>
            <a:r>
              <a:rPr lang="en-US" sz="2800" dirty="0"/>
              <a:t>Problem decomposition</a:t>
            </a:r>
          </a:p>
          <a:p>
            <a:pPr lvl="2"/>
            <a:r>
              <a:rPr lang="en-US" sz="2800" dirty="0"/>
              <a:t>Optimized techniques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06630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2BE0-6630-0FF5-6E1A-6FA2E67D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Category 1) </a:t>
            </a:r>
            <a:br>
              <a:rPr lang="en-IE" dirty="0"/>
            </a:br>
            <a:r>
              <a:rPr lang="en-IE" dirty="0"/>
              <a:t>Exhaustive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7F120-D0F4-FE31-A04A-C8BC31E7C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Exhaustive search </a:t>
            </a:r>
            <a:r>
              <a:rPr lang="en-US" sz="3200" dirty="0"/>
              <a:t>examines </a:t>
            </a:r>
            <a:r>
              <a:rPr lang="en-US" sz="3200" dirty="0">
                <a:solidFill>
                  <a:srgbClr val="FF0000"/>
                </a:solidFill>
              </a:rPr>
              <a:t>every possible solution</a:t>
            </a:r>
            <a:r>
              <a:rPr lang="en-US" sz="3200" dirty="0"/>
              <a:t> to find the right one. </a:t>
            </a:r>
          </a:p>
          <a:p>
            <a:pPr lvl="2"/>
            <a:r>
              <a:rPr lang="en-US" sz="2800" dirty="0"/>
              <a:t>Typically used when there is no better alternative.</a:t>
            </a:r>
          </a:p>
          <a:p>
            <a:pPr lvl="2"/>
            <a:endParaRPr lang="en-US" sz="2800" dirty="0"/>
          </a:p>
          <a:p>
            <a:pPr lvl="1"/>
            <a:r>
              <a:rPr lang="en-US" sz="3200" dirty="0"/>
              <a:t>Examples:</a:t>
            </a:r>
          </a:p>
          <a:p>
            <a:pPr lvl="2"/>
            <a:r>
              <a:rPr lang="en-US" sz="2800" dirty="0"/>
              <a:t>Brute force</a:t>
            </a:r>
          </a:p>
          <a:p>
            <a:pPr lvl="2"/>
            <a:r>
              <a:rPr lang="en-US" sz="2800" dirty="0"/>
              <a:t>Permutation generation</a:t>
            </a:r>
          </a:p>
          <a:p>
            <a:pPr lvl="2"/>
            <a:endParaRPr lang="en-US" sz="2800" dirty="0"/>
          </a:p>
          <a:p>
            <a:pPr lvl="1"/>
            <a:r>
              <a:rPr lang="en-US" sz="3200" dirty="0"/>
              <a:t>Close, but not quite: Backtracking</a:t>
            </a:r>
          </a:p>
        </p:txBody>
      </p:sp>
    </p:spTree>
    <p:extLst>
      <p:ext uri="{BB962C8B-B14F-4D97-AF65-F5344CB8AC3E}">
        <p14:creationId xmlns:p14="http://schemas.microsoft.com/office/powerpoint/2010/main" val="1664116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4A77-BA69-EC2D-75F0-3E9F9349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Category 1) Exhaustive Search:</a:t>
            </a:r>
            <a:br>
              <a:rPr lang="en-IE" dirty="0"/>
            </a:br>
            <a:r>
              <a:rPr lang="en-IE" dirty="0"/>
              <a:t>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F46D-4068-E356-58C4-7B81FC301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3200" dirty="0"/>
              <a:t>This is the </a:t>
            </a:r>
            <a:r>
              <a:rPr lang="en-IE" sz="3200" dirty="0">
                <a:solidFill>
                  <a:srgbClr val="FF0000"/>
                </a:solidFill>
              </a:rPr>
              <a:t>most straightforward </a:t>
            </a:r>
            <a:r>
              <a:rPr lang="en-IE" sz="3200" dirty="0"/>
              <a:t>approach to algorithm design by exploring every possible solution</a:t>
            </a:r>
          </a:p>
          <a:p>
            <a:pPr lvl="2"/>
            <a:r>
              <a:rPr lang="en-IE" sz="2800" dirty="0"/>
              <a:t>Permutation generation is a more specific version of this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Steps involved:</a:t>
            </a:r>
          </a:p>
          <a:p>
            <a:pPr lvl="2"/>
            <a:r>
              <a:rPr lang="en-IE" sz="2800" dirty="0"/>
              <a:t>Generate all possible outcomes</a:t>
            </a:r>
          </a:p>
          <a:p>
            <a:pPr lvl="2"/>
            <a:r>
              <a:rPr lang="en-IE" sz="2800" dirty="0"/>
              <a:t>Check each outcome to see if it is a solution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Example: Linear search</a:t>
            </a:r>
          </a:p>
        </p:txBody>
      </p:sp>
    </p:spTree>
    <p:extLst>
      <p:ext uri="{BB962C8B-B14F-4D97-AF65-F5344CB8AC3E}">
        <p14:creationId xmlns:p14="http://schemas.microsoft.com/office/powerpoint/2010/main" val="400693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0A76F-1AB8-757D-B38C-BD5FBF4FD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DB81-2D56-C024-70CD-46D01ACE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Category 1) Exhaustive Search:</a:t>
            </a:r>
            <a:br>
              <a:rPr lang="en-IE" dirty="0"/>
            </a:br>
            <a:r>
              <a:rPr lang="en-IE" dirty="0"/>
              <a:t>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4588-00F8-FE75-6B1A-E2A7195F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Advantages of a brute force approach: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Easy</a:t>
            </a:r>
            <a:r>
              <a:rPr lang="en-IE" sz="2800" dirty="0"/>
              <a:t> to code/develop</a:t>
            </a:r>
          </a:p>
          <a:p>
            <a:pPr lvl="2"/>
            <a:r>
              <a:rPr lang="en-IE" sz="2800" dirty="0"/>
              <a:t>Fine for smaller problem sets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Disadvantages: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Highly</a:t>
            </a:r>
            <a:r>
              <a:rPr lang="en-IE" sz="2800" dirty="0"/>
              <a:t> </a:t>
            </a:r>
            <a:r>
              <a:rPr lang="en-IE" sz="2800" dirty="0">
                <a:solidFill>
                  <a:srgbClr val="FF0000"/>
                </a:solidFill>
              </a:rPr>
              <a:t>inefficient</a:t>
            </a:r>
            <a:r>
              <a:rPr lang="en-IE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2759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79A3D-A427-C915-FB9B-591ED3977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7E920-50DA-7BF3-2622-A62DAE16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Category 1) Exhaustive Search (Almost):</a:t>
            </a:r>
            <a:br>
              <a:rPr lang="en-IE" dirty="0"/>
            </a:br>
            <a:r>
              <a:rPr lang="en-IE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C52C-19C8-0FD7-B612-BC1E2997D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585980" cy="402336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IE" sz="3200" dirty="0"/>
              <a:t>Explore all possibilities by building solutions and </a:t>
            </a:r>
            <a:r>
              <a:rPr lang="en-IE" sz="3200" dirty="0">
                <a:solidFill>
                  <a:srgbClr val="FF0000"/>
                </a:solidFill>
              </a:rPr>
              <a:t>abandoning unviable ones</a:t>
            </a:r>
          </a:p>
          <a:p>
            <a:pPr lvl="2"/>
            <a:r>
              <a:rPr lang="en-IE" sz="2800" dirty="0"/>
              <a:t>A more </a:t>
            </a:r>
            <a:r>
              <a:rPr lang="en-IE" sz="2800" i="1" dirty="0"/>
              <a:t>efficient</a:t>
            </a:r>
            <a:r>
              <a:rPr lang="en-IE" sz="2800" dirty="0"/>
              <a:t> version of brute force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Steps involved:</a:t>
            </a:r>
          </a:p>
          <a:p>
            <a:pPr lvl="2"/>
            <a:r>
              <a:rPr lang="en-IE" sz="2800" dirty="0"/>
              <a:t>Make a decision</a:t>
            </a:r>
          </a:p>
          <a:p>
            <a:pPr lvl="2"/>
            <a:r>
              <a:rPr lang="en-IE" sz="2800" dirty="0"/>
              <a:t>Explore the potential of this decision (recursive step)</a:t>
            </a:r>
          </a:p>
          <a:p>
            <a:pPr lvl="2"/>
            <a:r>
              <a:rPr lang="en-IE" sz="2800" dirty="0"/>
              <a:t>Undo the decision if it will lead to failure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Example: Sudoku solver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A8098E-E085-E0F1-AA87-930D3B3826B9}"/>
              </a:ext>
            </a:extLst>
          </p:cNvPr>
          <p:cNvGrpSpPr/>
          <p:nvPr/>
        </p:nvGrpSpPr>
        <p:grpSpPr>
          <a:xfrm>
            <a:off x="7911022" y="2201776"/>
            <a:ext cx="3202074" cy="3202074"/>
            <a:chOff x="8077801" y="1965985"/>
            <a:chExt cx="3202074" cy="3202074"/>
          </a:xfrm>
        </p:grpSpPr>
        <p:pic>
          <p:nvPicPr>
            <p:cNvPr id="1026" name="Picture 2" descr="Sudoku - Wikipedia">
              <a:extLst>
                <a:ext uri="{FF2B5EF4-FFF2-40B4-BE49-F238E27FC236}">
                  <a16:creationId xmlns:a16="http://schemas.microsoft.com/office/drawing/2014/main" id="{B2021DDA-B9DE-66F1-22DE-4E487B077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7801" y="1965985"/>
              <a:ext cx="3202074" cy="3202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D9AE77-4D49-419E-07AF-81827CED514F}"/>
                </a:ext>
              </a:extLst>
            </p:cNvPr>
            <p:cNvSpPr txBox="1"/>
            <p:nvPr/>
          </p:nvSpPr>
          <p:spPr>
            <a:xfrm rot="20867979">
              <a:off x="8086140" y="4300460"/>
              <a:ext cx="17469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4800" b="1" dirty="0">
                  <a:solidFill>
                    <a:srgbClr val="FF0000"/>
                  </a:solidFill>
                </a:rPr>
                <a:t>???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8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0D7A3-01DB-DB4B-6E50-A099201A6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BDD1-9FFC-E4A9-853D-80ABB198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Category 1) Exhaustive Search (Almost):</a:t>
            </a:r>
            <a:br>
              <a:rPr lang="en-IE" dirty="0"/>
            </a:br>
            <a:r>
              <a:rPr lang="en-IE" dirty="0"/>
              <a:t>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5A871-0582-ECA9-46CE-3A61B7D7E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Advantages of a backtracking approach:</a:t>
            </a:r>
          </a:p>
          <a:p>
            <a:pPr lvl="2"/>
            <a:r>
              <a:rPr lang="en-IE" sz="2800" dirty="0"/>
              <a:t>Efficient for </a:t>
            </a:r>
            <a:r>
              <a:rPr lang="en-IE" sz="2800" dirty="0">
                <a:solidFill>
                  <a:srgbClr val="FF0000"/>
                </a:solidFill>
              </a:rPr>
              <a:t>constrained</a:t>
            </a:r>
            <a:r>
              <a:rPr lang="en-IE" sz="2800" dirty="0"/>
              <a:t> </a:t>
            </a:r>
            <a:r>
              <a:rPr lang="en-IE" sz="2800" dirty="0">
                <a:solidFill>
                  <a:srgbClr val="FF0000"/>
                </a:solidFill>
              </a:rPr>
              <a:t>situations</a:t>
            </a:r>
            <a:r>
              <a:rPr lang="en-IE" sz="2800" dirty="0"/>
              <a:t>, i.e. where there is a limited solution set</a:t>
            </a:r>
          </a:p>
          <a:p>
            <a:pPr lvl="2"/>
            <a:r>
              <a:rPr lang="en-IE" sz="2800" dirty="0"/>
              <a:t>Avoids exploring branches </a:t>
            </a:r>
            <a:r>
              <a:rPr lang="en-IE" sz="2800" b="1" u="sng" dirty="0"/>
              <a:t>without</a:t>
            </a:r>
            <a:r>
              <a:rPr lang="en-IE" sz="2800" dirty="0"/>
              <a:t> hope!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Disadvantages:</a:t>
            </a:r>
          </a:p>
          <a:p>
            <a:pPr lvl="2"/>
            <a:r>
              <a:rPr lang="en-IE" sz="2800" dirty="0"/>
              <a:t>Can still have a high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2806457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612A-230C-3DE7-6C9D-2D23D8B97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Brute Force Vs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F66F6-220E-DDA5-079F-686912608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Similarities:</a:t>
            </a:r>
          </a:p>
          <a:p>
            <a:pPr lvl="2"/>
            <a:r>
              <a:rPr lang="en-IE" sz="2800" dirty="0"/>
              <a:t>Both explore “all” possibilities</a:t>
            </a:r>
          </a:p>
          <a:p>
            <a:pPr lvl="2"/>
            <a:r>
              <a:rPr lang="en-IE" sz="2800" dirty="0"/>
              <a:t>Both guarantee correctness (checking all possibilities should ensure reliability in determining when there is no viable option)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Differences: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Pruning</a:t>
            </a:r>
            <a:r>
              <a:rPr lang="en-IE" sz="2800" dirty="0"/>
              <a:t>: Backtracking eliminates inviable paths without fully exploring them</a:t>
            </a:r>
          </a:p>
          <a:p>
            <a:pPr lvl="3"/>
            <a:r>
              <a:rPr lang="en-IE" sz="2600" dirty="0"/>
              <a:t>Exhaustive search will examine every path to its completion even if it’s proven unviable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Efficiency</a:t>
            </a:r>
            <a:r>
              <a:rPr lang="en-IE" sz="2800" dirty="0"/>
              <a:t>: Backtracking’s pruning process avoids pointless work!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Systemic</a:t>
            </a:r>
            <a:r>
              <a:rPr lang="en-IE" sz="2800" dirty="0"/>
              <a:t> </a:t>
            </a:r>
            <a:r>
              <a:rPr lang="en-IE" sz="2800" dirty="0">
                <a:solidFill>
                  <a:srgbClr val="FF0000"/>
                </a:solidFill>
              </a:rPr>
              <a:t>exploration</a:t>
            </a:r>
            <a:r>
              <a:rPr lang="en-IE" sz="2800" dirty="0"/>
              <a:t>: </a:t>
            </a:r>
          </a:p>
          <a:p>
            <a:pPr lvl="3"/>
            <a:r>
              <a:rPr lang="en-IE" sz="2600" dirty="0"/>
              <a:t>Backtracking carries out approach in very logical, structured approach, usually built around recursion/a stack</a:t>
            </a:r>
          </a:p>
          <a:p>
            <a:pPr lvl="3"/>
            <a:r>
              <a:rPr lang="en-IE" sz="2600" dirty="0"/>
              <a:t>Exhaustive search doesn’t always include this structure</a:t>
            </a:r>
          </a:p>
        </p:txBody>
      </p:sp>
    </p:spTree>
    <p:extLst>
      <p:ext uri="{BB962C8B-B14F-4D97-AF65-F5344CB8AC3E}">
        <p14:creationId xmlns:p14="http://schemas.microsoft.com/office/powerpoint/2010/main" val="9893762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338</TotalTime>
  <Words>1263</Words>
  <Application>Microsoft Office PowerPoint</Application>
  <PresentationFormat>Widescreen</PresentationFormat>
  <Paragraphs>219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Retrospect</vt:lpstr>
      <vt:lpstr>Problem Solving Techniques</vt:lpstr>
      <vt:lpstr>Revision: What is an Algorithm?</vt:lpstr>
      <vt:lpstr>Revisiting Algorithm Design</vt:lpstr>
      <vt:lpstr>Category 1)  Exhaustive Search</vt:lpstr>
      <vt:lpstr>Category 1) Exhaustive Search: Brute Force</vt:lpstr>
      <vt:lpstr>Category 1) Exhaustive Search: Brute Force</vt:lpstr>
      <vt:lpstr>Category 1) Exhaustive Search (Almost): Backtracking</vt:lpstr>
      <vt:lpstr>Category 1) Exhaustive Search (Almost): Backtracking</vt:lpstr>
      <vt:lpstr>Brute Force Vs Backtracking</vt:lpstr>
      <vt:lpstr>Category 2)  Problem Decomposition</vt:lpstr>
      <vt:lpstr>Category 2) Problem Decomposition:  Divide and Conquer</vt:lpstr>
      <vt:lpstr>Category 2) Problem Decomposition:  Divide and Conquer</vt:lpstr>
      <vt:lpstr>Category 2) Problem Decomposition:  Dynamic Programming</vt:lpstr>
      <vt:lpstr>Category 2) Problem Decomposition:  Dynamic Programming</vt:lpstr>
      <vt:lpstr>Category 2) Problem Decomposition:  Dynamic Programming</vt:lpstr>
      <vt:lpstr>Category 3)  Optimised Techniques</vt:lpstr>
      <vt:lpstr>Category 3)  Optimised Techniques</vt:lpstr>
      <vt:lpstr>Category 3) Optimised Techniques: Two Pointer Technique</vt:lpstr>
      <vt:lpstr>Category 3) Optimised Techniques: Two Pointer Technique</vt:lpstr>
      <vt:lpstr>Category 3) Optimised Techniques: Two Pointer Technique</vt:lpstr>
      <vt:lpstr>To Sum Up…!</vt:lpstr>
      <vt:lpstr>Comparing Approaches</vt:lpstr>
      <vt:lpstr>What About Recursion?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Graham</dc:creator>
  <cp:lastModifiedBy>Michelle Graham</cp:lastModifiedBy>
  <cp:revision>11</cp:revision>
  <dcterms:created xsi:type="dcterms:W3CDTF">2024-12-01T22:44:37Z</dcterms:created>
  <dcterms:modified xsi:type="dcterms:W3CDTF">2025-09-14T13:49:07Z</dcterms:modified>
</cp:coreProperties>
</file>