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63" r:id="rId3"/>
    <p:sldId id="257" r:id="rId4"/>
    <p:sldId id="259" r:id="rId5"/>
    <p:sldId id="264" r:id="rId6"/>
    <p:sldId id="266" r:id="rId7"/>
    <p:sldId id="260" r:id="rId8"/>
    <p:sldId id="262" r:id="rId9"/>
    <p:sldId id="265" r:id="rId10"/>
    <p:sldId id="258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verall" id="{F7F52F16-CB8D-4D5E-9681-B5D7DD275F03}">
          <p14:sldIdLst>
            <p14:sldId id="256"/>
            <p14:sldId id="263"/>
            <p14:sldId id="257"/>
            <p14:sldId id="259"/>
            <p14:sldId id="264"/>
            <p14:sldId id="266"/>
            <p14:sldId id="260"/>
          </p14:sldIdLst>
        </p14:section>
        <p14:section name="What is an Algorithm" id="{725E9584-B10D-4E56-B6D1-82DEB5D200BE}">
          <p14:sldIdLst>
            <p14:sldId id="262"/>
            <p14:sldId id="265"/>
            <p14:sldId id="258"/>
            <p14:sldId id="267"/>
            <p14:sldId id="268"/>
            <p14:sldId id="26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Introduction to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59293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Properties of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sz="3200" dirty="0"/>
              <a:t>All algorithms should have the following properties: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Finite</a:t>
            </a:r>
            <a:r>
              <a:rPr lang="en-IE" sz="2800" dirty="0"/>
              <a:t> – the algorithm should </a:t>
            </a:r>
            <a:r>
              <a:rPr lang="en-IE" sz="2800" b="1" dirty="0"/>
              <a:t>always terminate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Defined</a:t>
            </a:r>
            <a:r>
              <a:rPr lang="en-IE" sz="2800" dirty="0"/>
              <a:t> – Every action the algorithm needs to take should be </a:t>
            </a:r>
            <a:r>
              <a:rPr lang="en-IE" sz="2800" b="1" dirty="0"/>
              <a:t>specifically defined</a:t>
            </a:r>
            <a:r>
              <a:rPr lang="en-IE" sz="2800" dirty="0"/>
              <a:t> (no fuzziness allowed)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Inputs</a:t>
            </a:r>
            <a:r>
              <a:rPr lang="en-IE" sz="2800" dirty="0"/>
              <a:t> – All algorithms should have </a:t>
            </a:r>
            <a:r>
              <a:rPr lang="en-IE" sz="2800" b="1" dirty="0"/>
              <a:t>0 or more inputs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Output</a:t>
            </a:r>
            <a:r>
              <a:rPr lang="en-IE" sz="2800" dirty="0"/>
              <a:t> – All algorithms should have an </a:t>
            </a:r>
            <a:r>
              <a:rPr lang="en-IE" sz="2800" b="1" dirty="0"/>
              <a:t>output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Effectiveness</a:t>
            </a:r>
            <a:r>
              <a:rPr lang="en-IE" sz="2800" dirty="0"/>
              <a:t> – An algorithm is expected to work! It should also work in a </a:t>
            </a:r>
            <a:r>
              <a:rPr lang="en-IE" sz="2800" u="sng" dirty="0"/>
              <a:t>reasonable amount of time</a:t>
            </a:r>
            <a:r>
              <a:rPr lang="en-IE" sz="2800" dirty="0"/>
              <a:t>.</a:t>
            </a:r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86812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Writing 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Plan your steps</a:t>
            </a:r>
          </a:p>
          <a:p>
            <a:pPr lvl="2"/>
            <a:r>
              <a:rPr lang="en-IE" sz="2800" dirty="0"/>
              <a:t>What do you need to do?</a:t>
            </a:r>
          </a:p>
          <a:p>
            <a:pPr lvl="3"/>
            <a:r>
              <a:rPr lang="en-IE" sz="2800" dirty="0"/>
              <a:t>Check if something matches what you’re looking for?</a:t>
            </a:r>
          </a:p>
          <a:p>
            <a:pPr lvl="3"/>
            <a:r>
              <a:rPr lang="en-IE" sz="2800" dirty="0"/>
              <a:t>Check if something is in the right place?</a:t>
            </a:r>
          </a:p>
          <a:p>
            <a:pPr lvl="3"/>
            <a:r>
              <a:rPr lang="en-IE" sz="2800" dirty="0"/>
              <a:t>Amend some information?</a:t>
            </a:r>
          </a:p>
          <a:p>
            <a:pPr lvl="2"/>
            <a:r>
              <a:rPr lang="en-IE" sz="2800" dirty="0"/>
              <a:t>How many times do you need to do it?</a:t>
            </a:r>
          </a:p>
          <a:p>
            <a:pPr lvl="3"/>
            <a:r>
              <a:rPr lang="en-IE" sz="2800" dirty="0"/>
              <a:t>Once?</a:t>
            </a:r>
          </a:p>
          <a:p>
            <a:pPr lvl="3"/>
            <a:r>
              <a:rPr lang="en-IE" sz="2800" dirty="0"/>
              <a:t>Every element?</a:t>
            </a:r>
          </a:p>
          <a:p>
            <a:pPr lvl="3"/>
            <a:r>
              <a:rPr lang="en-IE" sz="2800" dirty="0"/>
              <a:t>Every second element?</a:t>
            </a:r>
          </a:p>
          <a:p>
            <a:pPr lvl="3"/>
            <a:r>
              <a:rPr lang="en-IE" sz="2800" dirty="0"/>
              <a:t>Every five elements?</a:t>
            </a:r>
          </a:p>
        </p:txBody>
      </p:sp>
    </p:spTree>
    <p:extLst>
      <p:ext uri="{BB962C8B-B14F-4D97-AF65-F5344CB8AC3E}">
        <p14:creationId xmlns:p14="http://schemas.microsoft.com/office/powerpoint/2010/main" val="11044058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Example: </a:t>
            </a:r>
            <a:br>
              <a:rPr lang="en-IE" dirty="0"/>
            </a:br>
            <a:r>
              <a:rPr lang="en-IE" dirty="0"/>
              <a:t>Doubling every element in an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What do we need to do?</a:t>
            </a:r>
          </a:p>
          <a:p>
            <a:pPr lvl="2"/>
            <a:r>
              <a:rPr lang="en-IE" sz="2800" dirty="0"/>
              <a:t>Multiply $something by 2</a:t>
            </a:r>
          </a:p>
          <a:p>
            <a:pPr lvl="1"/>
            <a:r>
              <a:rPr lang="en-IE" sz="3200" dirty="0"/>
              <a:t>How many times do we need to do it?</a:t>
            </a:r>
          </a:p>
          <a:p>
            <a:pPr lvl="2"/>
            <a:r>
              <a:rPr lang="en-IE" sz="2800" dirty="0"/>
              <a:t>For every element we have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In pseudocode:</a:t>
            </a:r>
          </a:p>
          <a:p>
            <a:pPr marL="201168" lvl="1" indent="0">
              <a:buNone/>
            </a:pPr>
            <a:r>
              <a:rPr lang="en-IE" sz="3200" dirty="0"/>
              <a:t>For every element in the array</a:t>
            </a:r>
          </a:p>
          <a:p>
            <a:pPr marL="201168" lvl="1" indent="0">
              <a:buNone/>
            </a:pPr>
            <a:r>
              <a:rPr lang="en-IE" sz="3200" dirty="0"/>
              <a:t>	multiply the current element by 2</a:t>
            </a:r>
          </a:p>
        </p:txBody>
      </p:sp>
    </p:spTree>
    <p:extLst>
      <p:ext uri="{BB962C8B-B14F-4D97-AF65-F5344CB8AC3E}">
        <p14:creationId xmlns:p14="http://schemas.microsoft.com/office/powerpoint/2010/main" val="564112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Continued: Does This Have All Properties of a Good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finite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Will only run to the end of an array, therefore has an endpoint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defined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Specifically states to multiply each element by 2</a:t>
            </a:r>
          </a:p>
          <a:p>
            <a:pPr lvl="1"/>
            <a:r>
              <a:rPr lang="en-IE" sz="3200" dirty="0"/>
              <a:t>Are there </a:t>
            </a:r>
            <a:r>
              <a:rPr lang="en-IE" sz="3200" dirty="0">
                <a:solidFill>
                  <a:srgbClr val="FF0000"/>
                </a:solidFill>
              </a:rPr>
              <a:t>inputs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array to be updated</a:t>
            </a:r>
          </a:p>
          <a:p>
            <a:pPr lvl="1"/>
            <a:r>
              <a:rPr lang="en-IE" sz="3200" dirty="0"/>
              <a:t>Is there an </a:t>
            </a:r>
            <a:r>
              <a:rPr lang="en-IE" sz="3200" dirty="0">
                <a:solidFill>
                  <a:srgbClr val="FF0000"/>
                </a:solidFill>
              </a:rPr>
              <a:t>output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The updated array</a:t>
            </a:r>
          </a:p>
          <a:p>
            <a:pPr lvl="1"/>
            <a:r>
              <a:rPr lang="en-IE" sz="3200" dirty="0"/>
              <a:t>Is it </a:t>
            </a:r>
            <a:r>
              <a:rPr lang="en-IE" sz="3200" dirty="0">
                <a:solidFill>
                  <a:srgbClr val="FF0000"/>
                </a:solidFill>
              </a:rPr>
              <a:t>effective</a:t>
            </a:r>
            <a:r>
              <a:rPr lang="en-IE" sz="3200" dirty="0"/>
              <a:t>?</a:t>
            </a:r>
          </a:p>
          <a:p>
            <a:pPr lvl="2"/>
            <a:r>
              <a:rPr lang="en-IE" sz="2800" dirty="0"/>
              <a:t>Does it work in a reasonable amount of time? Only goes through the array once!</a:t>
            </a:r>
          </a:p>
          <a:p>
            <a:pPr lvl="2"/>
            <a:r>
              <a:rPr lang="en-IE" sz="2800" dirty="0"/>
              <a:t>Does it do its job? Need to test to find out (but does in theory).</a:t>
            </a:r>
          </a:p>
        </p:txBody>
      </p:sp>
    </p:spTree>
    <p:extLst>
      <p:ext uri="{BB962C8B-B14F-4D97-AF65-F5344CB8AC3E}">
        <p14:creationId xmlns:p14="http://schemas.microsoft.com/office/powerpoint/2010/main" val="3801885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Examples of Introductory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2800" dirty="0"/>
              <a:t>Displaying every element in an array</a:t>
            </a:r>
          </a:p>
          <a:p>
            <a:pPr lvl="1"/>
            <a:r>
              <a:rPr lang="en-IE" sz="2800" dirty="0"/>
              <a:t>Finding the maximum element in an array</a:t>
            </a:r>
          </a:p>
          <a:p>
            <a:pPr lvl="1"/>
            <a:r>
              <a:rPr lang="en-IE" sz="2800" dirty="0"/>
              <a:t>Finding the minimum element in an array</a:t>
            </a:r>
          </a:p>
          <a:p>
            <a:pPr lvl="1"/>
            <a:r>
              <a:rPr lang="en-IE" sz="2800" dirty="0"/>
              <a:t>Calculating the average of an array</a:t>
            </a:r>
          </a:p>
          <a:p>
            <a:pPr lvl="1"/>
            <a:r>
              <a:rPr lang="en-IE" sz="2800" dirty="0"/>
              <a:t>Counting how many elements are greater than the average</a:t>
            </a:r>
          </a:p>
          <a:p>
            <a:pPr lvl="1"/>
            <a:r>
              <a:rPr lang="en-IE" sz="2800" dirty="0"/>
              <a:t>Finding the most frequently-appearing element</a:t>
            </a:r>
          </a:p>
          <a:p>
            <a:pPr lvl="1"/>
            <a:r>
              <a:rPr lang="en-IE" sz="2800" dirty="0"/>
              <a:t>Finding how often a specific element appears</a:t>
            </a:r>
          </a:p>
        </p:txBody>
      </p:sp>
    </p:spTree>
    <p:extLst>
      <p:ext uri="{BB962C8B-B14F-4D97-AF65-F5344CB8AC3E}">
        <p14:creationId xmlns:p14="http://schemas.microsoft.com/office/powerpoint/2010/main" val="379895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Module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What’s this all about?</a:t>
            </a:r>
          </a:p>
        </p:txBody>
      </p:sp>
    </p:spTree>
    <p:extLst>
      <p:ext uri="{BB962C8B-B14F-4D97-AF65-F5344CB8AC3E}">
        <p14:creationId xmlns:p14="http://schemas.microsoft.com/office/powerpoint/2010/main" val="700052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sz="3200" dirty="0"/>
              <a:t>An algorithm is a set of steps to complete a task</a:t>
            </a:r>
          </a:p>
          <a:p>
            <a:pPr lvl="2"/>
            <a:r>
              <a:rPr lang="en-IE" sz="2800" dirty="0"/>
              <a:t>Recipes are a good example of real-world algorithms</a:t>
            </a:r>
          </a:p>
          <a:p>
            <a:pPr lvl="2"/>
            <a:r>
              <a:rPr lang="en-IE" sz="2800" dirty="0"/>
              <a:t>In computing, algorithms are how we solve a specific problem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249955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Module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E" sz="3200" dirty="0"/>
              <a:t>Module aims:</a:t>
            </a:r>
          </a:p>
          <a:p>
            <a:pPr lvl="2"/>
            <a:r>
              <a:rPr lang="en-IE" sz="2800" dirty="0"/>
              <a:t>Know how to implement some well-known algorithms</a:t>
            </a:r>
          </a:p>
          <a:p>
            <a:pPr lvl="2"/>
            <a:r>
              <a:rPr lang="en-IE" sz="2800" dirty="0"/>
              <a:t>Assess how efficient an algorithm is</a:t>
            </a:r>
          </a:p>
          <a:p>
            <a:pPr lvl="2"/>
            <a:r>
              <a:rPr lang="en-IE" sz="2800" dirty="0"/>
              <a:t>Understand how to write an “effective” algorithm</a:t>
            </a:r>
          </a:p>
          <a:p>
            <a:pPr lvl="2"/>
            <a:r>
              <a:rPr lang="en-IE" sz="2800" dirty="0"/>
              <a:t>Be able to assess which is the “best” algorithm for a specific task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This module is programming-focused.</a:t>
            </a:r>
          </a:p>
          <a:p>
            <a:pPr lvl="2"/>
            <a:r>
              <a:rPr lang="en-IE" sz="2800" dirty="0"/>
              <a:t>By the end, you will have written a lot of code!</a:t>
            </a:r>
          </a:p>
          <a:p>
            <a:pPr lvl="1"/>
            <a:r>
              <a:rPr lang="en-IE" sz="3200" dirty="0"/>
              <a:t>We will be working with arrays throughout this module</a:t>
            </a:r>
          </a:p>
          <a:p>
            <a:pPr lvl="2"/>
            <a:r>
              <a:rPr lang="en-IE" sz="2800" dirty="0"/>
              <a:t>No use of </a:t>
            </a:r>
            <a:r>
              <a:rPr lang="en-IE" sz="2800" dirty="0" err="1"/>
              <a:t>ArrayLists</a:t>
            </a:r>
            <a:r>
              <a:rPr lang="en-IE" sz="2800" dirty="0"/>
              <a:t> (or at least, none planned at the moment!)</a:t>
            </a:r>
          </a:p>
          <a:p>
            <a:pPr lvl="2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9250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Module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pPr lvl="1"/>
            <a:r>
              <a:rPr lang="en-IE" sz="3200" dirty="0">
                <a:solidFill>
                  <a:schemeClr val="accent1">
                    <a:lumMod val="75000"/>
                  </a:schemeClr>
                </a:solidFill>
              </a:rPr>
              <a:t>What is an algorithm?</a:t>
            </a:r>
          </a:p>
          <a:p>
            <a:pPr lvl="2"/>
            <a:r>
              <a:rPr lang="en-IE" sz="2700" dirty="0"/>
              <a:t>What makes an algorithm “good”?</a:t>
            </a:r>
          </a:p>
          <a:p>
            <a:pPr lvl="1"/>
            <a:r>
              <a:rPr lang="en-IE" sz="3200" dirty="0">
                <a:solidFill>
                  <a:schemeClr val="accent1">
                    <a:lumMod val="75000"/>
                  </a:schemeClr>
                </a:solidFill>
              </a:rPr>
              <a:t>Manipulating/Processing arrays</a:t>
            </a:r>
          </a:p>
          <a:p>
            <a:pPr lvl="2"/>
            <a:r>
              <a:rPr lang="en-IE" sz="2700" dirty="0"/>
              <a:t>Moving data around within arrays</a:t>
            </a:r>
          </a:p>
          <a:p>
            <a:pPr lvl="2"/>
            <a:r>
              <a:rPr lang="en-IE" sz="2700" dirty="0"/>
              <a:t>Manipulating data within arrays</a:t>
            </a:r>
          </a:p>
          <a:p>
            <a:pPr lvl="1"/>
            <a:r>
              <a:rPr lang="en-IE" sz="3200" dirty="0">
                <a:solidFill>
                  <a:schemeClr val="accent1">
                    <a:lumMod val="75000"/>
                  </a:schemeClr>
                </a:solidFill>
              </a:rPr>
              <a:t>Analysing Algorithms</a:t>
            </a:r>
          </a:p>
          <a:p>
            <a:pPr lvl="2"/>
            <a:r>
              <a:rPr lang="en-IE" sz="2700" dirty="0"/>
              <a:t>How fast can an algorithm solve a problem?</a:t>
            </a:r>
          </a:p>
          <a:p>
            <a:pPr lvl="2"/>
            <a:r>
              <a:rPr lang="en-IE" sz="2700" dirty="0"/>
              <a:t>How much data needs to be moved around for an algorithm to solve a problem?</a:t>
            </a:r>
          </a:p>
          <a:p>
            <a:pPr lvl="1"/>
            <a:r>
              <a:rPr lang="en-IE" sz="3200" dirty="0">
                <a:solidFill>
                  <a:schemeClr val="accent1">
                    <a:lumMod val="75000"/>
                  </a:schemeClr>
                </a:solidFill>
              </a:rPr>
              <a:t>Searching through arrays</a:t>
            </a:r>
          </a:p>
          <a:p>
            <a:pPr lvl="2"/>
            <a:r>
              <a:rPr lang="en-IE" sz="2500" dirty="0"/>
              <a:t>Linear search</a:t>
            </a:r>
          </a:p>
          <a:p>
            <a:pPr lvl="2"/>
            <a:r>
              <a:rPr lang="en-IE" sz="2500" dirty="0"/>
              <a:t>Binary search</a:t>
            </a:r>
          </a:p>
          <a:p>
            <a:pPr lvl="1"/>
            <a:r>
              <a:rPr lang="en-IE" sz="3200" dirty="0">
                <a:solidFill>
                  <a:schemeClr val="accent1">
                    <a:lumMod val="75000"/>
                  </a:schemeClr>
                </a:solidFill>
              </a:rPr>
              <a:t>Sorting arrays</a:t>
            </a:r>
          </a:p>
          <a:p>
            <a:pPr lvl="2"/>
            <a:r>
              <a:rPr lang="en-IE" sz="2500" dirty="0"/>
              <a:t>Selection sort</a:t>
            </a:r>
          </a:p>
          <a:p>
            <a:pPr lvl="2"/>
            <a:r>
              <a:rPr lang="en-IE" sz="2500" dirty="0"/>
              <a:t>Bubble sort</a:t>
            </a:r>
          </a:p>
          <a:p>
            <a:pPr lvl="1"/>
            <a:r>
              <a:rPr lang="en-IE" sz="3200" dirty="0">
                <a:solidFill>
                  <a:schemeClr val="accent1">
                    <a:lumMod val="75000"/>
                  </a:schemeClr>
                </a:solidFill>
              </a:rPr>
              <a:t>Recursion &amp; more </a:t>
            </a:r>
            <a:r>
              <a:rPr lang="en-IE" sz="3200" dirty="0"/>
              <a:t>(if we have time!)</a:t>
            </a:r>
          </a:p>
          <a:p>
            <a:pPr lvl="1"/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21549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You Should Already Know (in Java)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lvl="1"/>
            <a:r>
              <a:rPr lang="en-IE" sz="3200" dirty="0"/>
              <a:t>Input processing, e.g.:</a:t>
            </a:r>
          </a:p>
          <a:p>
            <a:pPr lvl="2"/>
            <a:r>
              <a:rPr lang="en-IE" sz="2800" dirty="0"/>
              <a:t>Reading from command-line</a:t>
            </a:r>
          </a:p>
          <a:p>
            <a:pPr lvl="2"/>
            <a:r>
              <a:rPr lang="en-IE" sz="2800" dirty="0"/>
              <a:t>Parsing text into numbers</a:t>
            </a:r>
          </a:p>
          <a:p>
            <a:pPr marL="384048" lvl="2" indent="0">
              <a:buNone/>
            </a:pPr>
            <a:endParaRPr lang="en-IE" sz="900" dirty="0"/>
          </a:p>
          <a:p>
            <a:pPr lvl="1"/>
            <a:r>
              <a:rPr lang="en-IE" sz="3200" dirty="0"/>
              <a:t>Array access</a:t>
            </a:r>
          </a:p>
          <a:p>
            <a:pPr lvl="2"/>
            <a:r>
              <a:rPr lang="en-IE" sz="2800" dirty="0"/>
              <a:t>Creating an array</a:t>
            </a:r>
          </a:p>
          <a:p>
            <a:pPr lvl="2"/>
            <a:r>
              <a:rPr lang="en-IE" sz="2800" dirty="0"/>
              <a:t>Finding the size of an array</a:t>
            </a:r>
          </a:p>
          <a:p>
            <a:pPr lvl="2"/>
            <a:r>
              <a:rPr lang="en-IE" sz="2800" dirty="0"/>
              <a:t>Accessing a slot in an array</a:t>
            </a:r>
          </a:p>
          <a:p>
            <a:pPr lvl="2"/>
            <a:r>
              <a:rPr lang="en-IE" sz="2800" dirty="0"/>
              <a:t>Putting a value into an array</a:t>
            </a:r>
          </a:p>
          <a:p>
            <a:pPr lvl="1"/>
            <a:r>
              <a:rPr lang="en-IE" sz="3200" dirty="0"/>
              <a:t>Control logic</a:t>
            </a:r>
          </a:p>
          <a:p>
            <a:pPr lvl="2"/>
            <a:r>
              <a:rPr lang="en-IE" sz="2800" dirty="0"/>
              <a:t>if statements</a:t>
            </a:r>
          </a:p>
          <a:p>
            <a:pPr lvl="2"/>
            <a:r>
              <a:rPr lang="en-IE" sz="2800" dirty="0"/>
              <a:t>Looping (for and while)</a:t>
            </a:r>
          </a:p>
          <a:p>
            <a:pPr lvl="1"/>
            <a:r>
              <a:rPr lang="en-IE" sz="3200" dirty="0"/>
              <a:t>Static/class methods</a:t>
            </a:r>
          </a:p>
          <a:p>
            <a:pPr lvl="1"/>
            <a:endParaRPr lang="en-IE" sz="3200" b="1" dirty="0"/>
          </a:p>
          <a:p>
            <a:pPr lvl="1"/>
            <a:r>
              <a:rPr lang="en-IE" sz="3200" b="1" dirty="0"/>
              <a:t>How to write pseudocode</a:t>
            </a:r>
          </a:p>
          <a:p>
            <a:pPr marL="201168" lvl="1" indent="0">
              <a:buNone/>
            </a:pP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88527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Module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/>
              <a:t>This is a 60:40 module</a:t>
            </a:r>
          </a:p>
          <a:p>
            <a:pPr lvl="2"/>
            <a:r>
              <a:rPr lang="en-IE" sz="2800" dirty="0"/>
              <a:t>60% of your grade is based on continuous assessment</a:t>
            </a:r>
          </a:p>
          <a:p>
            <a:pPr lvl="2"/>
            <a:r>
              <a:rPr lang="en-IE" sz="2800" dirty="0"/>
              <a:t>40% of your grade is based on a terminal exam in January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CA is split into 3 parts:</a:t>
            </a:r>
          </a:p>
          <a:p>
            <a:pPr lvl="2"/>
            <a:r>
              <a:rPr lang="en-IE" sz="2800" dirty="0"/>
              <a:t>20% for ongoing exercise sheets</a:t>
            </a:r>
          </a:p>
          <a:p>
            <a:pPr lvl="2"/>
            <a:r>
              <a:rPr lang="en-IE" sz="2800" dirty="0"/>
              <a:t>20% for a “lab” exam</a:t>
            </a:r>
          </a:p>
          <a:p>
            <a:pPr lvl="2"/>
            <a:r>
              <a:rPr lang="en-IE" sz="2800" dirty="0"/>
              <a:t>20% for a group project</a:t>
            </a:r>
          </a:p>
        </p:txBody>
      </p:sp>
    </p:spTree>
    <p:extLst>
      <p:ext uri="{BB962C8B-B14F-4D97-AF65-F5344CB8AC3E}">
        <p14:creationId xmlns:p14="http://schemas.microsoft.com/office/powerpoint/2010/main" val="388667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Introducing Algorithms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87746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an Algorithm?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IE" sz="3200" dirty="0"/>
              <a:t>An algorithm is a set of steps to complete a task</a:t>
            </a:r>
          </a:p>
          <a:p>
            <a:pPr lvl="2"/>
            <a:r>
              <a:rPr lang="en-IE" sz="2800" dirty="0"/>
              <a:t>Recipes are a good example of real-world algorithms</a:t>
            </a:r>
          </a:p>
          <a:p>
            <a:pPr lvl="2"/>
            <a:r>
              <a:rPr lang="en-IE" sz="2800" dirty="0"/>
              <a:t>In computing, algorithms are how we solve a specific problem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Before you ever write a line, you should PLAN your code</a:t>
            </a:r>
          </a:p>
          <a:p>
            <a:pPr lvl="2"/>
            <a:r>
              <a:rPr lang="en-IE" sz="2800" dirty="0"/>
              <a:t>Translation: Write pseudocode before you write your code!</a:t>
            </a:r>
          </a:p>
        </p:txBody>
      </p:sp>
    </p:spTree>
    <p:extLst>
      <p:ext uri="{BB962C8B-B14F-4D97-AF65-F5344CB8AC3E}">
        <p14:creationId xmlns:p14="http://schemas.microsoft.com/office/powerpoint/2010/main" val="22647939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1907</TotalTime>
  <Words>720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Calibri</vt:lpstr>
      <vt:lpstr>Calibri Light</vt:lpstr>
      <vt:lpstr>Default Theme</vt:lpstr>
      <vt:lpstr>Introduction to Algorithms</vt:lpstr>
      <vt:lpstr>Module Overview</vt:lpstr>
      <vt:lpstr>What is an Algorithm?</vt:lpstr>
      <vt:lpstr>Module Goal</vt:lpstr>
      <vt:lpstr>Module Content</vt:lpstr>
      <vt:lpstr>What You Should Already Know (in Java)</vt:lpstr>
      <vt:lpstr>Module Structure</vt:lpstr>
      <vt:lpstr>Introducing Algorithms</vt:lpstr>
      <vt:lpstr>What is an Algorithm?</vt:lpstr>
      <vt:lpstr>Properties of an Algorithm</vt:lpstr>
      <vt:lpstr>Writing an Algorithm</vt:lpstr>
      <vt:lpstr>Example:  Doubling every element in an array</vt:lpstr>
      <vt:lpstr>Example Continued: Does This Have All Properties of a Good Algorithm?</vt:lpstr>
      <vt:lpstr>Examples of Introductory Algorithms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michelle</dc:creator>
  <cp:lastModifiedBy>Michelle Graham</cp:lastModifiedBy>
  <cp:revision>11</cp:revision>
  <dcterms:created xsi:type="dcterms:W3CDTF">2020-09-28T20:18:53Z</dcterms:created>
  <dcterms:modified xsi:type="dcterms:W3CDTF">2025-09-14T14:03:01Z</dcterms:modified>
</cp:coreProperties>
</file>