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8" r:id="rId4"/>
    <p:sldId id="262" r:id="rId5"/>
    <p:sldId id="261" r:id="rId6"/>
    <p:sldId id="275" r:id="rId7"/>
    <p:sldId id="273" r:id="rId8"/>
    <p:sldId id="279" r:id="rId9"/>
    <p:sldId id="274" r:id="rId10"/>
    <p:sldId id="271" r:id="rId11"/>
    <p:sldId id="277" r:id="rId12"/>
    <p:sldId id="280" r:id="rId13"/>
    <p:sldId id="276" r:id="rId14"/>
    <p:sldId id="278" r:id="rId15"/>
    <p:sldId id="281" r:id="rId16"/>
    <p:sldId id="260" r:id="rId17"/>
    <p:sldId id="266" r:id="rId18"/>
    <p:sldId id="272" r:id="rId19"/>
    <p:sldId id="263" r:id="rId20"/>
    <p:sldId id="267" r:id="rId21"/>
    <p:sldId id="269" r:id="rId22"/>
    <p:sldId id="268" r:id="rId23"/>
    <p:sldId id="265" r:id="rId24"/>
    <p:sldId id="27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3513C6-6737-461F-81DC-37ACC9374416}">
          <p14:sldIdLst>
            <p14:sldId id="256"/>
            <p14:sldId id="257"/>
            <p14:sldId id="258"/>
            <p14:sldId id="262"/>
            <p14:sldId id="261"/>
          </p14:sldIdLst>
        </p14:section>
        <p14:section name="Setting Up a New Git-Controlled Projcet" id="{0CF41428-0C6E-46DB-BBE1-349840E25159}">
          <p14:sldIdLst>
            <p14:sldId id="275"/>
            <p14:sldId id="273"/>
            <p14:sldId id="279"/>
            <p14:sldId id="274"/>
            <p14:sldId id="271"/>
            <p14:sldId id="277"/>
            <p14:sldId id="280"/>
          </p14:sldIdLst>
        </p14:section>
        <p14:section name="Accessing Existing Projects" id="{18F7344D-DAC8-41EE-8EA0-4371C6D9D5FB}">
          <p14:sldIdLst>
            <p14:sldId id="276"/>
            <p14:sldId id="278"/>
            <p14:sldId id="281"/>
          </p14:sldIdLst>
        </p14:section>
        <p14:section name="Commit-Pull-Push" id="{31B59764-032D-4182-AF8D-A9B8B9D7D1B9}">
          <p14:sldIdLst>
            <p14:sldId id="260"/>
            <p14:sldId id="266"/>
            <p14:sldId id="272"/>
            <p14:sldId id="263"/>
            <p14:sldId id="267"/>
            <p14:sldId id="269"/>
            <p14:sldId id="268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15" autoAdjust="0"/>
  </p:normalViewPr>
  <p:slideViewPr>
    <p:cSldViewPr snapToGrid="0">
      <p:cViewPr varScale="1">
        <p:scale>
          <a:sx n="74" d="100"/>
          <a:sy n="74" d="100"/>
        </p:scale>
        <p:origin x="7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DB290-D70E-41EA-852C-61B5352B8D8E}" type="datetimeFigureOut">
              <a:rPr lang="en-IE" smtClean="0"/>
              <a:t>08/09/2025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9B0EB-7916-4D7B-9775-4511FFD28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7382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Useful resource: https://homes.cs.washington.edu/~mernst/advice/version-control.html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9B0EB-7916-4D7B-9775-4511FFD2864B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275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9B0EB-7916-4D7B-9775-4511FFD2864B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041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9B0EB-7916-4D7B-9775-4511FFD2864B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7106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*with some help! See the next few slides for how this happens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9B0EB-7916-4D7B-9775-4511FFD2864B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24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You don’t need to pull if: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You are the only developer working on the project </a:t>
            </a:r>
            <a:br>
              <a:rPr lang="en-IE" dirty="0"/>
            </a:br>
            <a:r>
              <a:rPr lang="en-IE" dirty="0"/>
              <a:t>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You haven’t committed changes to the repository in other locations.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9B0EB-7916-4D7B-9775-4511FFD2864B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8346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9B0EB-7916-4D7B-9775-4511FFD2864B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511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84EB-2091-4D4B-AACA-6B9C3D8FF5D8}" type="datetimeFigureOut">
              <a:rPr lang="en-IE" smtClean="0"/>
              <a:t>08/09/2025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8615-33D3-4717-9826-AAF9BCF7E702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7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84EB-2091-4D4B-AACA-6B9C3D8FF5D8}" type="datetimeFigureOut">
              <a:rPr lang="en-IE" smtClean="0"/>
              <a:t>08/09/2025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8615-33D3-4717-9826-AAF9BCF7E7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769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84EB-2091-4D4B-AACA-6B9C3D8FF5D8}" type="datetimeFigureOut">
              <a:rPr lang="en-IE" smtClean="0"/>
              <a:t>08/09/2025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8615-33D3-4717-9826-AAF9BCF7E7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102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84EB-2091-4D4B-AACA-6B9C3D8FF5D8}" type="datetimeFigureOut">
              <a:rPr lang="en-IE" smtClean="0"/>
              <a:t>08/09/2025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8615-33D3-4717-9826-AAF9BCF7E7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676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84EB-2091-4D4B-AACA-6B9C3D8FF5D8}" type="datetimeFigureOut">
              <a:rPr lang="en-IE" smtClean="0"/>
              <a:t>08/09/2025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8615-33D3-4717-9826-AAF9BCF7E702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34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84EB-2091-4D4B-AACA-6B9C3D8FF5D8}" type="datetimeFigureOut">
              <a:rPr lang="en-IE" smtClean="0"/>
              <a:t>08/09/2025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8615-33D3-4717-9826-AAF9BCF7E7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830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84EB-2091-4D4B-AACA-6B9C3D8FF5D8}" type="datetimeFigureOut">
              <a:rPr lang="en-IE" smtClean="0"/>
              <a:t>08/09/2025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8615-33D3-4717-9826-AAF9BCF7E7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533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84EB-2091-4D4B-AACA-6B9C3D8FF5D8}" type="datetimeFigureOut">
              <a:rPr lang="en-IE" smtClean="0"/>
              <a:t>08/09/2025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8615-33D3-4717-9826-AAF9BCF7E7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622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84EB-2091-4D4B-AACA-6B9C3D8FF5D8}" type="datetimeFigureOut">
              <a:rPr lang="en-IE" smtClean="0"/>
              <a:t>08/09/2025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8615-33D3-4717-9826-AAF9BCF7E7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121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8584EB-2091-4D4B-AACA-6B9C3D8FF5D8}" type="datetimeFigureOut">
              <a:rPr lang="en-IE" smtClean="0"/>
              <a:t>08/09/2025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348615-33D3-4717-9826-AAF9BCF7E7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912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84EB-2091-4D4B-AACA-6B9C3D8FF5D8}" type="datetimeFigureOut">
              <a:rPr lang="en-IE" smtClean="0"/>
              <a:t>08/09/2025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8615-33D3-4717-9826-AAF9BCF7E7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158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8584EB-2091-4D4B-AACA-6B9C3D8FF5D8}" type="datetimeFigureOut">
              <a:rPr lang="en-IE" smtClean="0"/>
              <a:t>08/09/2025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348615-33D3-4717-9826-AAF9BCF7E702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21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541BB-4824-1094-F0A1-5B2E3FD82D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FD3D6-9C7D-6616-8D08-8C753C58D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Tracking and controlling changes to Your code</a:t>
            </a:r>
          </a:p>
        </p:txBody>
      </p:sp>
    </p:spTree>
    <p:extLst>
      <p:ext uri="{BB962C8B-B14F-4D97-AF65-F5344CB8AC3E}">
        <p14:creationId xmlns:p14="http://schemas.microsoft.com/office/powerpoint/2010/main" val="220633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9D9F-43EC-1E0F-B603-DE8D4D08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Stage 2) Setting Up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76FF8-82D9-94C5-ED5E-8A0AF6928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2800" dirty="0"/>
              <a:t>Software projects are not just made up of source code files, they also include:</a:t>
            </a:r>
          </a:p>
          <a:p>
            <a:pPr lvl="2"/>
            <a:r>
              <a:rPr lang="en-IE" sz="2400" dirty="0"/>
              <a:t>Libraries</a:t>
            </a:r>
          </a:p>
          <a:p>
            <a:pPr lvl="2"/>
            <a:r>
              <a:rPr lang="en-IE" sz="2400" dirty="0"/>
              <a:t>Jars/wars</a:t>
            </a:r>
          </a:p>
          <a:p>
            <a:pPr lvl="2"/>
            <a:r>
              <a:rPr lang="en-IE" sz="2400" dirty="0"/>
              <a:t>Etc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Tracking these (keeping multiple copies over time) just results in bloated, wasteful repositories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To avoid this, we can use an </a:t>
            </a:r>
            <a:r>
              <a:rPr lang="en-IE" sz="2800" dirty="0">
                <a:solidFill>
                  <a:srgbClr val="FF0000"/>
                </a:solidFill>
              </a:rPr>
              <a:t>ignore</a:t>
            </a:r>
            <a:r>
              <a:rPr lang="en-IE" sz="2800" dirty="0"/>
              <a:t> file (e.g. </a:t>
            </a:r>
            <a:r>
              <a:rPr lang="en-IE" sz="2800" dirty="0" err="1"/>
              <a:t>gitignore</a:t>
            </a:r>
            <a:r>
              <a:rPr lang="en-IE" sz="2800" dirty="0"/>
              <a:t>)</a:t>
            </a:r>
          </a:p>
          <a:p>
            <a:pPr lvl="2"/>
            <a:r>
              <a:rPr lang="en-IE" sz="2400" dirty="0"/>
              <a:t>Specify file types and even specific directories to leave out of our repositories</a:t>
            </a:r>
          </a:p>
          <a:p>
            <a:pPr lvl="2"/>
            <a:r>
              <a:rPr lang="en-IE" sz="2400" dirty="0"/>
              <a:t>GitHub provides templates for different scenarios – combine templates to suit your project</a:t>
            </a:r>
          </a:p>
          <a:p>
            <a:pPr lvl="2"/>
            <a:r>
              <a:rPr lang="en-IE" sz="2400" dirty="0"/>
              <a:t>IntelliJ adds a completed </a:t>
            </a:r>
            <a:r>
              <a:rPr lang="en-IE" sz="2400" dirty="0" err="1"/>
              <a:t>gitignore</a:t>
            </a:r>
            <a:r>
              <a:rPr lang="en-IE" sz="2400" dirty="0"/>
              <a:t> file when creating a git repository</a:t>
            </a:r>
          </a:p>
        </p:txBody>
      </p:sp>
    </p:spTree>
    <p:extLst>
      <p:ext uri="{BB962C8B-B14F-4D97-AF65-F5344CB8AC3E}">
        <p14:creationId xmlns:p14="http://schemas.microsoft.com/office/powerpoint/2010/main" val="2668339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0F4C-E509-7FD1-2548-1C4E3AB3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Stage 3) Sharing a Local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C8706-C9EB-BFF0-E4B5-287C9E47C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4907"/>
          </a:xfrm>
        </p:spPr>
        <p:txBody>
          <a:bodyPr>
            <a:normAutofit/>
          </a:bodyPr>
          <a:lstStyle/>
          <a:p>
            <a:pPr lvl="1"/>
            <a:r>
              <a:rPr lang="en-IE" sz="3200" dirty="0"/>
              <a:t>Once the project has a git repository attached, we need to link it with a remote repository.</a:t>
            </a:r>
          </a:p>
          <a:p>
            <a:pPr lvl="2"/>
            <a:r>
              <a:rPr lang="en-IE" sz="2800" dirty="0"/>
              <a:t>Allows code to be shared</a:t>
            </a:r>
          </a:p>
          <a:p>
            <a:pPr lvl="2"/>
            <a:r>
              <a:rPr lang="en-IE" sz="2800" dirty="0"/>
              <a:t>Ensures code redundancy/backup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To do this, you can share the project on </a:t>
            </a:r>
            <a:r>
              <a:rPr lang="en-IE" sz="3200" dirty="0" err="1"/>
              <a:t>Github</a:t>
            </a:r>
            <a:r>
              <a:rPr lang="en-IE" sz="3200" dirty="0"/>
              <a:t>:</a:t>
            </a:r>
            <a:endParaRPr lang="en-IE" sz="2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34F153-2221-0C58-02DC-E9D25F88AE45}"/>
              </a:ext>
            </a:extLst>
          </p:cNvPr>
          <p:cNvGrpSpPr/>
          <p:nvPr/>
        </p:nvGrpSpPr>
        <p:grpSpPr>
          <a:xfrm>
            <a:off x="2852670" y="4883253"/>
            <a:ext cx="7970004" cy="1076640"/>
            <a:chOff x="2852670" y="4883253"/>
            <a:chExt cx="7970004" cy="10766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5C5539-0985-C708-19DE-CB8D0D41F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8628" y="4883253"/>
              <a:ext cx="5934046" cy="107664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57C152B-BDEE-5E79-2138-8ED867268625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4391695" y="5421573"/>
              <a:ext cx="4969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577C40-7B89-2243-346B-4DD6266B0AEF}"/>
                </a:ext>
              </a:extLst>
            </p:cNvPr>
            <p:cNvSpPr txBox="1"/>
            <p:nvPr/>
          </p:nvSpPr>
          <p:spPr>
            <a:xfrm>
              <a:off x="2852670" y="5098407"/>
              <a:ext cx="15390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In IntelliJ’s Git menu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4840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34C7-FB00-FE3E-8DF0-1597B675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 Pictures:</a:t>
            </a:r>
            <a:br>
              <a:rPr lang="en-IE" dirty="0"/>
            </a:br>
            <a:r>
              <a:rPr lang="en-IE" dirty="0"/>
              <a:t>Sharing a Local Repository Online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A04EF2-7C5F-DB68-ED54-073B085A3374}"/>
              </a:ext>
            </a:extLst>
          </p:cNvPr>
          <p:cNvSpPr/>
          <p:nvPr/>
        </p:nvSpPr>
        <p:spPr>
          <a:xfrm>
            <a:off x="1251561" y="3977687"/>
            <a:ext cx="1648874" cy="11915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Working Copy (code in IDE)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EBAE9651-8D2A-6ECB-FC5F-9E9589B949BF}"/>
              </a:ext>
            </a:extLst>
          </p:cNvPr>
          <p:cNvSpPr/>
          <p:nvPr/>
        </p:nvSpPr>
        <p:spPr>
          <a:xfrm>
            <a:off x="4385190" y="3754790"/>
            <a:ext cx="1710810" cy="1607657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Local repository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7F1DE9-5F6B-4757-6D01-46E886BEC4E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900435" y="4558619"/>
            <a:ext cx="1484755" cy="1485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938F8DE-2DF5-D2DF-3C8A-2092BFCF5D58}"/>
              </a:ext>
            </a:extLst>
          </p:cNvPr>
          <p:cNvSpPr/>
          <p:nvPr/>
        </p:nvSpPr>
        <p:spPr>
          <a:xfrm>
            <a:off x="746975" y="2665927"/>
            <a:ext cx="6072388" cy="31810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D4DD93-32FC-9F01-C60A-166E7CB0049C}"/>
              </a:ext>
            </a:extLst>
          </p:cNvPr>
          <p:cNvSpPr txBox="1"/>
          <p:nvPr/>
        </p:nvSpPr>
        <p:spPr>
          <a:xfrm>
            <a:off x="2643947" y="2897392"/>
            <a:ext cx="2278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/>
              <a:t>Local Machine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963137-604D-DE08-9380-F7C4A32CB7F8}"/>
              </a:ext>
            </a:extLst>
          </p:cNvPr>
          <p:cNvGrpSpPr/>
          <p:nvPr/>
        </p:nvGrpSpPr>
        <p:grpSpPr>
          <a:xfrm>
            <a:off x="8468237" y="2543577"/>
            <a:ext cx="3393583" cy="2875844"/>
            <a:chOff x="8468237" y="2543577"/>
            <a:chExt cx="3393583" cy="2875844"/>
          </a:xfrm>
        </p:grpSpPr>
        <p:sp>
          <p:nvSpPr>
            <p:cNvPr id="14" name="Cloud 13">
              <a:extLst>
                <a:ext uri="{FF2B5EF4-FFF2-40B4-BE49-F238E27FC236}">
                  <a16:creationId xmlns:a16="http://schemas.microsoft.com/office/drawing/2014/main" id="{F4EB575E-FC29-EBA0-5F11-DA9C38CB0839}"/>
                </a:ext>
              </a:extLst>
            </p:cNvPr>
            <p:cNvSpPr/>
            <p:nvPr/>
          </p:nvSpPr>
          <p:spPr>
            <a:xfrm>
              <a:off x="8468237" y="3879124"/>
              <a:ext cx="3393583" cy="1540297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3" name="Cylinder 12">
              <a:extLst>
                <a:ext uri="{FF2B5EF4-FFF2-40B4-BE49-F238E27FC236}">
                  <a16:creationId xmlns:a16="http://schemas.microsoft.com/office/drawing/2014/main" id="{C36B9961-25EE-A7EE-1FA9-E58C77FE6331}"/>
                </a:ext>
              </a:extLst>
            </p:cNvPr>
            <p:cNvSpPr/>
            <p:nvPr/>
          </p:nvSpPr>
          <p:spPr>
            <a:xfrm>
              <a:off x="9204531" y="2543577"/>
              <a:ext cx="2028423" cy="2176530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3200" dirty="0"/>
                <a:t>Remote repository</a:t>
              </a:r>
            </a:p>
          </p:txBody>
        </p:sp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910F9671-ECB8-210F-BA54-6AABE422FC89}"/>
                </a:ext>
              </a:extLst>
            </p:cNvPr>
            <p:cNvSpPr/>
            <p:nvPr/>
          </p:nvSpPr>
          <p:spPr>
            <a:xfrm>
              <a:off x="9942490" y="4423892"/>
              <a:ext cx="1631754" cy="592429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6" name="Cloud 15">
              <a:extLst>
                <a:ext uri="{FF2B5EF4-FFF2-40B4-BE49-F238E27FC236}">
                  <a16:creationId xmlns:a16="http://schemas.microsoft.com/office/drawing/2014/main" id="{E42763F1-B960-1D96-4488-176AF11FC27B}"/>
                </a:ext>
              </a:extLst>
            </p:cNvPr>
            <p:cNvSpPr/>
            <p:nvPr/>
          </p:nvSpPr>
          <p:spPr>
            <a:xfrm>
              <a:off x="8755969" y="4463955"/>
              <a:ext cx="1290464" cy="45770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7" name="Cloud 16">
              <a:extLst>
                <a:ext uri="{FF2B5EF4-FFF2-40B4-BE49-F238E27FC236}">
                  <a16:creationId xmlns:a16="http://schemas.microsoft.com/office/drawing/2014/main" id="{B6476F2A-2D4F-EBC4-4636-B9DAD0211C15}"/>
                </a:ext>
              </a:extLst>
            </p:cNvPr>
            <p:cNvSpPr/>
            <p:nvPr/>
          </p:nvSpPr>
          <p:spPr>
            <a:xfrm>
              <a:off x="9270401" y="4656097"/>
              <a:ext cx="1631754" cy="592429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4E6180-5AC9-4F4B-55C6-83224318FA7C}"/>
              </a:ext>
            </a:extLst>
          </p:cNvPr>
          <p:cNvCxnSpPr>
            <a:stCxn id="5" idx="3"/>
            <a:endCxn id="13" idx="2"/>
          </p:cNvCxnSpPr>
          <p:nvPr/>
        </p:nvCxnSpPr>
        <p:spPr>
          <a:xfrm flipV="1">
            <a:off x="6096000" y="3631842"/>
            <a:ext cx="3108531" cy="926777"/>
          </a:xfrm>
          <a:prstGeom prst="straightConnector1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961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815C-E709-52B4-199A-AA5BE26E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Accessing an Existing VC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5A0D2-DFC9-5690-B408-1318ACD99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934585" cy="4023360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IE" sz="3200" dirty="0"/>
              <a:t>Where a project already exists on </a:t>
            </a:r>
            <a:r>
              <a:rPr lang="en-IE" sz="3200" dirty="0" err="1"/>
              <a:t>github</a:t>
            </a:r>
            <a:r>
              <a:rPr lang="en-IE" sz="3200" dirty="0"/>
              <a:t> and you don’t have a copy on your machine, you need to </a:t>
            </a:r>
            <a:r>
              <a:rPr lang="en-IE" sz="3200" b="1" dirty="0">
                <a:solidFill>
                  <a:srgbClr val="FF0000"/>
                </a:solidFill>
              </a:rPr>
              <a:t>clone</a:t>
            </a:r>
            <a:r>
              <a:rPr lang="en-IE" sz="3200" dirty="0"/>
              <a:t> it</a:t>
            </a:r>
          </a:p>
          <a:p>
            <a:pPr lvl="2"/>
            <a:r>
              <a:rPr lang="en-IE" sz="2800" dirty="0"/>
              <a:t>Clone: Create a working copy locally so you can change and add to it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To clone an existing project, you need to:</a:t>
            </a:r>
          </a:p>
          <a:p>
            <a:pPr lvl="2"/>
            <a:r>
              <a:rPr lang="en-IE" sz="2800" dirty="0"/>
              <a:t>Open the clone menu in </a:t>
            </a:r>
            <a:r>
              <a:rPr lang="en-IE" sz="2800" dirty="0" err="1"/>
              <a:t>intellij</a:t>
            </a:r>
            <a:endParaRPr lang="en-IE" sz="2800" dirty="0"/>
          </a:p>
          <a:p>
            <a:pPr lvl="2"/>
            <a:r>
              <a:rPr lang="en-IE" sz="2800" dirty="0"/>
              <a:t>Select the project from the list / Enter the link to the project’s remote repository</a:t>
            </a:r>
          </a:p>
          <a:p>
            <a:pPr lvl="2"/>
            <a:endParaRPr lang="en-IE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8B011-C061-5A49-A3E2-B1AE35C31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893" y="1845734"/>
            <a:ext cx="2738650" cy="43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74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ED40-B86E-EE86-FF5F-A92A232F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Does </a:t>
            </a:r>
            <a:r>
              <a:rPr lang="en-IE" i="1" dirty="0"/>
              <a:t>clone</a:t>
            </a:r>
            <a:r>
              <a:rPr lang="en-IE" dirty="0"/>
              <a:t>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67CF1-BFDF-A42B-D737-687EEDCE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IE" sz="3200" dirty="0"/>
              <a:t>Clone sets up a new local git-tracked copy of a project</a:t>
            </a:r>
          </a:p>
          <a:p>
            <a:pPr lvl="2"/>
            <a:r>
              <a:rPr lang="en-IE" sz="2800" dirty="0"/>
              <a:t>If you create a git-tracked project on your laptop, you can make a clone on your desktop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Whatever work is done in the clone </a:t>
            </a:r>
            <a:r>
              <a:rPr lang="en-IE" sz="3200" i="1" dirty="0"/>
              <a:t>can</a:t>
            </a:r>
            <a:r>
              <a:rPr lang="en-IE" sz="3200" dirty="0"/>
              <a:t> be added to the overall project</a:t>
            </a:r>
          </a:p>
          <a:p>
            <a:pPr lvl="2"/>
            <a:r>
              <a:rPr lang="en-IE" sz="2800" dirty="0"/>
              <a:t>You can start writing a new method on your desktop’s project clone and it can appear* in the copy on your laptop</a:t>
            </a:r>
          </a:p>
        </p:txBody>
      </p:sp>
    </p:spTree>
    <p:extLst>
      <p:ext uri="{BB962C8B-B14F-4D97-AF65-F5344CB8AC3E}">
        <p14:creationId xmlns:p14="http://schemas.microsoft.com/office/powerpoint/2010/main" val="209964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0574-8630-8EA0-BF79-B73CED35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 Pictures:</a:t>
            </a:r>
            <a:br>
              <a:rPr lang="en-IE" dirty="0"/>
            </a:br>
            <a:r>
              <a:rPr lang="en-IE" dirty="0"/>
              <a:t>Cloning a Repository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793584-5780-0BC4-EC63-EA6BE76689DB}"/>
              </a:ext>
            </a:extLst>
          </p:cNvPr>
          <p:cNvGrpSpPr/>
          <p:nvPr/>
        </p:nvGrpSpPr>
        <p:grpSpPr>
          <a:xfrm>
            <a:off x="458251" y="3638282"/>
            <a:ext cx="3745474" cy="2182969"/>
            <a:chOff x="746975" y="2665927"/>
            <a:chExt cx="6072388" cy="31810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C1EFD-8B51-48F0-74D8-057151C72352}"/>
                </a:ext>
              </a:extLst>
            </p:cNvPr>
            <p:cNvSpPr/>
            <p:nvPr/>
          </p:nvSpPr>
          <p:spPr>
            <a:xfrm>
              <a:off x="1248517" y="4044528"/>
              <a:ext cx="1648874" cy="13344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IDE working copy</a:t>
              </a:r>
            </a:p>
          </p:txBody>
        </p:sp>
        <p:sp>
          <p:nvSpPr>
            <p:cNvPr id="5" name="Flowchart: Multidocument 4">
              <a:extLst>
                <a:ext uri="{FF2B5EF4-FFF2-40B4-BE49-F238E27FC236}">
                  <a16:creationId xmlns:a16="http://schemas.microsoft.com/office/drawing/2014/main" id="{1AE90499-3669-C02D-6BA3-0C3D95714F2E}"/>
                </a:ext>
              </a:extLst>
            </p:cNvPr>
            <p:cNvSpPr/>
            <p:nvPr/>
          </p:nvSpPr>
          <p:spPr>
            <a:xfrm>
              <a:off x="4197908" y="3754789"/>
              <a:ext cx="2247605" cy="1913926"/>
            </a:xfrm>
            <a:prstGeom prst="flowChartMulti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Local repository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C5E1DBE-0E3B-7380-74C0-F6B77650D95A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897390" y="4711753"/>
              <a:ext cx="1300518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2FD7F9-61FE-B6AF-5FCD-061297105808}"/>
                </a:ext>
              </a:extLst>
            </p:cNvPr>
            <p:cNvSpPr/>
            <p:nvPr/>
          </p:nvSpPr>
          <p:spPr>
            <a:xfrm>
              <a:off x="746975" y="2665927"/>
              <a:ext cx="6072388" cy="318108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569F84-48C0-A32E-CD9D-B52356386D08}"/>
                </a:ext>
              </a:extLst>
            </p:cNvPr>
            <p:cNvSpPr txBox="1"/>
            <p:nvPr/>
          </p:nvSpPr>
          <p:spPr>
            <a:xfrm>
              <a:off x="2718343" y="2866688"/>
              <a:ext cx="1658609" cy="583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2000" b="1" dirty="0"/>
                <a:t>Original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298FAB8-3F07-9A5F-3A47-F44B51517602}"/>
              </a:ext>
            </a:extLst>
          </p:cNvPr>
          <p:cNvGrpSpPr/>
          <p:nvPr/>
        </p:nvGrpSpPr>
        <p:grpSpPr>
          <a:xfrm>
            <a:off x="4538498" y="1853922"/>
            <a:ext cx="3393583" cy="2875844"/>
            <a:chOff x="8468237" y="2543577"/>
            <a:chExt cx="3393583" cy="2875844"/>
          </a:xfrm>
        </p:grpSpPr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C3863140-23E0-9438-D4F8-CE65A02293A2}"/>
                </a:ext>
              </a:extLst>
            </p:cNvPr>
            <p:cNvSpPr/>
            <p:nvPr/>
          </p:nvSpPr>
          <p:spPr>
            <a:xfrm>
              <a:off x="8468237" y="3879124"/>
              <a:ext cx="3393583" cy="1540297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62159577-EFD4-DA24-3BFF-60A0E4430194}"/>
                </a:ext>
              </a:extLst>
            </p:cNvPr>
            <p:cNvSpPr/>
            <p:nvPr/>
          </p:nvSpPr>
          <p:spPr>
            <a:xfrm>
              <a:off x="9204531" y="2543577"/>
              <a:ext cx="2028423" cy="2176530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3200" dirty="0"/>
                <a:t>Remote repository</a:t>
              </a:r>
            </a:p>
          </p:txBody>
        </p:sp>
        <p:sp>
          <p:nvSpPr>
            <p:cNvPr id="12" name="Cloud 11">
              <a:extLst>
                <a:ext uri="{FF2B5EF4-FFF2-40B4-BE49-F238E27FC236}">
                  <a16:creationId xmlns:a16="http://schemas.microsoft.com/office/drawing/2014/main" id="{E329A31E-B260-74EA-8610-658124F15B6D}"/>
                </a:ext>
              </a:extLst>
            </p:cNvPr>
            <p:cNvSpPr/>
            <p:nvPr/>
          </p:nvSpPr>
          <p:spPr>
            <a:xfrm>
              <a:off x="9942490" y="4423892"/>
              <a:ext cx="1631754" cy="592429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3" name="Cloud 12">
              <a:extLst>
                <a:ext uri="{FF2B5EF4-FFF2-40B4-BE49-F238E27FC236}">
                  <a16:creationId xmlns:a16="http://schemas.microsoft.com/office/drawing/2014/main" id="{4FB73CB7-C0E1-7095-E188-FD30063414A3}"/>
                </a:ext>
              </a:extLst>
            </p:cNvPr>
            <p:cNvSpPr/>
            <p:nvPr/>
          </p:nvSpPr>
          <p:spPr>
            <a:xfrm>
              <a:off x="8755969" y="4463955"/>
              <a:ext cx="1290464" cy="45770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4" name="Cloud 13">
              <a:extLst>
                <a:ext uri="{FF2B5EF4-FFF2-40B4-BE49-F238E27FC236}">
                  <a16:creationId xmlns:a16="http://schemas.microsoft.com/office/drawing/2014/main" id="{90BE654B-1F45-080A-F951-3E7EB09DF28A}"/>
                </a:ext>
              </a:extLst>
            </p:cNvPr>
            <p:cNvSpPr/>
            <p:nvPr/>
          </p:nvSpPr>
          <p:spPr>
            <a:xfrm>
              <a:off x="9270401" y="4656097"/>
              <a:ext cx="1631754" cy="592429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61AFC6-13E3-9828-4FD3-6A14C3B2E827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 flipV="1">
            <a:off x="3973133" y="2942187"/>
            <a:ext cx="1301659" cy="2100012"/>
          </a:xfrm>
          <a:prstGeom prst="straightConnector1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90429AE-342D-5455-5092-3D75CD1176A9}"/>
              </a:ext>
            </a:extLst>
          </p:cNvPr>
          <p:cNvGrpSpPr/>
          <p:nvPr/>
        </p:nvGrpSpPr>
        <p:grpSpPr>
          <a:xfrm>
            <a:off x="8358388" y="3638282"/>
            <a:ext cx="3530479" cy="2182969"/>
            <a:chOff x="1095536" y="2665927"/>
            <a:chExt cx="5723825" cy="318108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A8A3C9-14DD-6A37-CFCE-6BF23A310685}"/>
                </a:ext>
              </a:extLst>
            </p:cNvPr>
            <p:cNvSpPr/>
            <p:nvPr/>
          </p:nvSpPr>
          <p:spPr>
            <a:xfrm>
              <a:off x="4919001" y="4007434"/>
              <a:ext cx="1648873" cy="13344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IDE working copy</a:t>
              </a:r>
            </a:p>
          </p:txBody>
        </p:sp>
        <p:sp>
          <p:nvSpPr>
            <p:cNvPr id="23" name="Flowchart: Multidocument 22">
              <a:extLst>
                <a:ext uri="{FF2B5EF4-FFF2-40B4-BE49-F238E27FC236}">
                  <a16:creationId xmlns:a16="http://schemas.microsoft.com/office/drawing/2014/main" id="{1DB20E18-2A35-4AFA-C543-871584ACA742}"/>
                </a:ext>
              </a:extLst>
            </p:cNvPr>
            <p:cNvSpPr/>
            <p:nvPr/>
          </p:nvSpPr>
          <p:spPr>
            <a:xfrm>
              <a:off x="1430333" y="3754789"/>
              <a:ext cx="2306525" cy="1913926"/>
            </a:xfrm>
            <a:prstGeom prst="flowChartMulti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Local repository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81E2B12-A573-1FB9-1FCD-7E92B32C98A0}"/>
                </a:ext>
              </a:extLst>
            </p:cNvPr>
            <p:cNvCxnSpPr>
              <a:cxnSpLocks/>
              <a:stCxn id="22" idx="1"/>
              <a:endCxn id="23" idx="3"/>
            </p:cNvCxnSpPr>
            <p:nvPr/>
          </p:nvCxnSpPr>
          <p:spPr>
            <a:xfrm flipH="1">
              <a:off x="3736857" y="4674659"/>
              <a:ext cx="1182143" cy="37094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F1E902C-46E6-7A3A-E3F2-3C4A4FB8C27C}"/>
                </a:ext>
              </a:extLst>
            </p:cNvPr>
            <p:cNvSpPr/>
            <p:nvPr/>
          </p:nvSpPr>
          <p:spPr>
            <a:xfrm>
              <a:off x="1095536" y="2665927"/>
              <a:ext cx="5723825" cy="318108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28B876-8EEF-51E8-C66B-2C2DCFE6C9DF}"/>
                </a:ext>
              </a:extLst>
            </p:cNvPr>
            <p:cNvSpPr txBox="1"/>
            <p:nvPr/>
          </p:nvSpPr>
          <p:spPr>
            <a:xfrm>
              <a:off x="3317861" y="2940606"/>
              <a:ext cx="1279173" cy="583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2000" b="1" dirty="0"/>
                <a:t>Clone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909565-0276-3C60-C1E5-AFD1DAC7E48A}"/>
              </a:ext>
            </a:extLst>
          </p:cNvPr>
          <p:cNvCxnSpPr>
            <a:cxnSpLocks/>
            <a:stCxn id="23" idx="1"/>
            <a:endCxn id="11" idx="4"/>
          </p:cNvCxnSpPr>
          <p:nvPr/>
        </p:nvCxnSpPr>
        <p:spPr>
          <a:xfrm flipH="1" flipV="1">
            <a:off x="7303215" y="2942187"/>
            <a:ext cx="1261677" cy="2100012"/>
          </a:xfrm>
          <a:prstGeom prst="straightConnector1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1883868-4E0A-8D38-CBF1-CBE25F70AAB4}"/>
              </a:ext>
            </a:extLst>
          </p:cNvPr>
          <p:cNvSpPr txBox="1"/>
          <p:nvPr/>
        </p:nvSpPr>
        <p:spPr>
          <a:xfrm>
            <a:off x="7917926" y="2125391"/>
            <a:ext cx="3916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After cloning, we have two separate copies connected to the same shared central repository</a:t>
            </a:r>
          </a:p>
        </p:txBody>
      </p:sp>
    </p:spTree>
    <p:extLst>
      <p:ext uri="{BB962C8B-B14F-4D97-AF65-F5344CB8AC3E}">
        <p14:creationId xmlns:p14="http://schemas.microsoft.com/office/powerpoint/2010/main" val="886139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C736-73DC-DD0A-490C-9E5B840C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Stage 2) Working on an Existing </a:t>
            </a:r>
            <a:br>
              <a:rPr lang="en-IE" dirty="0"/>
            </a:br>
            <a:r>
              <a:rPr lang="en-IE" dirty="0"/>
              <a:t>Version-Controlled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E895-9811-538A-4265-C2A6D8CAA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394527" cy="4023360"/>
          </a:xfrm>
        </p:spPr>
        <p:txBody>
          <a:bodyPr>
            <a:normAutofit/>
          </a:bodyPr>
          <a:lstStyle/>
          <a:p>
            <a:pPr lvl="1"/>
            <a:r>
              <a:rPr lang="en-IE" sz="2800" dirty="0"/>
              <a:t>Once you have a working copy of a VC project, you can do any of the following basic actions:</a:t>
            </a:r>
          </a:p>
          <a:p>
            <a:pPr lvl="2"/>
            <a:r>
              <a:rPr lang="en-IE" sz="2400" dirty="0">
                <a:solidFill>
                  <a:srgbClr val="FF0000"/>
                </a:solidFill>
              </a:rPr>
              <a:t>Commit</a:t>
            </a:r>
            <a:r>
              <a:rPr lang="en-IE" sz="2400" dirty="0"/>
              <a:t> – Save the current version of your machine’s working copy into your local repository</a:t>
            </a:r>
            <a:endParaRPr lang="en-IE" sz="2400" dirty="0">
              <a:solidFill>
                <a:srgbClr val="FF0000"/>
              </a:solidFill>
            </a:endParaRPr>
          </a:p>
          <a:p>
            <a:pPr lvl="2"/>
            <a:r>
              <a:rPr lang="en-IE" sz="2400" dirty="0">
                <a:solidFill>
                  <a:srgbClr val="FF0000"/>
                </a:solidFill>
              </a:rPr>
              <a:t>Pull</a:t>
            </a:r>
            <a:r>
              <a:rPr lang="en-IE" sz="2400" dirty="0"/>
              <a:t> – Get an updated copy of the project </a:t>
            </a:r>
            <a:r>
              <a:rPr lang="en-IE" sz="2400" u="sng" dirty="0"/>
              <a:t>from</a:t>
            </a:r>
            <a:r>
              <a:rPr lang="en-IE" sz="2400" dirty="0"/>
              <a:t> the remote repository</a:t>
            </a:r>
          </a:p>
          <a:p>
            <a:pPr lvl="2"/>
            <a:r>
              <a:rPr lang="en-IE" sz="2400" dirty="0">
                <a:solidFill>
                  <a:srgbClr val="FF0000"/>
                </a:solidFill>
              </a:rPr>
              <a:t>Push</a:t>
            </a:r>
            <a:r>
              <a:rPr lang="en-IE" sz="2400" dirty="0"/>
              <a:t> – Upload all commits not yet uploaded to the remote repository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836423-CD99-925E-9618-FA062E981E66}"/>
              </a:ext>
            </a:extLst>
          </p:cNvPr>
          <p:cNvGrpSpPr/>
          <p:nvPr/>
        </p:nvGrpSpPr>
        <p:grpSpPr>
          <a:xfrm>
            <a:off x="8537157" y="1845734"/>
            <a:ext cx="2618523" cy="4322525"/>
            <a:chOff x="4855965" y="1932318"/>
            <a:chExt cx="2618523" cy="4322525"/>
          </a:xfrm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F2C3B821-4B73-73C6-7A6E-FF52CDB8081B}"/>
                </a:ext>
              </a:extLst>
            </p:cNvPr>
            <p:cNvSpPr/>
            <p:nvPr/>
          </p:nvSpPr>
          <p:spPr>
            <a:xfrm>
              <a:off x="5495026" y="1932318"/>
              <a:ext cx="1201947" cy="101216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Remote Repository</a:t>
              </a:r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1BC91A0E-A744-EE3B-0B57-70E5CECBC697}"/>
                </a:ext>
              </a:extLst>
            </p:cNvPr>
            <p:cNvSpPr/>
            <p:nvPr/>
          </p:nvSpPr>
          <p:spPr>
            <a:xfrm>
              <a:off x="5495026" y="3660473"/>
              <a:ext cx="1201947" cy="93158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Local Repository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9E1C45D-CBF2-A3A7-C196-1C28C0DC92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6551" y="2944481"/>
              <a:ext cx="0" cy="7159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8B47DD8-0604-409A-08A7-E6D269449664}"/>
                </a:ext>
              </a:extLst>
            </p:cNvPr>
            <p:cNvCxnSpPr>
              <a:cxnSpLocks/>
            </p:cNvCxnSpPr>
            <p:nvPr/>
          </p:nvCxnSpPr>
          <p:spPr>
            <a:xfrm>
              <a:off x="5785450" y="2944481"/>
              <a:ext cx="0" cy="7591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D10CDE-C64B-A3C0-0626-2237087D5889}"/>
                </a:ext>
              </a:extLst>
            </p:cNvPr>
            <p:cNvSpPr txBox="1"/>
            <p:nvPr/>
          </p:nvSpPr>
          <p:spPr>
            <a:xfrm>
              <a:off x="6451900" y="2933145"/>
              <a:ext cx="700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E" dirty="0">
                  <a:solidFill>
                    <a:srgbClr val="FF0000"/>
                  </a:solidFill>
                </a:rPr>
                <a:t>PUSH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DAA36B-D508-1009-E5B5-B492FF4A496A}"/>
                </a:ext>
              </a:extLst>
            </p:cNvPr>
            <p:cNvSpPr txBox="1"/>
            <p:nvPr/>
          </p:nvSpPr>
          <p:spPr>
            <a:xfrm>
              <a:off x="5126505" y="330247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>
                  <a:solidFill>
                    <a:srgbClr val="00B0F0"/>
                  </a:solidFill>
                </a:rPr>
                <a:t>PULL</a:t>
              </a:r>
            </a:p>
          </p:txBody>
        </p:sp>
        <p:sp>
          <p:nvSpPr>
            <p:cNvPr id="11" name="Flowchart: Multidocument 10">
              <a:extLst>
                <a:ext uri="{FF2B5EF4-FFF2-40B4-BE49-F238E27FC236}">
                  <a16:creationId xmlns:a16="http://schemas.microsoft.com/office/drawing/2014/main" id="{3E2710E6-408B-30A5-AE6F-E8FC0CB47344}"/>
                </a:ext>
              </a:extLst>
            </p:cNvPr>
            <p:cNvSpPr/>
            <p:nvPr/>
          </p:nvSpPr>
          <p:spPr>
            <a:xfrm>
              <a:off x="5495025" y="5147094"/>
              <a:ext cx="1201947" cy="1107749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Working Copy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BAF604B-1F22-C5FD-1657-405676EF16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6551" y="4543245"/>
              <a:ext cx="0" cy="6038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652583-5DF9-3F53-3D8B-B96AC32AC8F2}"/>
                </a:ext>
              </a:extLst>
            </p:cNvPr>
            <p:cNvSpPr txBox="1"/>
            <p:nvPr/>
          </p:nvSpPr>
          <p:spPr>
            <a:xfrm>
              <a:off x="6451900" y="4543245"/>
              <a:ext cx="10225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E" dirty="0">
                  <a:solidFill>
                    <a:srgbClr val="FF0000"/>
                  </a:solidFill>
                </a:rPr>
                <a:t>COMMIT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AF68ECC-5C3B-6697-502E-C18246C18541}"/>
                </a:ext>
              </a:extLst>
            </p:cNvPr>
            <p:cNvCxnSpPr>
              <a:cxnSpLocks/>
            </p:cNvCxnSpPr>
            <p:nvPr/>
          </p:nvCxnSpPr>
          <p:spPr>
            <a:xfrm>
              <a:off x="5785450" y="4592059"/>
              <a:ext cx="0" cy="5550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1D90E4-492D-46EB-E07C-9FCF585AA7F0}"/>
                </a:ext>
              </a:extLst>
            </p:cNvPr>
            <p:cNvSpPr txBox="1"/>
            <p:nvPr/>
          </p:nvSpPr>
          <p:spPr>
            <a:xfrm>
              <a:off x="4855965" y="4739802"/>
              <a:ext cx="929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>
                  <a:solidFill>
                    <a:srgbClr val="00B0F0"/>
                  </a:solidFill>
                </a:rPr>
                <a:t>UPDATE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1832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28FE-89EA-F2B4-3671-76ABF0E0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Commit – Saving a Change to Your Working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D8E2A-9CF2-2CC6-C81C-C4F6FA68D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2800" dirty="0"/>
              <a:t>Once you’re satisfied you’ve finished a stage/reached a logical break, you commit the current state of the working copy to your local repository</a:t>
            </a:r>
          </a:p>
          <a:p>
            <a:pPr lvl="2"/>
            <a:r>
              <a:rPr lang="en-IE" sz="2400" dirty="0"/>
              <a:t>Saving the code in your IDE saves the files in the working copy</a:t>
            </a:r>
          </a:p>
          <a:p>
            <a:pPr lvl="2"/>
            <a:r>
              <a:rPr lang="en-IE" sz="2400" dirty="0"/>
              <a:t>Committing the code to the local repository stores the updates </a:t>
            </a:r>
            <a:r>
              <a:rPr lang="en-IE" sz="2400" u="sng" dirty="0"/>
              <a:t>locally</a:t>
            </a:r>
            <a:r>
              <a:rPr lang="en-IE" sz="2400" dirty="0"/>
              <a:t> within the version control system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When you make a commit, you should include a </a:t>
            </a:r>
            <a:r>
              <a:rPr lang="en-IE" sz="2800" dirty="0">
                <a:solidFill>
                  <a:srgbClr val="FF0000"/>
                </a:solidFill>
              </a:rPr>
              <a:t>commit message</a:t>
            </a:r>
          </a:p>
          <a:p>
            <a:pPr lvl="2"/>
            <a:r>
              <a:rPr lang="en-IE" sz="2400" dirty="0"/>
              <a:t>Message should explain the </a:t>
            </a:r>
            <a:r>
              <a:rPr lang="en-IE" sz="2400" dirty="0">
                <a:solidFill>
                  <a:srgbClr val="FF0000"/>
                </a:solidFill>
              </a:rPr>
              <a:t>purpose</a:t>
            </a:r>
            <a:r>
              <a:rPr lang="en-IE" sz="2400" dirty="0"/>
              <a:t> of the commit, so you can find changes easily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Note: </a:t>
            </a:r>
            <a:r>
              <a:rPr lang="en-IE" sz="2800" u="sng" dirty="0"/>
              <a:t>Try not to commit broken code</a:t>
            </a:r>
            <a:r>
              <a:rPr lang="en-IE" sz="2800" dirty="0"/>
              <a:t> – you want your repository to contain functional code as much as possible</a:t>
            </a:r>
          </a:p>
        </p:txBody>
      </p:sp>
    </p:spTree>
    <p:extLst>
      <p:ext uri="{BB962C8B-B14F-4D97-AF65-F5344CB8AC3E}">
        <p14:creationId xmlns:p14="http://schemas.microsoft.com/office/powerpoint/2010/main" val="2951978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BF65-8C5F-3519-383E-3383F218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Committing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6B9B-393B-042B-E3BF-FA4A3BEA1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IE" sz="2800" dirty="0"/>
              <a:t>You might be tempted to commit large chunks at once, but </a:t>
            </a:r>
            <a:r>
              <a:rPr lang="en-IE" sz="2800" b="1" u="sng" dirty="0"/>
              <a:t>don’t</a:t>
            </a:r>
            <a:r>
              <a:rPr lang="en-IE" sz="2800" dirty="0"/>
              <a:t>!</a:t>
            </a:r>
            <a:endParaRPr lang="en-IE" sz="2400" dirty="0"/>
          </a:p>
          <a:p>
            <a:pPr lvl="2"/>
            <a:r>
              <a:rPr lang="en-IE" sz="2400" dirty="0"/>
              <a:t>Doing this makes it harder to take advantage of many of source control’s benefits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Good committing strategy: Regularly commit small functional sections of code</a:t>
            </a:r>
          </a:p>
          <a:p>
            <a:pPr lvl="2"/>
            <a:r>
              <a:rPr lang="en-IE" sz="2400" dirty="0"/>
              <a:t>Commit as you complete a logical unit (once you confirm it’s working - don’t commit broken code!)</a:t>
            </a:r>
          </a:p>
          <a:p>
            <a:pPr lvl="1"/>
            <a:r>
              <a:rPr lang="en-IE" sz="2800" dirty="0"/>
              <a:t>This builds the project in a more granular manner</a:t>
            </a:r>
          </a:p>
          <a:p>
            <a:pPr lvl="2"/>
            <a:r>
              <a:rPr lang="en-IE" sz="2400" dirty="0"/>
              <a:t>Can roll back small sections instead of losing “loads” of work</a:t>
            </a:r>
          </a:p>
          <a:p>
            <a:pPr lvl="2"/>
            <a:r>
              <a:rPr lang="en-IE" sz="2400" dirty="0"/>
              <a:t>Can merge in changes more easily – smaller pieces to combine</a:t>
            </a:r>
          </a:p>
        </p:txBody>
      </p:sp>
    </p:spTree>
    <p:extLst>
      <p:ext uri="{BB962C8B-B14F-4D97-AF65-F5344CB8AC3E}">
        <p14:creationId xmlns:p14="http://schemas.microsoft.com/office/powerpoint/2010/main" val="3352123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0340-D2C9-0BF0-2677-3AD2C670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Pull – Updating Your Working Copy </a:t>
            </a:r>
            <a:br>
              <a:rPr lang="en-IE" dirty="0"/>
            </a:br>
            <a:r>
              <a:rPr lang="en-IE" dirty="0"/>
              <a:t>With the Latest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1A4CE-EAA2-EB1E-1992-816302E76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800" dirty="0"/>
              <a:t>“Pulling” code from a VC project updates the working copy to match the files in the remote repository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Pull is an important action for a number of reasons:</a:t>
            </a:r>
          </a:p>
          <a:p>
            <a:pPr lvl="2"/>
            <a:r>
              <a:rPr lang="en-IE" sz="2400" dirty="0"/>
              <a:t>If you are working in multiple locations</a:t>
            </a:r>
          </a:p>
          <a:p>
            <a:pPr lvl="2"/>
            <a:r>
              <a:rPr lang="en-IE" sz="2400" dirty="0"/>
              <a:t>If you are working in a team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Team usage is a </a:t>
            </a:r>
            <a:r>
              <a:rPr lang="en-IE" sz="2800" b="1" u="sng" dirty="0">
                <a:solidFill>
                  <a:srgbClr val="FF0000"/>
                </a:solidFill>
              </a:rPr>
              <a:t>major</a:t>
            </a:r>
            <a:r>
              <a:rPr lang="en-IE" sz="2800" dirty="0"/>
              <a:t> motivator</a:t>
            </a:r>
          </a:p>
          <a:p>
            <a:pPr lvl="2"/>
            <a:r>
              <a:rPr lang="en-IE" sz="2400" dirty="0"/>
              <a:t>Pulling the code updates your project with the work of other team members</a:t>
            </a:r>
          </a:p>
        </p:txBody>
      </p:sp>
    </p:spTree>
    <p:extLst>
      <p:ext uri="{BB962C8B-B14F-4D97-AF65-F5344CB8AC3E}">
        <p14:creationId xmlns:p14="http://schemas.microsoft.com/office/powerpoint/2010/main" val="403019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57E3-028E-B27A-4613-FBA815B4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6280E-8806-5BCA-60CF-DDBF1C789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2800" dirty="0"/>
              <a:t>The practice of tracking and managing changes to code</a:t>
            </a:r>
          </a:p>
          <a:p>
            <a:pPr lvl="2"/>
            <a:r>
              <a:rPr lang="en-IE" sz="2400" dirty="0"/>
              <a:t>Also known as </a:t>
            </a:r>
            <a:r>
              <a:rPr lang="en-IE" sz="2400" i="1" dirty="0">
                <a:solidFill>
                  <a:srgbClr val="FF0000"/>
                </a:solidFill>
              </a:rPr>
              <a:t>source control</a:t>
            </a:r>
          </a:p>
          <a:p>
            <a:pPr lvl="2"/>
            <a:r>
              <a:rPr lang="en-IE" sz="2400" dirty="0"/>
              <a:t>Can be used as an individual or by a team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Usually facilitated through a version control system (VCS) / source code management system (SCM), e.g.:</a:t>
            </a:r>
          </a:p>
          <a:p>
            <a:pPr lvl="2"/>
            <a:r>
              <a:rPr lang="en-IE" sz="2400" dirty="0"/>
              <a:t>Git</a:t>
            </a:r>
          </a:p>
          <a:p>
            <a:pPr lvl="2"/>
            <a:r>
              <a:rPr lang="en-IE" sz="2400" dirty="0"/>
              <a:t>Subversion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These systems let you </a:t>
            </a:r>
            <a:r>
              <a:rPr lang="en-IE" sz="2800" dirty="0">
                <a:solidFill>
                  <a:srgbClr val="FF0000"/>
                </a:solidFill>
              </a:rPr>
              <a:t>control changes to the code over time</a:t>
            </a:r>
          </a:p>
          <a:p>
            <a:pPr lvl="2"/>
            <a:r>
              <a:rPr lang="en-IE" sz="2400" dirty="0"/>
              <a:t>Track changes</a:t>
            </a:r>
          </a:p>
          <a:p>
            <a:pPr lvl="2"/>
            <a:r>
              <a:rPr lang="en-IE" sz="2400" dirty="0"/>
              <a:t>Accept/reject changes</a:t>
            </a:r>
          </a:p>
          <a:p>
            <a:pPr lvl="2"/>
            <a:r>
              <a:rPr lang="en-IE" sz="2400" dirty="0"/>
              <a:t>Merge the work of separate developers</a:t>
            </a:r>
          </a:p>
        </p:txBody>
      </p:sp>
    </p:spTree>
    <p:extLst>
      <p:ext uri="{BB962C8B-B14F-4D97-AF65-F5344CB8AC3E}">
        <p14:creationId xmlns:p14="http://schemas.microsoft.com/office/powerpoint/2010/main" val="42803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AB1C-31F2-AF30-AA23-41AD0990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Push – Uploading Your Commits to the Remote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399B5-32EC-AA96-E8AF-9EDA4C604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800" dirty="0"/>
              <a:t>Pushing your commits </a:t>
            </a:r>
            <a:r>
              <a:rPr lang="en-IE" sz="2800" b="1" dirty="0">
                <a:solidFill>
                  <a:srgbClr val="FF0000"/>
                </a:solidFill>
              </a:rPr>
              <a:t>uploads</a:t>
            </a:r>
            <a:r>
              <a:rPr lang="en-IE" sz="2800" dirty="0"/>
              <a:t> all your stored changes to the remote repository</a:t>
            </a:r>
          </a:p>
          <a:p>
            <a:pPr lvl="2"/>
            <a:r>
              <a:rPr lang="en-IE" sz="2400" dirty="0"/>
              <a:t>Any changes you have saved in your IDE, but have not yet committed, will NOT be uploaded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Pushing:</a:t>
            </a:r>
          </a:p>
          <a:p>
            <a:pPr lvl="2"/>
            <a:r>
              <a:rPr lang="en-IE" sz="2400" dirty="0"/>
              <a:t>Allows other team members update their code with your changes</a:t>
            </a:r>
          </a:p>
          <a:p>
            <a:pPr lvl="2"/>
            <a:r>
              <a:rPr lang="en-IE" sz="2400" dirty="0"/>
              <a:t>Backs up the changes</a:t>
            </a:r>
          </a:p>
          <a:p>
            <a:pPr lvl="2"/>
            <a:r>
              <a:rPr lang="en-IE" sz="2400" dirty="0"/>
              <a:t>Adds the changes to the history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761389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E09F-0322-94B2-6AEE-ECE52F35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VCS: A Sample Work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B297F-C7AE-FECA-ECC8-ABF8496B6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35247"/>
          </a:xfrm>
        </p:spPr>
        <p:txBody>
          <a:bodyPr>
            <a:normAutofit/>
          </a:bodyPr>
          <a:lstStyle/>
          <a:p>
            <a:pPr marL="715518" lvl="1" indent="-514350">
              <a:buFont typeface="+mj-lt"/>
              <a:buAutoNum type="arabicPeriod"/>
            </a:pPr>
            <a:r>
              <a:rPr lang="en-IE" sz="2800" dirty="0"/>
              <a:t>Create the project and repositories/Clone the remote repository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IE" sz="2800" dirty="0"/>
              <a:t>Write code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IE" sz="2800" dirty="0"/>
              <a:t>Commit progress to local repository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IE" sz="2800" dirty="0"/>
              <a:t>Pull updates from remote repository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IE" sz="2800" dirty="0"/>
              <a:t>Push code to remote repository</a:t>
            </a:r>
          </a:p>
          <a:p>
            <a:pPr marL="715518" lvl="1" indent="-514350">
              <a:buFont typeface="+mj-lt"/>
              <a:buAutoNum type="arabicPeriod"/>
            </a:pPr>
            <a:endParaRPr lang="en-IE" sz="2800" dirty="0"/>
          </a:p>
          <a:p>
            <a:pPr lvl="1"/>
            <a:r>
              <a:rPr lang="en-IE" sz="2800" dirty="0"/>
              <a:t>You should always pull </a:t>
            </a:r>
            <a:r>
              <a:rPr lang="en-IE" sz="2800" b="1" u="sng" dirty="0"/>
              <a:t>before</a:t>
            </a:r>
            <a:r>
              <a:rPr lang="en-IE" sz="2800" dirty="0"/>
              <a:t> you push, so </a:t>
            </a:r>
          </a:p>
          <a:p>
            <a:pPr lvl="2"/>
            <a:r>
              <a:rPr lang="en-IE" sz="2400" dirty="0"/>
              <a:t>Pulling lets you detect conflicts</a:t>
            </a:r>
          </a:p>
          <a:p>
            <a:pPr lvl="2"/>
            <a:r>
              <a:rPr lang="en-IE" sz="2400" dirty="0"/>
              <a:t>Repairing these conflicts locally before merging changes is crucial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51105ED-C631-B4A0-285D-F76ECEF4FD41}"/>
              </a:ext>
            </a:extLst>
          </p:cNvPr>
          <p:cNvGrpSpPr/>
          <p:nvPr/>
        </p:nvGrpSpPr>
        <p:grpSpPr>
          <a:xfrm>
            <a:off x="7343955" y="2484408"/>
            <a:ext cx="1286580" cy="1570007"/>
            <a:chOff x="7343955" y="2484408"/>
            <a:chExt cx="1286580" cy="1570007"/>
          </a:xfrm>
        </p:grpSpPr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2F6BD3E2-DCFD-2446-C633-6B215C8F70D8}"/>
                </a:ext>
              </a:extLst>
            </p:cNvPr>
            <p:cNvSpPr/>
            <p:nvPr/>
          </p:nvSpPr>
          <p:spPr>
            <a:xfrm>
              <a:off x="7343955" y="2484408"/>
              <a:ext cx="402566" cy="157000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C890471-2B6B-21D6-E6E2-A98D2F3FF89A}"/>
                </a:ext>
              </a:extLst>
            </p:cNvPr>
            <p:cNvSpPr txBox="1"/>
            <p:nvPr/>
          </p:nvSpPr>
          <p:spPr>
            <a:xfrm>
              <a:off x="7786778" y="3084745"/>
              <a:ext cx="843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Repeat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9626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7FB6-E2D9-4B77-EF0B-B3A8E56E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Conflicts – A Wrinkle in Team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37FF2-B77B-3C4C-FA17-FBA172EBE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2800" dirty="0"/>
              <a:t>When sharing a code base, team members will inevitably change sections of code that others are also working on</a:t>
            </a:r>
          </a:p>
          <a:p>
            <a:pPr lvl="2"/>
            <a:r>
              <a:rPr lang="en-IE" sz="2400" dirty="0"/>
              <a:t>Where the code is compatible, the VCS </a:t>
            </a:r>
            <a:r>
              <a:rPr lang="en-IE" sz="2400" dirty="0">
                <a:solidFill>
                  <a:srgbClr val="FF0000"/>
                </a:solidFill>
              </a:rPr>
              <a:t>merges</a:t>
            </a:r>
            <a:r>
              <a:rPr lang="en-IE" sz="2400" dirty="0"/>
              <a:t> the different versions together</a:t>
            </a:r>
          </a:p>
          <a:p>
            <a:pPr lvl="2"/>
            <a:r>
              <a:rPr lang="en-IE" sz="2400" dirty="0"/>
              <a:t>Where the code is not compatible, a </a:t>
            </a:r>
            <a:r>
              <a:rPr lang="en-IE" sz="2400" dirty="0">
                <a:solidFill>
                  <a:srgbClr val="FF0000"/>
                </a:solidFill>
              </a:rPr>
              <a:t>conflict </a:t>
            </a:r>
            <a:r>
              <a:rPr lang="en-IE" sz="2400" dirty="0"/>
              <a:t>occurs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Conflict: Two different users push code that has edited the same line in a file.</a:t>
            </a:r>
          </a:p>
          <a:p>
            <a:pPr lvl="2"/>
            <a:r>
              <a:rPr lang="en-IE" sz="2400" dirty="0"/>
              <a:t>The problem: Which should the VCS use?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Conflicts are solved through manual intervention</a:t>
            </a:r>
          </a:p>
          <a:p>
            <a:pPr lvl="2"/>
            <a:r>
              <a:rPr lang="en-IE" sz="2400" dirty="0"/>
              <a:t>User pushing conflicting code assesses what the best solution is</a:t>
            </a:r>
          </a:p>
        </p:txBody>
      </p:sp>
    </p:spTree>
    <p:extLst>
      <p:ext uri="{BB962C8B-B14F-4D97-AF65-F5344CB8AC3E}">
        <p14:creationId xmlns:p14="http://schemas.microsoft.com/office/powerpoint/2010/main" val="955174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E503-80E3-52A5-93D0-F1048891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Bonus Feature: Viewing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7482-632D-BF69-3070-184BC3CC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60817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IE" sz="2800" dirty="0"/>
              <a:t>An extra feature outside of the core three is </a:t>
            </a:r>
            <a:r>
              <a:rPr lang="en-IE" sz="2800" dirty="0">
                <a:solidFill>
                  <a:srgbClr val="FF0000"/>
                </a:solidFill>
              </a:rPr>
              <a:t>diff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Diff lets you see the differences between the current version of your code and:</a:t>
            </a:r>
          </a:p>
          <a:p>
            <a:pPr lvl="2"/>
            <a:r>
              <a:rPr lang="en-IE" sz="2400" dirty="0"/>
              <a:t>The local repository, i.e. to the last commit (diff to HEAD)</a:t>
            </a:r>
          </a:p>
          <a:p>
            <a:pPr lvl="2"/>
            <a:r>
              <a:rPr lang="en-IE" sz="2400" dirty="0"/>
              <a:t>The remote repository (diff to repository HEAD)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Diffing to the local repository is useful to see what you have done in a file since you last committed, e.g.:</a:t>
            </a:r>
          </a:p>
          <a:p>
            <a:pPr lvl="2"/>
            <a:r>
              <a:rPr lang="en-IE" sz="2400" dirty="0"/>
              <a:t>If you have been away</a:t>
            </a:r>
          </a:p>
          <a:p>
            <a:pPr lvl="2"/>
            <a:r>
              <a:rPr lang="en-IE" sz="2400" dirty="0"/>
              <a:t>If you have been working on another project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Diffing to the remote repository is useful to see what other team members have added since you last pulled</a:t>
            </a:r>
          </a:p>
          <a:p>
            <a:pPr lvl="2"/>
            <a:r>
              <a:rPr lang="en-IE" sz="2400" dirty="0"/>
              <a:t>Early warning if the new features might impact what you’re working on</a:t>
            </a:r>
          </a:p>
        </p:txBody>
      </p:sp>
    </p:spTree>
    <p:extLst>
      <p:ext uri="{BB962C8B-B14F-4D97-AF65-F5344CB8AC3E}">
        <p14:creationId xmlns:p14="http://schemas.microsoft.com/office/powerpoint/2010/main" val="3239365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B433-760C-36CC-6F3F-279904E0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Beyond Commit, Push and Pull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853BD-5499-738D-22F6-C6BCD4350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2800" dirty="0"/>
              <a:t>This is only the start of working with version control systems</a:t>
            </a:r>
          </a:p>
          <a:p>
            <a:pPr lvl="2"/>
            <a:r>
              <a:rPr lang="en-IE" sz="2400" dirty="0"/>
              <a:t>There are </a:t>
            </a:r>
            <a:r>
              <a:rPr lang="en-IE" sz="2400" b="1" dirty="0"/>
              <a:t>many</a:t>
            </a:r>
            <a:r>
              <a:rPr lang="en-IE" sz="2400" dirty="0"/>
              <a:t> other features available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The next areas we’ll look at are </a:t>
            </a:r>
            <a:r>
              <a:rPr lang="en-IE" sz="2800" dirty="0">
                <a:solidFill>
                  <a:srgbClr val="FF0000"/>
                </a:solidFill>
              </a:rPr>
              <a:t>merging</a:t>
            </a:r>
            <a:r>
              <a:rPr lang="en-IE" sz="2800" dirty="0"/>
              <a:t> and </a:t>
            </a:r>
            <a:r>
              <a:rPr lang="en-IE" sz="2800" dirty="0">
                <a:solidFill>
                  <a:srgbClr val="FF0000"/>
                </a:solidFill>
              </a:rPr>
              <a:t>branching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Merging: Combining your new changes with the existing project</a:t>
            </a:r>
          </a:p>
          <a:p>
            <a:pPr lvl="2"/>
            <a:r>
              <a:rPr lang="en-IE" sz="2400" dirty="0"/>
              <a:t>Where multiple team members are pushing changes, this is a common action!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Branching: Creating a duplicate remote repository of the original that is still linked to the original – like branches off a tree trunk</a:t>
            </a:r>
          </a:p>
          <a:p>
            <a:pPr lvl="2"/>
            <a:r>
              <a:rPr lang="en-IE" sz="2400" dirty="0"/>
              <a:t>Team members can create their own branches to work in, then merge them together to create larger features and fixes</a:t>
            </a:r>
          </a:p>
        </p:txBody>
      </p:sp>
    </p:spTree>
    <p:extLst>
      <p:ext uri="{BB962C8B-B14F-4D97-AF65-F5344CB8AC3E}">
        <p14:creationId xmlns:p14="http://schemas.microsoft.com/office/powerpoint/2010/main" val="337065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0BF3-ECFE-634C-0A1A-2D32DF70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Version Control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05C6-AD9B-D6AE-5406-0C1058141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800" dirty="0"/>
              <a:t>All code is kept in a </a:t>
            </a:r>
            <a:r>
              <a:rPr lang="en-IE" sz="2800" u="sng" dirty="0"/>
              <a:t>shared repository</a:t>
            </a:r>
          </a:p>
          <a:p>
            <a:pPr lvl="2"/>
            <a:r>
              <a:rPr lang="en-IE" sz="2400" dirty="0"/>
              <a:t>Repository stores the current version of the source code files</a:t>
            </a:r>
          </a:p>
          <a:p>
            <a:pPr lvl="2"/>
            <a:r>
              <a:rPr lang="en-IE" sz="2400" dirty="0"/>
              <a:t>Repository also stores all previous versions of the files</a:t>
            </a:r>
          </a:p>
          <a:p>
            <a:pPr lvl="1"/>
            <a:r>
              <a:rPr lang="en-IE" sz="2800" dirty="0"/>
              <a:t>If something goes wrong, you can </a:t>
            </a:r>
            <a:r>
              <a:rPr lang="en-IE" sz="2800" dirty="0">
                <a:solidFill>
                  <a:srgbClr val="FF0000"/>
                </a:solidFill>
              </a:rPr>
              <a:t>roll back </a:t>
            </a:r>
            <a:r>
              <a:rPr lang="en-IE" sz="2800" dirty="0"/>
              <a:t>to a previous version.</a:t>
            </a:r>
          </a:p>
          <a:p>
            <a:pPr lvl="1"/>
            <a:r>
              <a:rPr lang="en-IE" sz="2800" dirty="0"/>
              <a:t>Developers in a team can </a:t>
            </a:r>
            <a:r>
              <a:rPr lang="en-IE" sz="2800" dirty="0">
                <a:solidFill>
                  <a:srgbClr val="FF0000"/>
                </a:solidFill>
              </a:rPr>
              <a:t>work on </a:t>
            </a:r>
            <a:r>
              <a:rPr lang="en-IE" sz="2800" b="1" u="sng" dirty="0">
                <a:solidFill>
                  <a:srgbClr val="FF0000"/>
                </a:solidFill>
              </a:rPr>
              <a:t>separate</a:t>
            </a:r>
            <a:r>
              <a:rPr lang="en-IE" sz="2800" dirty="0">
                <a:solidFill>
                  <a:srgbClr val="FF0000"/>
                </a:solidFill>
              </a:rPr>
              <a:t> copies </a:t>
            </a:r>
            <a:r>
              <a:rPr lang="en-IE" sz="2800" dirty="0"/>
              <a:t>of the code</a:t>
            </a:r>
          </a:p>
          <a:p>
            <a:pPr lvl="2"/>
            <a:r>
              <a:rPr lang="en-IE" sz="2000" dirty="0"/>
              <a:t>Make their changes away from the main project – no impact on others</a:t>
            </a:r>
          </a:p>
          <a:p>
            <a:pPr lvl="2"/>
            <a:r>
              <a:rPr lang="en-IE" sz="2000" dirty="0"/>
              <a:t>Merge the update back in when they are happy with it</a:t>
            </a:r>
          </a:p>
          <a:p>
            <a:pPr lvl="1"/>
            <a:r>
              <a:rPr lang="en-IE" sz="2800" dirty="0"/>
              <a:t>Code must be </a:t>
            </a:r>
            <a:r>
              <a:rPr lang="en-IE" sz="2800" dirty="0">
                <a:solidFill>
                  <a:srgbClr val="FF0000"/>
                </a:solidFill>
              </a:rPr>
              <a:t>checked before it is merged </a:t>
            </a:r>
            <a:r>
              <a:rPr lang="en-IE" sz="2800" dirty="0"/>
              <a:t>into the main project</a:t>
            </a:r>
          </a:p>
          <a:p>
            <a:pPr lvl="2"/>
            <a:r>
              <a:rPr lang="en-IE" sz="2000" dirty="0"/>
              <a:t>Flawed and/or conflicting code can be found, assessed and adjusted before being accepted</a:t>
            </a:r>
          </a:p>
        </p:txBody>
      </p:sp>
    </p:spTree>
    <p:extLst>
      <p:ext uri="{BB962C8B-B14F-4D97-AF65-F5344CB8AC3E}">
        <p14:creationId xmlns:p14="http://schemas.microsoft.com/office/powerpoint/2010/main" val="157273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5D91-5C80-EE41-75A5-3D0B493A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IDEs &amp;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31DD3-AE7D-ABD2-D7E9-730DCD9D7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6205040" cy="4023360"/>
          </a:xfrm>
        </p:spPr>
        <p:txBody>
          <a:bodyPr>
            <a:normAutofit/>
          </a:bodyPr>
          <a:lstStyle/>
          <a:p>
            <a:pPr lvl="1"/>
            <a:r>
              <a:rPr lang="en-IE" sz="2800" dirty="0"/>
              <a:t>Most IDEs have version control tools built in</a:t>
            </a:r>
          </a:p>
          <a:p>
            <a:pPr lvl="2"/>
            <a:r>
              <a:rPr lang="en-IE" sz="2400" dirty="0"/>
              <a:t>You can use these tools on the command line, but we’ll focus on the IDE-integrated ones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IntelliJ keeps the options to set up version control in the VCS menu of the menu bar.</a:t>
            </a:r>
            <a:endParaRPr lang="en-I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D1EED2-1F19-B2D2-6FE6-434C50BCF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110" y="1894526"/>
            <a:ext cx="3950570" cy="414004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F1D2DB8-146F-2A26-0F91-C6E99C3450DC}"/>
              </a:ext>
            </a:extLst>
          </p:cNvPr>
          <p:cNvSpPr/>
          <p:nvPr/>
        </p:nvSpPr>
        <p:spPr>
          <a:xfrm>
            <a:off x="7663218" y="1845734"/>
            <a:ext cx="532263" cy="37202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427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B215-F1F4-D5F8-B1D6-09983104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Wait, Which VCS?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8D22D-4F4C-D359-4F81-7DFA232B4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2800" dirty="0"/>
              <a:t>To use version control, you need a version control system (VCS)</a:t>
            </a:r>
          </a:p>
          <a:p>
            <a:pPr lvl="2"/>
            <a:r>
              <a:rPr lang="en-IE" sz="2400" dirty="0"/>
              <a:t>VCS lets developers manage their repository/repositories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Different systems do things slightly differently – we will focus on </a:t>
            </a:r>
            <a:r>
              <a:rPr lang="en-IE" sz="2800" dirty="0">
                <a:solidFill>
                  <a:srgbClr val="FF0000"/>
                </a:solidFill>
              </a:rPr>
              <a:t>Git</a:t>
            </a:r>
          </a:p>
          <a:p>
            <a:pPr lvl="2"/>
            <a:r>
              <a:rPr lang="en-IE" sz="2400" dirty="0"/>
              <a:t>We’ll discuss the general concepts, but the details are specific to Git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Why Git?</a:t>
            </a:r>
            <a:endParaRPr lang="en-IE" sz="2800" dirty="0">
              <a:solidFill>
                <a:srgbClr val="FF0000"/>
              </a:solidFill>
            </a:endParaRPr>
          </a:p>
          <a:p>
            <a:pPr lvl="2"/>
            <a:r>
              <a:rPr lang="en-IE" sz="2400" dirty="0"/>
              <a:t>One of the most popular version control systems; an industry standard</a:t>
            </a:r>
          </a:p>
          <a:p>
            <a:pPr lvl="2"/>
            <a:r>
              <a:rPr lang="en-IE" sz="2400" dirty="0"/>
              <a:t>Employs a distributed approach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Git is hosted online through a number of sites, we’ll be using </a:t>
            </a:r>
            <a:r>
              <a:rPr lang="en-IE" sz="2800" dirty="0" err="1">
                <a:solidFill>
                  <a:srgbClr val="FF0000"/>
                </a:solidFill>
              </a:rPr>
              <a:t>Github</a:t>
            </a:r>
            <a:endParaRPr lang="en-IE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96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4624-C323-DBEC-03BA-8B7BBA5F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Different Scenarios for Project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3BC5-256C-3A36-E955-0C7B3A952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Sometimes you will start by initialising the project</a:t>
            </a:r>
          </a:p>
          <a:p>
            <a:pPr lvl="2"/>
            <a:r>
              <a:rPr lang="en-IE" sz="2800" dirty="0"/>
              <a:t>This happens primarily on solo work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Sometimes you will need to start working on an existing project, e.g.:</a:t>
            </a:r>
          </a:p>
          <a:p>
            <a:pPr lvl="2"/>
            <a:r>
              <a:rPr lang="en-IE" sz="2800" dirty="0"/>
              <a:t>Starting work on a new team</a:t>
            </a:r>
          </a:p>
          <a:p>
            <a:pPr lvl="2"/>
            <a:r>
              <a:rPr lang="en-IE" sz="2800" dirty="0"/>
              <a:t>Where your teammate creates the initial project</a:t>
            </a:r>
          </a:p>
          <a:p>
            <a:pPr lvl="2"/>
            <a:r>
              <a:rPr lang="en-IE" sz="2800" dirty="0"/>
              <a:t>Where you are working on a new machine</a:t>
            </a:r>
          </a:p>
        </p:txBody>
      </p:sp>
    </p:spTree>
    <p:extLst>
      <p:ext uri="{BB962C8B-B14F-4D97-AF65-F5344CB8AC3E}">
        <p14:creationId xmlns:p14="http://schemas.microsoft.com/office/powerpoint/2010/main" val="153701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BC5F-9525-BEB5-11BB-1A24290E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Stage 1) </a:t>
            </a:r>
            <a:br>
              <a:rPr lang="en-IE" dirty="0"/>
            </a:br>
            <a:r>
              <a:rPr lang="en-IE" dirty="0"/>
              <a:t>Creating a Git Repository for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A060-E4EF-EB85-B6EE-B9829EC12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767159" cy="4023360"/>
          </a:xfrm>
        </p:spPr>
        <p:txBody>
          <a:bodyPr>
            <a:normAutofit/>
          </a:bodyPr>
          <a:lstStyle/>
          <a:p>
            <a:pPr lvl="1"/>
            <a:r>
              <a:rPr lang="en-IE" sz="2800" dirty="0"/>
              <a:t>The easiest way to set up git on your project is from the very beginning</a:t>
            </a:r>
          </a:p>
          <a:p>
            <a:pPr lvl="2"/>
            <a:r>
              <a:rPr lang="en-IE" sz="2400" dirty="0"/>
              <a:t>Done when you create the project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Benefit of this approach:</a:t>
            </a:r>
            <a:r>
              <a:rPr lang="en-IE" sz="2400" dirty="0"/>
              <a:t> </a:t>
            </a:r>
          </a:p>
          <a:p>
            <a:pPr lvl="2"/>
            <a:r>
              <a:rPr lang="en-IE" sz="2400" dirty="0"/>
              <a:t>IntelliJ will ask if you want to add each new file to the list of git-monitored files</a:t>
            </a:r>
          </a:p>
          <a:p>
            <a:pPr lvl="2"/>
            <a:r>
              <a:rPr lang="en-IE" sz="2400" dirty="0"/>
              <a:t>You’ll have them offered as options for inclusion in commits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70E7E0-8194-EF28-FBCB-5698D37EF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726" y="1919153"/>
            <a:ext cx="3971954" cy="184310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C29737D-D8E9-B649-A657-2556F1BBD7A2}"/>
              </a:ext>
            </a:extLst>
          </p:cNvPr>
          <p:cNvSpPr/>
          <p:nvPr/>
        </p:nvSpPr>
        <p:spPr>
          <a:xfrm>
            <a:off x="7991341" y="3026535"/>
            <a:ext cx="1725769" cy="3412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079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5593-2201-C3DC-1170-AD64CCC5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 Pictures: </a:t>
            </a:r>
            <a:br>
              <a:rPr lang="en-IE" dirty="0"/>
            </a:br>
            <a:r>
              <a:rPr lang="en-IE" dirty="0"/>
              <a:t>Adding a Git Repository to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C6457-34A1-59BA-E8D1-D4CCB160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50861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IE" sz="3200" dirty="0"/>
              <a:t>Before adding a repository: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F02DBC-0C34-5A19-8BBA-E1E906162C53}"/>
              </a:ext>
            </a:extLst>
          </p:cNvPr>
          <p:cNvSpPr txBox="1">
            <a:spLocks/>
          </p:cNvSpPr>
          <p:nvPr/>
        </p:nvSpPr>
        <p:spPr>
          <a:xfrm>
            <a:off x="5499279" y="1845734"/>
            <a:ext cx="566452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IE" sz="3200" dirty="0"/>
              <a:t>After adding a repository (repo):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F47736-90D9-D56B-765A-FB6FEF7D03C1}"/>
              </a:ext>
            </a:extLst>
          </p:cNvPr>
          <p:cNvSpPr/>
          <p:nvPr/>
        </p:nvSpPr>
        <p:spPr>
          <a:xfrm>
            <a:off x="1892801" y="3162146"/>
            <a:ext cx="2209942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200" dirty="0"/>
              <a:t>Project: Code saved in 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BE5805-7A99-0439-C1EF-882241009A3F}"/>
              </a:ext>
            </a:extLst>
          </p:cNvPr>
          <p:cNvSpPr/>
          <p:nvPr/>
        </p:nvSpPr>
        <p:spPr>
          <a:xfrm>
            <a:off x="6043662" y="3171614"/>
            <a:ext cx="2166001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200" dirty="0"/>
              <a:t>Project: Code saved in IDE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E9D7B5C8-3383-79D3-5406-BEF308027EB1}"/>
              </a:ext>
            </a:extLst>
          </p:cNvPr>
          <p:cNvSpPr/>
          <p:nvPr/>
        </p:nvSpPr>
        <p:spPr>
          <a:xfrm>
            <a:off x="9167578" y="2878810"/>
            <a:ext cx="2247363" cy="1957208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600" dirty="0"/>
              <a:t>Code + History in Snapshots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49C722-C6E8-82C1-D173-799481C39804}"/>
              </a:ext>
            </a:extLst>
          </p:cNvPr>
          <p:cNvSpPr txBox="1"/>
          <p:nvPr/>
        </p:nvSpPr>
        <p:spPr>
          <a:xfrm>
            <a:off x="5962923" y="4836018"/>
            <a:ext cx="2292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Project (working copy) still exists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59983-610D-F7EA-0D19-71BF8718DD57}"/>
              </a:ext>
            </a:extLst>
          </p:cNvPr>
          <p:cNvSpPr txBox="1"/>
          <p:nvPr/>
        </p:nvSpPr>
        <p:spPr>
          <a:xfrm>
            <a:off x="9395550" y="4848898"/>
            <a:ext cx="1937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Git repository ALSO exists</a:t>
            </a:r>
            <a:endParaRPr lang="en-I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8B018B-2729-923C-0FBD-512B72F6EA4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209663" y="3857414"/>
            <a:ext cx="95791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50CD1A-EB1B-BC47-4264-B3BC9D14CA88}"/>
              </a:ext>
            </a:extLst>
          </p:cNvPr>
          <p:cNvSpPr txBox="1"/>
          <p:nvPr/>
        </p:nvSpPr>
        <p:spPr>
          <a:xfrm>
            <a:off x="2079937" y="4848898"/>
            <a:ext cx="1841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Project exists</a:t>
            </a:r>
            <a:endParaRPr lang="en-IE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9D9C5B-2FD7-D2F9-C7ED-E634B286A4A3}"/>
              </a:ext>
            </a:extLst>
          </p:cNvPr>
          <p:cNvCxnSpPr/>
          <p:nvPr/>
        </p:nvCxnSpPr>
        <p:spPr>
          <a:xfrm>
            <a:off x="5093594" y="1938270"/>
            <a:ext cx="0" cy="39988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05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BC5F-9525-BEB5-11BB-1A24290E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Stage 1) </a:t>
            </a:r>
            <a:r>
              <a:rPr lang="en-IE" i="1" dirty="0"/>
              <a:t>(Alternative)</a:t>
            </a:r>
            <a:br>
              <a:rPr lang="en-IE" dirty="0"/>
            </a:br>
            <a:r>
              <a:rPr lang="en-IE" dirty="0"/>
              <a:t>Adding a Git Repository to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A060-E4EF-EB85-B6EE-B9829EC12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55491" cy="4023360"/>
          </a:xfrm>
        </p:spPr>
        <p:txBody>
          <a:bodyPr>
            <a:normAutofit lnSpcReduction="10000"/>
          </a:bodyPr>
          <a:lstStyle/>
          <a:p>
            <a:pPr lvl="1"/>
            <a:r>
              <a:rPr lang="en-IE" sz="2800" dirty="0"/>
              <a:t>You can also </a:t>
            </a:r>
            <a:r>
              <a:rPr lang="en-IE" sz="2800" b="1" dirty="0"/>
              <a:t>add</a:t>
            </a:r>
            <a:r>
              <a:rPr lang="en-IE" sz="2800" dirty="0"/>
              <a:t> a repository to an existing project:</a:t>
            </a:r>
          </a:p>
          <a:p>
            <a:pPr lvl="2"/>
            <a:r>
              <a:rPr lang="en-IE" sz="2400" dirty="0"/>
              <a:t>Menu -&gt; VCS -&gt; Create Git Repository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Useful if you have forgotten to add one or decide to add git later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Downside to this approach:</a:t>
            </a:r>
          </a:p>
          <a:p>
            <a:pPr lvl="2"/>
            <a:r>
              <a:rPr lang="en-IE" sz="2400" dirty="0"/>
              <a:t>You won’t be prompted to add new files to the “git-monitored” 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ADB3C2-8CD2-9769-60D0-738732AC0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106" y="1931157"/>
            <a:ext cx="3978574" cy="416939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C9B06FA-B4CC-EC15-AC1E-4F9969C918EB}"/>
              </a:ext>
            </a:extLst>
          </p:cNvPr>
          <p:cNvSpPr/>
          <p:nvPr/>
        </p:nvSpPr>
        <p:spPr>
          <a:xfrm>
            <a:off x="7663218" y="1871490"/>
            <a:ext cx="532263" cy="37202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89306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973</TotalTime>
  <Words>1787</Words>
  <Application>Microsoft Office PowerPoint</Application>
  <PresentationFormat>Widescreen</PresentationFormat>
  <Paragraphs>223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Retrospect</vt:lpstr>
      <vt:lpstr>Version Control</vt:lpstr>
      <vt:lpstr>What is Version Control?</vt:lpstr>
      <vt:lpstr>How Version Control Works</vt:lpstr>
      <vt:lpstr>IDEs &amp; Version Control</vt:lpstr>
      <vt:lpstr>Wait, Which VCS?</vt:lpstr>
      <vt:lpstr>Different Scenarios for Project Set Up</vt:lpstr>
      <vt:lpstr>Stage 1)  Creating a Git Repository for Your Project</vt:lpstr>
      <vt:lpstr>In Pictures:  Adding a Git Repository to a Project</vt:lpstr>
      <vt:lpstr>Stage 1) (Alternative) Adding a Git Repository to a Project</vt:lpstr>
      <vt:lpstr>Stage 2) Setting Up Boundaries</vt:lpstr>
      <vt:lpstr>Stage 3) Sharing a Local Repository</vt:lpstr>
      <vt:lpstr>In Pictures: Sharing a Local Repository Online</vt:lpstr>
      <vt:lpstr>Accessing an Existing VC Project</vt:lpstr>
      <vt:lpstr>What Does clone Mean?</vt:lpstr>
      <vt:lpstr>In Pictures: Cloning a Repository</vt:lpstr>
      <vt:lpstr>Stage 2) Working on an Existing  Version-Controlled Project</vt:lpstr>
      <vt:lpstr>Commit – Saving a Change to Your Working Copy</vt:lpstr>
      <vt:lpstr>Committing Strategy</vt:lpstr>
      <vt:lpstr>Pull – Updating Your Working Copy  With the Latest Changes</vt:lpstr>
      <vt:lpstr>Push – Uploading Your Commits to the Remote Repository</vt:lpstr>
      <vt:lpstr>VCS: A Sample Work Flow</vt:lpstr>
      <vt:lpstr>Conflicts – A Wrinkle in Team Work</vt:lpstr>
      <vt:lpstr>Bonus Feature: Viewing Differences</vt:lpstr>
      <vt:lpstr>Beyond Commit, Push and Pull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Michelle Graham</dc:creator>
  <cp:lastModifiedBy>Michelle Graham</cp:lastModifiedBy>
  <cp:revision>20</cp:revision>
  <dcterms:created xsi:type="dcterms:W3CDTF">2023-02-28T16:19:54Z</dcterms:created>
  <dcterms:modified xsi:type="dcterms:W3CDTF">2025-09-08T12:10:22Z</dcterms:modified>
</cp:coreProperties>
</file>