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8"/>
  </p:notesMasterIdLst>
  <p:sldIdLst>
    <p:sldId id="256" r:id="rId2"/>
    <p:sldId id="258" r:id="rId3"/>
    <p:sldId id="259" r:id="rId4"/>
    <p:sldId id="301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9" r:id="rId14"/>
    <p:sldId id="271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671A4D-FFCF-452A-9286-CB1643CB66E9}">
          <p14:sldIdLst>
            <p14:sldId id="256"/>
          </p14:sldIdLst>
        </p14:section>
        <p14:section name="Comparing Algorithms" id="{2A322115-7CA1-43B3-95C4-F8379B4C8AED}">
          <p14:sldIdLst>
            <p14:sldId id="258"/>
            <p14:sldId id="259"/>
            <p14:sldId id="301"/>
            <p14:sldId id="260"/>
            <p14:sldId id="261"/>
          </p14:sldIdLst>
        </p14:section>
        <p14:section name="Basic Complexities" id="{5A6EFFAE-9F7A-40E2-BB27-AECE17325A45}">
          <p14:sldIdLst>
            <p14:sldId id="262"/>
            <p14:sldId id="263"/>
            <p14:sldId id="272"/>
            <p14:sldId id="264"/>
            <p14:sldId id="265"/>
          </p14:sldIdLst>
        </p14:section>
        <p14:section name="Complex Complexities" id="{B5472EA6-1AA0-404B-904E-C4599F8E36DF}">
          <p14:sldIdLst>
            <p14:sldId id="266"/>
            <p14:sldId id="269"/>
            <p14:sldId id="271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44B92-44D7-4CC8-B053-4F88497667A0}" type="datetimeFigureOut">
              <a:rPr lang="en-IE" smtClean="0"/>
              <a:t>16/09/2024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8A1AA-1041-427D-8A2C-9304A79BD5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755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</a:t>
            </a:r>
            <a:r>
              <a:rPr lang="en-IE" baseline="0" dirty="0"/>
              <a:t> Not in the scope of the course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A1AA-1041-427D-8A2C-9304A79BD52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160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Awareness only!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A1AA-1041-427D-8A2C-9304A79BD524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835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Awareness only!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A1AA-1041-427D-8A2C-9304A79BD524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637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Algorithm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Defining &amp; Evaluating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1148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Complexities: Quadratic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O(N</a:t>
            </a:r>
            <a:r>
              <a:rPr lang="en-IE" sz="3200" baseline="30000" dirty="0"/>
              <a:t>2</a:t>
            </a:r>
            <a:r>
              <a:rPr lang="en-IE" sz="3200" dirty="0"/>
              <a:t>) – has an order of N</a:t>
            </a:r>
            <a:r>
              <a:rPr lang="en-IE" sz="3200" baseline="30000" dirty="0"/>
              <a:t>2</a:t>
            </a:r>
            <a:r>
              <a:rPr lang="en-IE" sz="3200" dirty="0"/>
              <a:t> (where N is the input size)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 time/space requirements of the algorithm/line of code are directly proportional to the </a:t>
            </a:r>
            <a:r>
              <a:rPr lang="en-IE" sz="3200" b="1" dirty="0"/>
              <a:t>square</a:t>
            </a:r>
            <a:r>
              <a:rPr lang="en-IE" sz="3200" dirty="0"/>
              <a:t> of the input size</a:t>
            </a:r>
          </a:p>
          <a:p>
            <a:pPr lvl="2"/>
            <a:r>
              <a:rPr lang="en-IE" sz="2800" dirty="0"/>
              <a:t>This is caused by nested loops - the more nested layers, the higher the power value</a:t>
            </a:r>
          </a:p>
          <a:p>
            <a:pPr lvl="2"/>
            <a:r>
              <a:rPr lang="en-IE" sz="2800" dirty="0"/>
              <a:t>One layer of nesting causes O(N</a:t>
            </a:r>
            <a:r>
              <a:rPr lang="en-IE" sz="2800" baseline="30000" dirty="0"/>
              <a:t>2</a:t>
            </a:r>
            <a:r>
              <a:rPr lang="en-IE" sz="2800" dirty="0"/>
              <a:t>)</a:t>
            </a:r>
          </a:p>
          <a:p>
            <a:pPr lvl="2"/>
            <a:r>
              <a:rPr lang="en-IE" sz="2800" dirty="0"/>
              <a:t>Two layers of nesting causes O(N</a:t>
            </a:r>
            <a:r>
              <a:rPr lang="en-IE" sz="2800" baseline="30000" dirty="0"/>
              <a:t>3</a:t>
            </a:r>
            <a:r>
              <a:rPr lang="en-IE" sz="2800" dirty="0"/>
              <a:t>)</a:t>
            </a:r>
          </a:p>
          <a:p>
            <a:pPr lvl="2"/>
            <a:r>
              <a:rPr lang="en-IE" sz="2800" dirty="0"/>
              <a:t>Three layers of nesting causes O(N</a:t>
            </a:r>
            <a:r>
              <a:rPr lang="en-IE" sz="2800" baseline="30000" dirty="0"/>
              <a:t>4</a:t>
            </a:r>
            <a:r>
              <a:rPr lang="en-IE" sz="2800" dirty="0"/>
              <a:t>)</a:t>
            </a:r>
          </a:p>
          <a:p>
            <a:pPr lvl="2"/>
            <a:r>
              <a:rPr lang="en-IE" sz="2800" dirty="0"/>
              <a:t>Etc… </a:t>
            </a:r>
          </a:p>
        </p:txBody>
      </p:sp>
    </p:spTree>
    <p:extLst>
      <p:ext uri="{BB962C8B-B14F-4D97-AF65-F5344CB8AC3E}">
        <p14:creationId xmlns:p14="http://schemas.microsoft.com/office/powerpoint/2010/main" val="21531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dirty="0"/>
              <a:t>Basic Complexities: Quadratic Complexity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Example:</a:t>
            </a:r>
          </a:p>
          <a:p>
            <a:pPr marL="384048" lvl="2" indent="0">
              <a:buNone/>
            </a:pPr>
            <a:r>
              <a:rPr lang="en-IE" sz="2800" dirty="0"/>
              <a:t>public static boolean </a:t>
            </a:r>
            <a:r>
              <a:rPr lang="en-IE" sz="2800" dirty="0" err="1"/>
              <a:t>containsDuplicates</a:t>
            </a:r>
            <a:r>
              <a:rPr lang="en-IE" sz="2800" dirty="0"/>
              <a:t>(String [] values){</a:t>
            </a:r>
          </a:p>
          <a:p>
            <a:pPr marL="384048" lvl="2" indent="0">
              <a:buNone/>
            </a:pPr>
            <a:r>
              <a:rPr lang="en-IE" sz="2800" dirty="0"/>
              <a:t>        for(int outer = 0; outer &lt; </a:t>
            </a:r>
            <a:r>
              <a:rPr lang="en-IE" sz="2800" dirty="0" err="1"/>
              <a:t>values.length</a:t>
            </a:r>
            <a:r>
              <a:rPr lang="en-IE" sz="2800" dirty="0"/>
              <a:t>; outer++){</a:t>
            </a:r>
          </a:p>
          <a:p>
            <a:pPr marL="384048" lvl="2" indent="0">
              <a:buNone/>
            </a:pPr>
            <a:r>
              <a:rPr lang="en-IE" sz="2800" dirty="0"/>
              <a:t>           for(int inner = outer+1; inner &lt; </a:t>
            </a:r>
            <a:r>
              <a:rPr lang="en-IE" sz="2800" dirty="0" err="1"/>
              <a:t>values.length</a:t>
            </a:r>
            <a:r>
              <a:rPr lang="en-IE" sz="2800" dirty="0"/>
              <a:t>; inner++){</a:t>
            </a:r>
          </a:p>
          <a:p>
            <a:pPr marL="384048" lvl="2" indent="0">
              <a:buNone/>
            </a:pPr>
            <a:r>
              <a:rPr lang="en-IE" sz="2800" dirty="0"/>
              <a:t>               if(values[outer].equals(values[inner]))</a:t>
            </a:r>
          </a:p>
          <a:p>
            <a:pPr marL="384048" lvl="2" indent="0">
              <a:buNone/>
            </a:pPr>
            <a:r>
              <a:rPr lang="en-IE" sz="2800" dirty="0"/>
              <a:t>                   return true;</a:t>
            </a:r>
          </a:p>
          <a:p>
            <a:pPr marL="384048" lvl="2" indent="0">
              <a:buNone/>
            </a:pPr>
            <a:r>
              <a:rPr lang="en-IE" sz="2800" dirty="0"/>
              <a:t>           } </a:t>
            </a:r>
          </a:p>
          <a:p>
            <a:pPr marL="384048" lvl="2" indent="0">
              <a:buNone/>
            </a:pPr>
            <a:r>
              <a:rPr lang="en-IE" sz="2800" dirty="0"/>
              <a:t>        }</a:t>
            </a:r>
          </a:p>
          <a:p>
            <a:pPr marL="384048" lvl="2" indent="0">
              <a:buNone/>
            </a:pPr>
            <a:r>
              <a:rPr lang="en-IE" sz="2800" dirty="0"/>
              <a:t>        return false;</a:t>
            </a:r>
          </a:p>
          <a:p>
            <a:pPr marL="384048" lvl="2" indent="0">
              <a:buNone/>
            </a:pPr>
            <a:r>
              <a:rPr lang="en-IE" sz="2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7317" y="4237878"/>
            <a:ext cx="51021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FF0000"/>
                </a:solidFill>
              </a:rPr>
              <a:t>Even though the inner loop does not hit EVERY entry in the data set, it’s still considered to be the full N elements</a:t>
            </a:r>
          </a:p>
          <a:p>
            <a:endParaRPr lang="en-IE" sz="2000" dirty="0">
              <a:solidFill>
                <a:srgbClr val="FF0000"/>
              </a:solidFill>
            </a:endParaRPr>
          </a:p>
          <a:p>
            <a:r>
              <a:rPr lang="en-IE" sz="2000" dirty="0">
                <a:solidFill>
                  <a:srgbClr val="FF0000"/>
                </a:solidFill>
              </a:rPr>
              <a:t>Another example of discarding the constants!</a:t>
            </a:r>
          </a:p>
        </p:txBody>
      </p:sp>
    </p:spTree>
    <p:extLst>
      <p:ext uri="{BB962C8B-B14F-4D97-AF65-F5344CB8AC3E}">
        <p14:creationId xmlns:p14="http://schemas.microsoft.com/office/powerpoint/2010/main" val="396294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Complex Complexities: Logarithmic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O(log N) – has an order of log N (where N is the input size)</a:t>
            </a:r>
          </a:p>
          <a:p>
            <a:pPr lvl="1"/>
            <a:r>
              <a:rPr lang="en-IE" sz="3200" dirty="0"/>
              <a:t>Algorithm where the input data size is halved at every iteration</a:t>
            </a:r>
          </a:p>
          <a:p>
            <a:pPr lvl="2"/>
            <a:r>
              <a:rPr lang="en-IE" sz="2800" dirty="0"/>
              <a:t>The growth rate of the time/space requirements starts high, then decreases rapidly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Example 1) : Binary search</a:t>
            </a:r>
          </a:p>
          <a:p>
            <a:pPr lvl="1"/>
            <a:r>
              <a:rPr lang="en-IE" sz="3200" dirty="0"/>
              <a:t>Example 2) : Navigating through a binary tree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99841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Logarithmic Complexity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193735" cy="4023360"/>
          </a:xfrm>
        </p:spPr>
        <p:txBody>
          <a:bodyPr>
            <a:normAutofit fontScale="92500"/>
          </a:bodyPr>
          <a:lstStyle/>
          <a:p>
            <a:pPr lvl="1"/>
            <a:r>
              <a:rPr lang="en-IE" sz="3200" dirty="0"/>
              <a:t>Navigating a binary tree:</a:t>
            </a:r>
          </a:p>
          <a:p>
            <a:pPr lvl="2"/>
            <a:r>
              <a:rPr lang="en-IE" sz="2800" dirty="0"/>
              <a:t>At each step, half of the remaining data in the tree is discarded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How many iterations/comparisons would be required to navigate this tree?</a:t>
            </a:r>
          </a:p>
        </p:txBody>
      </p:sp>
      <p:pic>
        <p:nvPicPr>
          <p:cNvPr id="2052" name="Picture 4" descr="Image result for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47" y="2281088"/>
            <a:ext cx="5009906" cy="315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2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Complex Complexities: </a:t>
            </a:r>
            <a:r>
              <a:rPr lang="en-IE" dirty="0" err="1"/>
              <a:t>Linearithmic</a:t>
            </a:r>
            <a:r>
              <a:rPr lang="en-IE" dirty="0"/>
              <a:t>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O(N log N) – Order of N log N</a:t>
            </a:r>
          </a:p>
          <a:p>
            <a:pPr lvl="2"/>
            <a:r>
              <a:rPr lang="en-IE" sz="2800" dirty="0"/>
              <a:t>The logarithmic section of the algorithm (where data is repeatedly divided in half) is done a linear amount of times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Example: Merge sort</a:t>
            </a:r>
          </a:p>
          <a:p>
            <a:pPr lvl="2"/>
            <a:r>
              <a:rPr lang="en-IE" sz="2800" dirty="0"/>
              <a:t>Data is divided in half at every stage until the end of the data is reached </a:t>
            </a:r>
          </a:p>
          <a:p>
            <a:pPr lvl="3"/>
            <a:r>
              <a:rPr lang="en-IE" sz="2800" dirty="0"/>
              <a:t>This is done using the pivot partitioning we did earlier!</a:t>
            </a:r>
          </a:p>
          <a:p>
            <a:pPr lvl="2"/>
            <a:r>
              <a:rPr lang="en-IE" sz="2800" dirty="0"/>
              <a:t>Once the data has been fully divided up, it’s merged back together in order (this step is done N times)</a:t>
            </a:r>
          </a:p>
        </p:txBody>
      </p:sp>
    </p:spTree>
    <p:extLst>
      <p:ext uri="{BB962C8B-B14F-4D97-AF65-F5344CB8AC3E}">
        <p14:creationId xmlns:p14="http://schemas.microsoft.com/office/powerpoint/2010/main" val="31799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Complex Complexities: Exponential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8758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IE" sz="3200" dirty="0"/>
              <a:t>O(2</a:t>
            </a:r>
            <a:r>
              <a:rPr lang="en-IE" sz="3200" baseline="30000" dirty="0"/>
              <a:t>N</a:t>
            </a:r>
            <a:r>
              <a:rPr lang="en-IE" sz="3200" dirty="0"/>
              <a:t>) – Order of 2</a:t>
            </a:r>
            <a:r>
              <a:rPr lang="en-IE" sz="3200" baseline="30000" dirty="0"/>
              <a:t>N</a:t>
            </a:r>
            <a:r>
              <a:rPr lang="en-IE" sz="3200" dirty="0"/>
              <a:t> (where N is the input size)</a:t>
            </a:r>
          </a:p>
          <a:p>
            <a:pPr lvl="1"/>
            <a:r>
              <a:rPr lang="en-IE" sz="3200" dirty="0"/>
              <a:t>The opposite to logarithmic complexity – growth doubles with every addition to the size of the input</a:t>
            </a:r>
          </a:p>
          <a:p>
            <a:pPr lvl="2"/>
            <a:r>
              <a:rPr lang="en-IE" sz="2800" dirty="0"/>
              <a:t>Growth starts off slow and then increases at a very high rate!</a:t>
            </a:r>
          </a:p>
          <a:p>
            <a:pPr lvl="2"/>
            <a:r>
              <a:rPr lang="en-IE" sz="2800" dirty="0"/>
              <a:t>In code, each iteration produces two more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Example:</a:t>
            </a:r>
          </a:p>
          <a:p>
            <a:pPr marL="384048" lvl="2" indent="0">
              <a:buNone/>
            </a:pPr>
            <a:r>
              <a:rPr lang="en-IE" sz="2800" dirty="0"/>
              <a:t> public static int </a:t>
            </a:r>
            <a:r>
              <a:rPr lang="en-IE" sz="2800" dirty="0" err="1"/>
              <a:t>fibonacci</a:t>
            </a:r>
            <a:r>
              <a:rPr lang="en-IE" sz="2800" dirty="0"/>
              <a:t>(int </a:t>
            </a:r>
            <a:r>
              <a:rPr lang="en-IE" sz="2800" dirty="0" err="1"/>
              <a:t>num</a:t>
            </a:r>
            <a:r>
              <a:rPr lang="en-IE" sz="2800" dirty="0"/>
              <a:t>){</a:t>
            </a:r>
          </a:p>
          <a:p>
            <a:pPr marL="384048" lvl="2" indent="0">
              <a:buNone/>
            </a:pPr>
            <a:r>
              <a:rPr lang="en-IE" sz="2800" dirty="0"/>
              <a:t>	if(</a:t>
            </a:r>
            <a:r>
              <a:rPr lang="en-IE" sz="2800" dirty="0" err="1"/>
              <a:t>num</a:t>
            </a:r>
            <a:r>
              <a:rPr lang="en-IE" sz="2800" dirty="0"/>
              <a:t> &lt;=1 ){</a:t>
            </a:r>
          </a:p>
          <a:p>
            <a:pPr marL="384048" lvl="2" indent="0">
              <a:buNone/>
            </a:pPr>
            <a:r>
              <a:rPr lang="en-IE" sz="2800" dirty="0"/>
              <a:t>		return </a:t>
            </a:r>
            <a:r>
              <a:rPr lang="en-IE" sz="2800" dirty="0" err="1"/>
              <a:t>num</a:t>
            </a:r>
            <a:r>
              <a:rPr lang="en-IE" sz="2800" dirty="0"/>
              <a:t>;</a:t>
            </a:r>
          </a:p>
          <a:p>
            <a:pPr marL="384048" lvl="2" indent="0">
              <a:buNone/>
            </a:pPr>
            <a:r>
              <a:rPr lang="en-IE" sz="2800" dirty="0"/>
              <a:t>	}</a:t>
            </a:r>
          </a:p>
          <a:p>
            <a:pPr marL="384048" lvl="2" indent="0">
              <a:buNone/>
            </a:pPr>
            <a:r>
              <a:rPr lang="en-IE" sz="2800" dirty="0"/>
              <a:t>        else{</a:t>
            </a:r>
          </a:p>
          <a:p>
            <a:pPr marL="384048" lvl="2" indent="0">
              <a:buNone/>
            </a:pPr>
            <a:r>
              <a:rPr lang="en-IE" sz="2800" dirty="0"/>
              <a:t>         		return </a:t>
            </a:r>
            <a:r>
              <a:rPr lang="en-IE" sz="2800" dirty="0" err="1">
                <a:solidFill>
                  <a:srgbClr val="FF0000"/>
                </a:solidFill>
              </a:rPr>
              <a:t>fibonacci</a:t>
            </a:r>
            <a:r>
              <a:rPr lang="en-IE" sz="2800" dirty="0"/>
              <a:t>(num-1) + </a:t>
            </a:r>
            <a:r>
              <a:rPr lang="en-IE" sz="2800" dirty="0" err="1">
                <a:solidFill>
                  <a:srgbClr val="FF0000"/>
                </a:solidFill>
              </a:rPr>
              <a:t>fibonacci</a:t>
            </a:r>
            <a:r>
              <a:rPr lang="en-IE" sz="2800" dirty="0"/>
              <a:t>(num-2);</a:t>
            </a:r>
          </a:p>
          <a:p>
            <a:pPr marL="384048" lvl="2" indent="0">
              <a:buNone/>
            </a:pPr>
            <a:r>
              <a:rPr lang="en-IE" sz="2800" dirty="0"/>
              <a:t>        }</a:t>
            </a:r>
          </a:p>
          <a:p>
            <a:pPr marL="384048" lvl="2" indent="0">
              <a:buNone/>
            </a:pPr>
            <a:r>
              <a:rPr lang="en-IE" sz="2800" dirty="0"/>
              <a:t>    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43447" y="4642338"/>
            <a:ext cx="3712307" cy="923330"/>
            <a:chOff x="7643447" y="4642338"/>
            <a:chExt cx="3712307" cy="923330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7643447" y="5104003"/>
              <a:ext cx="1109784" cy="343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753231" y="4642338"/>
              <a:ext cx="26025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This is </a:t>
              </a:r>
              <a:r>
                <a:rPr lang="en-IE" b="1" dirty="0">
                  <a:solidFill>
                    <a:srgbClr val="FF0000"/>
                  </a:solidFill>
                </a:rPr>
                <a:t>recursion</a:t>
              </a:r>
              <a:r>
                <a:rPr lang="en-IE" dirty="0"/>
                <a:t>, i.e. when you call a method from within itself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5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Comparing Complexities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12566" cy="40233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Fixed/constant time is usually best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At low input sizes, there is very little difference in complexities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When input size increases, best to aim for logarithmic complexity</a:t>
            </a:r>
          </a:p>
        </p:txBody>
      </p:sp>
      <p:pic>
        <p:nvPicPr>
          <p:cNvPr id="5" name="Picture 2" descr="Image result for logarithmic growth big 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1845734"/>
            <a:ext cx="5932854" cy="438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30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Revision: Properties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All algorithms should have the following properties: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Finite</a:t>
            </a:r>
            <a:r>
              <a:rPr lang="en-IE" sz="2800" dirty="0"/>
              <a:t> – the algorithm should </a:t>
            </a:r>
            <a:r>
              <a:rPr lang="en-IE" sz="2800" b="1" dirty="0"/>
              <a:t>always terminate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Defined</a:t>
            </a:r>
            <a:r>
              <a:rPr lang="en-IE" sz="2800" dirty="0"/>
              <a:t> – Every action the algorithm needs to take should be </a:t>
            </a:r>
            <a:r>
              <a:rPr lang="en-IE" sz="2800" b="1" dirty="0"/>
              <a:t>specifically defined</a:t>
            </a:r>
            <a:r>
              <a:rPr lang="en-IE" sz="2800" dirty="0"/>
              <a:t> (no fuzziness allowed)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Inputs</a:t>
            </a:r>
            <a:r>
              <a:rPr lang="en-IE" sz="2800" dirty="0"/>
              <a:t> – All algorithms should have </a:t>
            </a:r>
            <a:r>
              <a:rPr lang="en-IE" sz="2800" b="1" dirty="0"/>
              <a:t>0 or more inputs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 – All algorithms should have an </a:t>
            </a:r>
            <a:r>
              <a:rPr lang="en-IE" sz="2800" b="1" dirty="0"/>
              <a:t>output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Effectiveness</a:t>
            </a:r>
            <a:r>
              <a:rPr lang="en-IE" sz="2800" dirty="0"/>
              <a:t> – An algorithm is expected to work! It should also work in a </a:t>
            </a:r>
            <a:r>
              <a:rPr lang="en-IE" sz="2800" b="1" u="sng" dirty="0"/>
              <a:t>reasonable amount of time</a:t>
            </a:r>
            <a:r>
              <a:rPr lang="en-IE" sz="2800" dirty="0"/>
              <a:t>.</a:t>
            </a:r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7224584" y="5257139"/>
            <a:ext cx="1187305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11889" y="5257139"/>
            <a:ext cx="305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How can we tell </a:t>
            </a:r>
            <a:r>
              <a:rPr lang="en-IE" sz="2400" dirty="0">
                <a:solidFill>
                  <a:srgbClr val="FF0000"/>
                </a:solidFill>
              </a:rPr>
              <a:t>without</a:t>
            </a:r>
            <a:r>
              <a:rPr lang="en-IE" sz="2400" dirty="0"/>
              <a:t> running it??</a:t>
            </a:r>
          </a:p>
        </p:txBody>
      </p:sp>
    </p:spTree>
    <p:extLst>
      <p:ext uri="{BB962C8B-B14F-4D97-AF65-F5344CB8AC3E}">
        <p14:creationId xmlns:p14="http://schemas.microsoft.com/office/powerpoint/2010/main" val="387155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1"/>
                <a:r>
                  <a:rPr lang="en-IE" sz="3200" dirty="0"/>
                  <a:t>We always assume algorithms function correctly</a:t>
                </a:r>
              </a:p>
              <a:p>
                <a:pPr lvl="2"/>
                <a:r>
                  <a:rPr lang="en-IE" sz="2800" dirty="0"/>
                  <a:t>They should do the job they are designed to do</a:t>
                </a:r>
              </a:p>
              <a:p>
                <a:pPr lvl="2"/>
                <a:endParaRPr lang="en-IE" sz="2800" dirty="0"/>
              </a:p>
              <a:p>
                <a:pPr lvl="1"/>
                <a:r>
                  <a:rPr lang="en-IE" sz="3200" dirty="0"/>
                  <a:t>To decide on which algorithm to implement as the solution to a problem, we need a way to compare their effectiveness</a:t>
                </a:r>
              </a:p>
              <a:p>
                <a:pPr lvl="2"/>
                <a:r>
                  <a:rPr lang="en-IE" sz="2800" dirty="0"/>
                  <a:t>This is usually done by comparing the </a:t>
                </a:r>
                <a:r>
                  <a:rPr lang="en-IE" sz="2800" dirty="0">
                    <a:solidFill>
                      <a:srgbClr val="FF0000"/>
                    </a:solidFill>
                  </a:rPr>
                  <a:t>time</a:t>
                </a:r>
                <a:r>
                  <a:rPr lang="en-IE" sz="2800" dirty="0"/>
                  <a:t> or </a:t>
                </a:r>
                <a:r>
                  <a:rPr lang="en-IE" sz="2800" dirty="0">
                    <a:solidFill>
                      <a:srgbClr val="FF0000"/>
                    </a:solidFill>
                  </a:rPr>
                  <a:t>space</a:t>
                </a:r>
                <a:r>
                  <a:rPr lang="en-IE" sz="2800" dirty="0"/>
                  <a:t> </a:t>
                </a:r>
                <a:r>
                  <a:rPr lang="en-IE" sz="2800" dirty="0">
                    <a:solidFill>
                      <a:srgbClr val="FF0000"/>
                    </a:solidFill>
                  </a:rPr>
                  <a:t>requirements</a:t>
                </a:r>
              </a:p>
              <a:p>
                <a:pPr lvl="2"/>
                <a:endParaRPr lang="en-IE" sz="2800" dirty="0"/>
              </a:p>
              <a:p>
                <a:pPr lvl="1"/>
                <a:r>
                  <a:rPr lang="en-IE" sz="3200" dirty="0"/>
                  <a:t>One way to compare time/space requirements for an algorithm is to use asymptotic analysis, i.e. the time/space costs when running an algorithm</a:t>
                </a:r>
              </a:p>
              <a:p>
                <a:pPr lvl="2"/>
                <a:r>
                  <a:rPr lang="en-IE" sz="2800" dirty="0">
                    <a:solidFill>
                      <a:srgbClr val="FF0000"/>
                    </a:solidFill>
                  </a:rPr>
                  <a:t>Big O notation/analysis – worst case – what we will cover</a:t>
                </a:r>
              </a:p>
              <a:p>
                <a:pPr lvl="2"/>
                <a:r>
                  <a:rPr lang="en-IE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E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(omega) notation/analysis – best case – rarely used</a:t>
                </a:r>
              </a:p>
              <a:p>
                <a:pPr lvl="2"/>
                <a:r>
                  <a:rPr lang="en-IE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E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(theta) notation/analysis – best &amp; worst case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93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92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Comparing Algorithms with Big 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Big O allows us to compare algorithms without worrying about:</a:t>
            </a:r>
          </a:p>
          <a:p>
            <a:pPr lvl="2"/>
            <a:r>
              <a:rPr lang="en-IE" sz="2800" dirty="0"/>
              <a:t>The hardware they’re running on</a:t>
            </a:r>
          </a:p>
          <a:p>
            <a:pPr lvl="2"/>
            <a:r>
              <a:rPr lang="en-IE" sz="2800" dirty="0"/>
              <a:t>Any other “background noise” on the computer executing the algorithms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Big O also allows us to compare how things will perform as they scale up</a:t>
            </a:r>
          </a:p>
          <a:p>
            <a:pPr lvl="2"/>
            <a:r>
              <a:rPr lang="en-IE" sz="2800" dirty="0"/>
              <a:t>How will an algorithm perform when it is run on a dataset of 3000?</a:t>
            </a:r>
          </a:p>
          <a:p>
            <a:pPr lvl="2"/>
            <a:r>
              <a:rPr lang="en-IE" sz="2800" dirty="0"/>
              <a:t>How will the same algorithm perform when it’s run on a dataset of 3,000,000?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76226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Big O analysis measures the </a:t>
            </a:r>
            <a:r>
              <a:rPr lang="en-IE" sz="3200" dirty="0">
                <a:solidFill>
                  <a:srgbClr val="FF0000"/>
                </a:solidFill>
              </a:rPr>
              <a:t>worst-case</a:t>
            </a:r>
            <a:r>
              <a:rPr lang="en-IE" sz="3200" dirty="0"/>
              <a:t> execution time/space requirements of an algorithm </a:t>
            </a:r>
            <a:r>
              <a:rPr lang="en-IE" sz="3200" dirty="0">
                <a:solidFill>
                  <a:srgbClr val="FF0000"/>
                </a:solidFill>
              </a:rPr>
              <a:t>relative to its input size</a:t>
            </a:r>
          </a:p>
          <a:p>
            <a:pPr lvl="2"/>
            <a:r>
              <a:rPr lang="en-IE" sz="2800" dirty="0"/>
              <a:t>This is referred to as the “</a:t>
            </a:r>
            <a:r>
              <a:rPr lang="en-IE" sz="2800" dirty="0">
                <a:solidFill>
                  <a:srgbClr val="FF0000"/>
                </a:solidFill>
              </a:rPr>
              <a:t>order</a:t>
            </a:r>
            <a:r>
              <a:rPr lang="en-IE" sz="2800" dirty="0"/>
              <a:t>” of the algorithm</a:t>
            </a:r>
          </a:p>
          <a:p>
            <a:pPr lvl="2"/>
            <a:r>
              <a:rPr lang="en-IE" sz="2800" dirty="0"/>
              <a:t>Allows us to rate algorithm efficiency/cost so they can be compared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Big O analysis is always discussed relative to the size of the input as that’s the major impact factor on how long an algorithm will take to execute!</a:t>
            </a:r>
          </a:p>
          <a:p>
            <a:pPr lvl="2"/>
            <a:r>
              <a:rPr lang="en-IE" sz="2800" dirty="0"/>
              <a:t>We discard constant values and multipliers because they have such a small impact relative to changing the data size</a:t>
            </a:r>
          </a:p>
        </p:txBody>
      </p:sp>
    </p:spTree>
    <p:extLst>
      <p:ext uri="{BB962C8B-B14F-4D97-AF65-F5344CB8AC3E}">
        <p14:creationId xmlns:p14="http://schemas.microsoft.com/office/powerpoint/2010/main" val="230809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Common “Order” / Complexity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O(1) 		- 	Fixed</a:t>
            </a:r>
          </a:p>
          <a:p>
            <a:pPr lvl="1"/>
            <a:r>
              <a:rPr lang="en-IE" sz="3200" dirty="0"/>
              <a:t>O(N) 		- 	Linear</a:t>
            </a:r>
          </a:p>
          <a:p>
            <a:pPr lvl="1"/>
            <a:r>
              <a:rPr lang="en-IE" sz="3200" dirty="0"/>
              <a:t>O(N</a:t>
            </a:r>
            <a:r>
              <a:rPr lang="en-IE" sz="3200" baseline="30000" dirty="0"/>
              <a:t>2</a:t>
            </a:r>
            <a:r>
              <a:rPr lang="en-IE" sz="3200" dirty="0"/>
              <a:t>) 		- 	Quadratic</a:t>
            </a:r>
          </a:p>
          <a:p>
            <a:pPr lvl="1"/>
            <a:r>
              <a:rPr lang="en-IE" sz="3200" dirty="0"/>
              <a:t>O(log N) 	- 	Logarithmic</a:t>
            </a:r>
          </a:p>
          <a:p>
            <a:pPr lvl="1"/>
            <a:r>
              <a:rPr lang="en-IE" sz="3200" dirty="0"/>
              <a:t>O(N log N) 	- 	</a:t>
            </a:r>
            <a:r>
              <a:rPr lang="en-IE" sz="3200" dirty="0" err="1"/>
              <a:t>Linearithmic</a:t>
            </a:r>
            <a:endParaRPr lang="en-IE" sz="3200" dirty="0"/>
          </a:p>
          <a:p>
            <a:pPr lvl="1"/>
            <a:r>
              <a:rPr lang="en-IE" sz="3200" dirty="0"/>
              <a:t>O(2</a:t>
            </a:r>
            <a:r>
              <a:rPr lang="en-IE" sz="3200" baseline="30000" dirty="0"/>
              <a:t>N</a:t>
            </a:r>
            <a:r>
              <a:rPr lang="en-IE" sz="3200" dirty="0"/>
              <a:t>)		-	Exponential*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24431" y="1953844"/>
            <a:ext cx="4211711" cy="1281723"/>
            <a:chOff x="6924431" y="1953844"/>
            <a:chExt cx="4211711" cy="1281723"/>
          </a:xfrm>
        </p:grpSpPr>
        <p:sp>
          <p:nvSpPr>
            <p:cNvPr id="4" name="Right Brace 3"/>
            <p:cNvSpPr/>
            <p:nvPr/>
          </p:nvSpPr>
          <p:spPr>
            <a:xfrm>
              <a:off x="6924431" y="1953844"/>
              <a:ext cx="719015" cy="12817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4832" y="2179206"/>
              <a:ext cx="35513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400" dirty="0"/>
                <a:t>Most of what we’ve done so far lives here!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3507" y="3441915"/>
            <a:ext cx="4172635" cy="848731"/>
            <a:chOff x="6943969" y="1934830"/>
            <a:chExt cx="4172635" cy="848731"/>
          </a:xfrm>
        </p:grpSpPr>
        <p:sp>
          <p:nvSpPr>
            <p:cNvPr id="8" name="Right Brace 7"/>
            <p:cNvSpPr/>
            <p:nvPr/>
          </p:nvSpPr>
          <p:spPr>
            <a:xfrm>
              <a:off x="6943969" y="1988673"/>
              <a:ext cx="679940" cy="7948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65294" y="1934830"/>
              <a:ext cx="35513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400" dirty="0"/>
                <a:t>We’ll be doing some examples from here soon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05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Complexities: Fixed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O(1) – Has an order of 1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 algorithm/line of code will take the exact same time to complete, no matter how much input is provided</a:t>
            </a:r>
          </a:p>
          <a:p>
            <a:pPr lvl="2"/>
            <a:r>
              <a:rPr lang="en-IE" sz="2800" dirty="0"/>
              <a:t>Fixed complexity algorithms will never contain </a:t>
            </a:r>
            <a:r>
              <a:rPr lang="en-IE" sz="2800" i="1" dirty="0"/>
              <a:t>non-constant</a:t>
            </a:r>
            <a:r>
              <a:rPr lang="en-IE" sz="2800" dirty="0"/>
              <a:t> loops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Example:</a:t>
            </a:r>
          </a:p>
          <a:p>
            <a:pPr marL="384048" lvl="2" indent="0">
              <a:buNone/>
            </a:pPr>
            <a:r>
              <a:rPr lang="en-IE" sz="2800" dirty="0"/>
              <a:t>public static boolean </a:t>
            </a:r>
            <a:r>
              <a:rPr lang="en-IE" sz="2800" dirty="0" err="1"/>
              <a:t>hasFirstElement</a:t>
            </a:r>
            <a:r>
              <a:rPr lang="en-IE" sz="2800" dirty="0"/>
              <a:t>(String [] elements){</a:t>
            </a:r>
            <a:br>
              <a:rPr lang="en-IE" sz="2800" dirty="0"/>
            </a:br>
            <a:r>
              <a:rPr lang="en-IE" sz="2800" dirty="0"/>
              <a:t>	return elements[0] != null;</a:t>
            </a:r>
            <a:br>
              <a:rPr lang="en-IE" sz="2800" dirty="0"/>
            </a:br>
            <a:r>
              <a:rPr lang="en-I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121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Complexities: Linear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2880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600" dirty="0"/>
              <a:t>O(N) – has an order of N (where n is the input size)</a:t>
            </a:r>
          </a:p>
          <a:p>
            <a:pPr lvl="1"/>
            <a:endParaRPr lang="en-IE" sz="3600" dirty="0"/>
          </a:p>
          <a:p>
            <a:pPr lvl="1"/>
            <a:r>
              <a:rPr lang="en-IE" sz="3600" dirty="0"/>
              <a:t>The algorithm/line of code’s time/space requirements will grow linearly in proportion to the input size</a:t>
            </a:r>
          </a:p>
          <a:p>
            <a:pPr lvl="2"/>
            <a:r>
              <a:rPr lang="en-IE" sz="3200" dirty="0"/>
              <a:t>A single for loop iterating from start to end of a data set has linear complexity</a:t>
            </a:r>
          </a:p>
          <a:p>
            <a:pPr lvl="2"/>
            <a:endParaRPr lang="en-IE" sz="3200" dirty="0"/>
          </a:p>
          <a:p>
            <a:pPr lvl="1"/>
            <a:r>
              <a:rPr lang="en-IE" sz="3200" dirty="0"/>
              <a:t>Example:</a:t>
            </a:r>
          </a:p>
          <a:p>
            <a:pPr marL="384048" lvl="2" indent="0">
              <a:buNone/>
            </a:pPr>
            <a:r>
              <a:rPr lang="en-IE" sz="2800" dirty="0"/>
              <a:t>public static boolean contains(String [] elements, String e){</a:t>
            </a:r>
            <a:br>
              <a:rPr lang="en-IE" sz="2800" dirty="0"/>
            </a:br>
            <a:r>
              <a:rPr lang="en-IE" sz="2800" dirty="0"/>
              <a:t>	for(String current: elements){</a:t>
            </a:r>
            <a:br>
              <a:rPr lang="en-IE" sz="2800" dirty="0"/>
            </a:br>
            <a:r>
              <a:rPr lang="en-IE" sz="2800" dirty="0"/>
              <a:t>		if(</a:t>
            </a:r>
            <a:r>
              <a:rPr lang="en-IE" sz="2800" dirty="0" err="1"/>
              <a:t>current.equals</a:t>
            </a:r>
            <a:r>
              <a:rPr lang="en-IE" sz="2800" dirty="0"/>
              <a:t>(e)){</a:t>
            </a:r>
            <a:br>
              <a:rPr lang="en-IE" sz="2800" dirty="0"/>
            </a:br>
            <a:r>
              <a:rPr lang="en-IE" sz="2800" dirty="0"/>
              <a:t>			return true;</a:t>
            </a:r>
            <a:br>
              <a:rPr lang="en-IE" sz="2800" dirty="0"/>
            </a:br>
            <a:r>
              <a:rPr lang="en-IE" sz="2800" dirty="0"/>
              <a:t>		}</a:t>
            </a:r>
            <a:br>
              <a:rPr lang="en-IE" sz="2800" dirty="0"/>
            </a:br>
            <a:r>
              <a:rPr lang="en-IE" sz="2800" dirty="0"/>
              <a:t>	}</a:t>
            </a:r>
            <a:br>
              <a:rPr lang="en-IE" sz="2800" dirty="0"/>
            </a:br>
            <a:r>
              <a:rPr lang="en-IE" sz="2800" dirty="0"/>
              <a:t>	return false;</a:t>
            </a:r>
            <a:br>
              <a:rPr lang="en-IE" sz="2800" dirty="0"/>
            </a:br>
            <a:r>
              <a:rPr lang="en-IE" sz="2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2769" y="4638368"/>
            <a:ext cx="420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Notice how the extra steps don’t count as part of the complexity? We’ll get to this.</a:t>
            </a:r>
          </a:p>
        </p:txBody>
      </p:sp>
    </p:spTree>
    <p:extLst>
      <p:ext uri="{BB962C8B-B14F-4D97-AF65-F5344CB8AC3E}">
        <p14:creationId xmlns:p14="http://schemas.microsoft.com/office/powerpoint/2010/main" val="274220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Example of Linear Complexity –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91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Linear search: checking each element in an array, one after the other</a:t>
            </a:r>
          </a:p>
          <a:p>
            <a:pPr lvl="2"/>
            <a:r>
              <a:rPr lang="en-IE" sz="2800" dirty="0"/>
              <a:t>Only stop when either:</a:t>
            </a:r>
          </a:p>
          <a:p>
            <a:pPr lvl="3"/>
            <a:r>
              <a:rPr lang="en-IE" sz="2400" dirty="0"/>
              <a:t>You find a match</a:t>
            </a:r>
            <a:br>
              <a:rPr lang="en-IE" sz="2400" dirty="0"/>
            </a:br>
            <a:r>
              <a:rPr lang="en-IE" sz="2400" dirty="0"/>
              <a:t>OR</a:t>
            </a:r>
          </a:p>
          <a:p>
            <a:pPr lvl="3"/>
            <a:r>
              <a:rPr lang="en-IE" sz="2400" dirty="0"/>
              <a:t>You reach the end of the array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Algorithm in practice:</a:t>
            </a:r>
            <a:endParaRPr lang="en-IE" sz="3000" dirty="0"/>
          </a:p>
          <a:p>
            <a:pPr marL="384048" lvl="2" indent="0">
              <a:buNone/>
            </a:pPr>
            <a:r>
              <a:rPr lang="en-IE" sz="2600" dirty="0"/>
              <a:t>for(int </a:t>
            </a:r>
            <a:r>
              <a:rPr lang="en-IE" sz="2600" dirty="0" err="1"/>
              <a:t>i</a:t>
            </a:r>
            <a:r>
              <a:rPr lang="en-IE" sz="2600" dirty="0"/>
              <a:t> = 0; </a:t>
            </a:r>
            <a:r>
              <a:rPr lang="en-IE" sz="2600" dirty="0" err="1"/>
              <a:t>i</a:t>
            </a:r>
            <a:r>
              <a:rPr lang="en-IE" sz="2600" dirty="0"/>
              <a:t> &lt; </a:t>
            </a:r>
            <a:r>
              <a:rPr lang="en-IE" sz="2600" dirty="0" err="1"/>
              <a:t>arr.length</a:t>
            </a:r>
            <a:r>
              <a:rPr lang="en-IE" sz="2600" dirty="0"/>
              <a:t>; </a:t>
            </a:r>
            <a:r>
              <a:rPr lang="en-IE" sz="2600" dirty="0" err="1"/>
              <a:t>i</a:t>
            </a:r>
            <a:r>
              <a:rPr lang="en-IE" sz="2600" dirty="0"/>
              <a:t>++){</a:t>
            </a:r>
          </a:p>
          <a:p>
            <a:pPr marL="749808" lvl="4" indent="0">
              <a:buNone/>
            </a:pPr>
            <a:r>
              <a:rPr lang="en-IE" sz="2600" dirty="0"/>
              <a:t>if(</a:t>
            </a:r>
            <a:r>
              <a:rPr lang="en-IE" sz="2600" dirty="0" err="1"/>
              <a:t>arr</a:t>
            </a:r>
            <a:r>
              <a:rPr lang="en-IE" sz="2600" dirty="0"/>
              <a:t>[</a:t>
            </a:r>
            <a:r>
              <a:rPr lang="en-IE" sz="2600" dirty="0" err="1"/>
              <a:t>i</a:t>
            </a:r>
            <a:r>
              <a:rPr lang="en-IE" sz="2600" dirty="0"/>
              <a:t>] == value){</a:t>
            </a:r>
          </a:p>
          <a:p>
            <a:pPr marL="917120" lvl="5" indent="0">
              <a:buNone/>
            </a:pPr>
            <a:r>
              <a:rPr lang="en-IE" sz="2600" dirty="0"/>
              <a:t>   return </a:t>
            </a:r>
            <a:r>
              <a:rPr lang="en-IE" sz="2600" dirty="0" err="1"/>
              <a:t>i</a:t>
            </a:r>
            <a:r>
              <a:rPr lang="en-IE" sz="2600" dirty="0"/>
              <a:t>;	// Found the value, so return its position</a:t>
            </a:r>
          </a:p>
          <a:p>
            <a:pPr marL="749808" lvl="4" indent="0">
              <a:buNone/>
            </a:pPr>
            <a:r>
              <a:rPr lang="en-IE" sz="2600" dirty="0"/>
              <a:t>}</a:t>
            </a:r>
          </a:p>
          <a:p>
            <a:pPr marL="384048" lvl="2" indent="0">
              <a:buNone/>
            </a:pPr>
            <a:r>
              <a:rPr lang="en-IE" sz="2600" dirty="0"/>
              <a:t>}</a:t>
            </a:r>
          </a:p>
          <a:p>
            <a:pPr marL="384048" lvl="2" indent="0">
              <a:buNone/>
            </a:pPr>
            <a:r>
              <a:rPr lang="en-IE" sz="2600" dirty="0"/>
              <a:t>return -1;	// Didn’t find a match in any slot, so return that there was no match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3108" y="3122184"/>
            <a:ext cx="6122572" cy="962006"/>
            <a:chOff x="5033108" y="3122184"/>
            <a:chExt cx="6122572" cy="962006"/>
          </a:xfrm>
        </p:grpSpPr>
        <p:sp>
          <p:nvSpPr>
            <p:cNvPr id="4" name="TextBox 3"/>
            <p:cNvSpPr txBox="1"/>
            <p:nvPr/>
          </p:nvSpPr>
          <p:spPr>
            <a:xfrm>
              <a:off x="6283569" y="3122184"/>
              <a:ext cx="4872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400" dirty="0">
                  <a:solidFill>
                    <a:srgbClr val="FF0000"/>
                  </a:solidFill>
                </a:rPr>
                <a:t>Just like the previous algorithm, go through the entire array </a:t>
              </a:r>
              <a:r>
                <a:rPr lang="en-IE" sz="2400" b="1" u="sng" dirty="0">
                  <a:solidFill>
                    <a:srgbClr val="FF0000"/>
                  </a:solidFill>
                </a:rPr>
                <a:t>once</a:t>
              </a:r>
              <a:r>
                <a:rPr lang="en-IE" sz="2400" dirty="0">
                  <a:solidFill>
                    <a:srgbClr val="FF0000"/>
                  </a:solidFill>
                </a:rPr>
                <a:t> </a:t>
              </a:r>
              <a:r>
                <a:rPr lang="en-IE" sz="2400" b="1" u="sng" dirty="0">
                  <a:solidFill>
                    <a:srgbClr val="FF0000"/>
                  </a:solidFill>
                </a:rPr>
                <a:t>at most</a:t>
              </a: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>
              <a:off x="5033108" y="3537683"/>
              <a:ext cx="1250461" cy="546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6207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762</TotalTime>
  <Words>1349</Words>
  <Application>Microsoft Office PowerPoint</Application>
  <PresentationFormat>Widescreen</PresentationFormat>
  <Paragraphs>147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Cambria Math</vt:lpstr>
      <vt:lpstr>Default Theme</vt:lpstr>
      <vt:lpstr>Algorithm Analysis</vt:lpstr>
      <vt:lpstr>Revision: Properties of an Algorithm</vt:lpstr>
      <vt:lpstr>Comparing Algorithms</vt:lpstr>
      <vt:lpstr>Comparing Algorithms with Big O</vt:lpstr>
      <vt:lpstr>Big O Analysis</vt:lpstr>
      <vt:lpstr>Common “Order” / Complexity Values</vt:lpstr>
      <vt:lpstr>Basic Complexities: Fixed Complexity</vt:lpstr>
      <vt:lpstr>Basic Complexities: Linear Complexity</vt:lpstr>
      <vt:lpstr>Another Example of Linear Complexity – Linear Search</vt:lpstr>
      <vt:lpstr>Basic Complexities: Quadratic Complexity</vt:lpstr>
      <vt:lpstr>Basic Complexities: Quadratic Complexity (2)</vt:lpstr>
      <vt:lpstr>Complex Complexities: Logarithmic Complexity</vt:lpstr>
      <vt:lpstr>Logarithmic Complexity - Example</vt:lpstr>
      <vt:lpstr>Complex Complexities: Linearithmic Complexity</vt:lpstr>
      <vt:lpstr>Complex Complexities: Exponential Complexity</vt:lpstr>
      <vt:lpstr>Comparing Complexities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&amp;  Big O Notation</dc:title>
  <dc:creator>michelle</dc:creator>
  <cp:lastModifiedBy>Michelle Graham</cp:lastModifiedBy>
  <cp:revision>50</cp:revision>
  <dcterms:created xsi:type="dcterms:W3CDTF">2018-10-03T19:53:18Z</dcterms:created>
  <dcterms:modified xsi:type="dcterms:W3CDTF">2024-09-15T23:33:01Z</dcterms:modified>
</cp:coreProperties>
</file>