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1B929-6508-4CF9-970B-6EB5C0848CFB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DC395-3638-4ED0-9543-62D42E32E0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230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9614-436B-42AF-B029-4B9327AFE52F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C1F-CAB3-4A72-8B13-76190522E974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9614-436B-42AF-B029-4B9327AFE52F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C1F-CAB3-4A72-8B13-76190522E9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108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9614-436B-42AF-B029-4B9327AFE52F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C1F-CAB3-4A72-8B13-76190522E9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091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9614-436B-42AF-B029-4B9327AFE52F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C1F-CAB3-4A72-8B13-76190522E9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04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9614-436B-42AF-B029-4B9327AFE52F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C1F-CAB3-4A72-8B13-76190522E974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89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9614-436B-42AF-B029-4B9327AFE52F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C1F-CAB3-4A72-8B13-76190522E9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614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9614-436B-42AF-B029-4B9327AFE52F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C1F-CAB3-4A72-8B13-76190522E9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017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9614-436B-42AF-B029-4B9327AFE52F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C1F-CAB3-4A72-8B13-76190522E9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374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9614-436B-42AF-B029-4B9327AFE52F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C1F-CAB3-4A72-8B13-76190522E9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402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5E9614-436B-42AF-B029-4B9327AFE52F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E8C1F-CAB3-4A72-8B13-76190522E9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997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9614-436B-42AF-B029-4B9327AFE52F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C1F-CAB3-4A72-8B13-76190522E97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748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5E9614-436B-42AF-B029-4B9327AFE52F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5E8C1F-CAB3-4A72-8B13-76190522E974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76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C2F2-DC6B-16BF-ADC4-DAA6E1041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Comparing Objects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5DDBF-ED8C-715D-AE13-FC7F5A1BE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More Depth on the Comparable &amp; Comparator interfaces</a:t>
            </a:r>
          </a:p>
        </p:txBody>
      </p:sp>
    </p:spTree>
    <p:extLst>
      <p:ext uri="{BB962C8B-B14F-4D97-AF65-F5344CB8AC3E}">
        <p14:creationId xmlns:p14="http://schemas.microsoft.com/office/powerpoint/2010/main" val="230794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701F-E986-5BFC-8CE1-0C5A1E53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Comparing Objects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D21959-E448-BDAB-05BA-E96344FBE8A3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14670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E" sz="2800" dirty="0"/>
              <a:t>Two approaches (defined through </a:t>
            </a:r>
            <a:r>
              <a:rPr lang="en-IE" sz="2800" dirty="0">
                <a:solidFill>
                  <a:srgbClr val="FF0000"/>
                </a:solidFill>
              </a:rPr>
              <a:t>functional interfaces</a:t>
            </a:r>
            <a:r>
              <a:rPr lang="en-IE" sz="2800" dirty="0"/>
              <a:t>):</a:t>
            </a:r>
          </a:p>
          <a:p>
            <a:pPr lvl="2"/>
            <a:r>
              <a:rPr lang="en-IE" sz="2500" dirty="0"/>
              <a:t>Comparable</a:t>
            </a:r>
          </a:p>
          <a:p>
            <a:pPr lvl="2"/>
            <a:r>
              <a:rPr lang="en-IE" sz="2500" dirty="0"/>
              <a:t>Comparator</a:t>
            </a:r>
          </a:p>
          <a:p>
            <a:pPr marL="201168" lvl="1" indent="0">
              <a:buNone/>
            </a:pPr>
            <a:endParaRPr lang="en-IE" sz="28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86E8676-272E-49CE-7D2E-988CA2E40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621217"/>
              </p:ext>
            </p:extLst>
          </p:nvPr>
        </p:nvGraphicFramePr>
        <p:xfrm>
          <a:off x="1097280" y="3312754"/>
          <a:ext cx="10058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99570682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2512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Comparable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Comparator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2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int </a:t>
                      </a:r>
                      <a:r>
                        <a:rPr lang="en-IE" dirty="0" err="1"/>
                        <a:t>compareTo</a:t>
                      </a:r>
                      <a:r>
                        <a:rPr lang="en-IE" dirty="0"/>
                        <a:t>(T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int compare(T o1, T o2)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59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Always </a:t>
                      </a:r>
                      <a:r>
                        <a:rPr lang="en-IE" b="1" dirty="0"/>
                        <a:t>part</a:t>
                      </a:r>
                      <a:r>
                        <a:rPr lang="en-IE" dirty="0"/>
                        <a:t> of the class it is comparing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Often </a:t>
                      </a:r>
                      <a:r>
                        <a:rPr lang="en-IE" b="1" dirty="0"/>
                        <a:t>independent</a:t>
                      </a:r>
                      <a:r>
                        <a:rPr lang="en-IE" dirty="0"/>
                        <a:t> of the class it is comparing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06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Only one possible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b="1" dirty="0"/>
                        <a:t>Many</a:t>
                      </a:r>
                      <a:r>
                        <a:rPr lang="en-IE" sz="1800" dirty="0"/>
                        <a:t> can be written for use in different situations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4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Considered the </a:t>
                      </a:r>
                      <a:r>
                        <a:rPr lang="en-IE" b="1" i="1" dirty="0"/>
                        <a:t>natural order</a:t>
                      </a:r>
                      <a:r>
                        <a:rPr lang="en-IE" dirty="0"/>
                        <a:t> of the class, used by 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Provide extra options for ordering, never used by 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47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9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8789-DDCF-859A-3FD4-F40FE692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Meaning of Comparison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3444-4210-4382-47CF-325FEDD93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3200" dirty="0"/>
              <a:t>Three possible result </a:t>
            </a:r>
            <a:r>
              <a:rPr lang="en-US" sz="3200" b="1" u="sng" dirty="0">
                <a:solidFill>
                  <a:srgbClr val="FF0000"/>
                </a:solidFill>
              </a:rPr>
              <a:t>ranges</a:t>
            </a:r>
            <a:r>
              <a:rPr lang="en-US" sz="3200" dirty="0"/>
              <a:t> for any comparison	</a:t>
            </a:r>
          </a:p>
          <a:p>
            <a:pPr lvl="2"/>
            <a:r>
              <a:rPr lang="en-US" sz="2800" dirty="0"/>
              <a:t>These results apply when using Comparable OR Comparator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&lt; 0</a:t>
            </a:r>
          </a:p>
          <a:p>
            <a:pPr lvl="2"/>
            <a:r>
              <a:rPr lang="en-US" sz="2800" dirty="0"/>
              <a:t>The items are in the right order relative to each other.</a:t>
            </a:r>
          </a:p>
          <a:p>
            <a:pPr lvl="1"/>
            <a:r>
              <a:rPr lang="en-US" sz="3200" dirty="0"/>
              <a:t>&gt; 0</a:t>
            </a:r>
          </a:p>
          <a:p>
            <a:pPr lvl="2"/>
            <a:r>
              <a:rPr lang="en-US" sz="2800" dirty="0"/>
              <a:t>The items are in the wrong order relative to each other</a:t>
            </a:r>
          </a:p>
          <a:p>
            <a:pPr lvl="1"/>
            <a:r>
              <a:rPr lang="en-US" sz="3200" dirty="0"/>
              <a:t>== 0</a:t>
            </a:r>
          </a:p>
          <a:p>
            <a:pPr lvl="2"/>
            <a:r>
              <a:rPr lang="en-US" sz="2800" dirty="0"/>
              <a:t>The items are equal/equivalent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46547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4A71-62C2-6207-283D-5641FE1D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Examples of Ways to Compare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90DF-DF0E-60F6-5B04-C2228EA33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sz="3200" dirty="0"/>
              <a:t>Ascending order</a:t>
            </a:r>
          </a:p>
          <a:p>
            <a:pPr lvl="2"/>
            <a:r>
              <a:rPr lang="en-US" sz="2800" dirty="0"/>
              <a:t>Smaller value goes first</a:t>
            </a:r>
          </a:p>
          <a:p>
            <a:pPr lvl="2"/>
            <a:r>
              <a:rPr lang="en-US" sz="2800" dirty="0"/>
              <a:t>A -&gt; Z</a:t>
            </a:r>
          </a:p>
          <a:p>
            <a:pPr lvl="2"/>
            <a:r>
              <a:rPr lang="en-US" sz="2800" dirty="0"/>
              <a:t>1 -&gt; 10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Descending order</a:t>
            </a:r>
          </a:p>
          <a:p>
            <a:pPr lvl="2"/>
            <a:r>
              <a:rPr lang="en-US" sz="2800" dirty="0"/>
              <a:t>Bigger value goes first</a:t>
            </a:r>
          </a:p>
          <a:p>
            <a:pPr lvl="2"/>
            <a:r>
              <a:rPr lang="en-US" sz="2800" dirty="0"/>
              <a:t>Z -&gt; A</a:t>
            </a:r>
          </a:p>
          <a:p>
            <a:pPr lvl="2"/>
            <a:r>
              <a:rPr lang="en-US" sz="2800" dirty="0"/>
              <a:t>10 -&gt; 1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Comparing based on multiple pieces of information</a:t>
            </a:r>
          </a:p>
          <a:p>
            <a:pPr lvl="2"/>
            <a:r>
              <a:rPr lang="en-US" sz="2800" dirty="0"/>
              <a:t>Where two people have the same surname, compare by first name</a:t>
            </a:r>
          </a:p>
          <a:p>
            <a:pPr lvl="2"/>
            <a:r>
              <a:rPr lang="en-US" sz="2800" dirty="0"/>
              <a:t>Where two films have the same name, compare by release year</a:t>
            </a:r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61883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905F-732D-4110-05D6-94B9AAC4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Parameterised Comparable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CDAAD-DA97-716C-2A31-BA16355C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E" sz="3100" b="1" dirty="0">
                <a:solidFill>
                  <a:srgbClr val="91415E"/>
                </a:solidFill>
                <a:latin typeface="Consolas"/>
              </a:rPr>
              <a:t>public class</a:t>
            </a:r>
            <a:r>
              <a:rPr lang="en-IE" sz="3100" b="1" dirty="0">
                <a:latin typeface="Consolas"/>
              </a:rPr>
              <a:t> User </a:t>
            </a:r>
            <a:r>
              <a:rPr lang="en-IE" sz="3100" b="1" dirty="0">
                <a:solidFill>
                  <a:srgbClr val="91415E"/>
                </a:solidFill>
                <a:latin typeface="Consolas"/>
              </a:rPr>
              <a:t>implements</a:t>
            </a:r>
            <a:r>
              <a:rPr lang="en-IE" sz="3100" b="1" dirty="0">
                <a:latin typeface="Consolas"/>
              </a:rPr>
              <a:t> Comparable&lt;User&gt;{</a:t>
            </a:r>
          </a:p>
          <a:p>
            <a:pPr lvl="1">
              <a:buNone/>
            </a:pPr>
            <a:r>
              <a:rPr lang="en-IE" sz="28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pPr lvl="1">
              <a:buNone/>
            </a:pPr>
            <a:r>
              <a:rPr lang="en-IE" sz="28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IE" sz="2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E" sz="28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IE" sz="2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E" sz="2800" b="1" dirty="0" err="1">
                <a:solidFill>
                  <a:srgbClr val="000000"/>
                </a:solidFill>
                <a:latin typeface="Consolas"/>
              </a:rPr>
              <a:t>compareTo</a:t>
            </a:r>
            <a:r>
              <a:rPr lang="en-IE" sz="2800" b="1" dirty="0">
                <a:solidFill>
                  <a:srgbClr val="000000"/>
                </a:solidFill>
                <a:latin typeface="Consolas"/>
              </a:rPr>
              <a:t>(User other) </a:t>
            </a:r>
          </a:p>
          <a:p>
            <a:pPr lvl="1">
              <a:buNone/>
            </a:pPr>
            <a:r>
              <a:rPr lang="en-IE" sz="2800" b="1" dirty="0">
                <a:solidFill>
                  <a:srgbClr val="000000"/>
                </a:solidFill>
                <a:latin typeface="Consolas"/>
              </a:rPr>
              <a:t>{</a:t>
            </a:r>
            <a:endParaRPr lang="en-IE" sz="2800" dirty="0">
              <a:latin typeface="Consolas"/>
            </a:endParaRPr>
          </a:p>
          <a:p>
            <a:pPr lvl="1">
              <a:buNone/>
            </a:pPr>
            <a:r>
              <a:rPr lang="en-IE" sz="2800" b="1" dirty="0">
                <a:solidFill>
                  <a:srgbClr val="7F0055"/>
                </a:solidFill>
                <a:latin typeface="Consolas"/>
              </a:rPr>
              <a:t>	if</a:t>
            </a:r>
            <a:r>
              <a:rPr lang="en-IE" sz="28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IE" sz="2800" b="1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IE" sz="2800" b="1" dirty="0">
                <a:solidFill>
                  <a:srgbClr val="000000"/>
                </a:solidFill>
                <a:latin typeface="Consolas"/>
              </a:rPr>
              <a:t> &lt; other.</a:t>
            </a:r>
            <a:r>
              <a:rPr lang="en-IE" sz="2800" b="1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IE" sz="28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>
              <a:buNone/>
            </a:pPr>
            <a:r>
              <a:rPr lang="en-IE" sz="2800" b="1" dirty="0">
                <a:solidFill>
                  <a:srgbClr val="7F0055"/>
                </a:solidFill>
                <a:latin typeface="Consolas"/>
              </a:rPr>
              <a:t>		return</a:t>
            </a:r>
            <a:r>
              <a:rPr lang="en-IE" sz="2800" b="1" dirty="0">
                <a:solidFill>
                  <a:srgbClr val="000000"/>
                </a:solidFill>
                <a:latin typeface="Consolas"/>
              </a:rPr>
              <a:t> -1 ;</a:t>
            </a:r>
          </a:p>
          <a:p>
            <a:pPr lvl="1">
              <a:buNone/>
            </a:pPr>
            <a:r>
              <a:rPr lang="en-IE" sz="2800" b="1" dirty="0">
                <a:solidFill>
                  <a:srgbClr val="7F0055"/>
                </a:solidFill>
                <a:latin typeface="Consolas"/>
              </a:rPr>
              <a:t>	if</a:t>
            </a:r>
            <a:r>
              <a:rPr lang="en-IE" sz="28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IE" sz="2800" b="1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IE" sz="2800" b="1" dirty="0">
                <a:solidFill>
                  <a:srgbClr val="000000"/>
                </a:solidFill>
                <a:latin typeface="Consolas"/>
              </a:rPr>
              <a:t> &gt; other.</a:t>
            </a:r>
            <a:r>
              <a:rPr lang="en-IE" sz="2800" b="1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IE" sz="28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>
              <a:buNone/>
            </a:pPr>
            <a:r>
              <a:rPr lang="en-IE" sz="2800" b="1" dirty="0">
                <a:solidFill>
                  <a:srgbClr val="7F0055"/>
                </a:solidFill>
                <a:latin typeface="Consolas"/>
              </a:rPr>
              <a:t>		return</a:t>
            </a:r>
            <a:r>
              <a:rPr lang="en-IE" sz="2800" b="1" dirty="0">
                <a:solidFill>
                  <a:srgbClr val="000000"/>
                </a:solidFill>
                <a:latin typeface="Consolas"/>
              </a:rPr>
              <a:t> 1 ;</a:t>
            </a:r>
          </a:p>
          <a:p>
            <a:pPr lvl="1">
              <a:buNone/>
            </a:pPr>
            <a:endParaRPr lang="en-IE" sz="2800" b="1" dirty="0">
              <a:solidFill>
                <a:srgbClr val="000000"/>
              </a:solidFill>
              <a:latin typeface="Consolas"/>
            </a:endParaRPr>
          </a:p>
          <a:p>
            <a:pPr lvl="1">
              <a:buNone/>
            </a:pPr>
            <a:r>
              <a:rPr lang="en-IE" sz="2800" b="1" dirty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IE" sz="2800" b="1" dirty="0">
                <a:solidFill>
                  <a:srgbClr val="000000"/>
                </a:solidFill>
                <a:latin typeface="Consolas"/>
              </a:rPr>
              <a:t> 0 ;</a:t>
            </a:r>
          </a:p>
          <a:p>
            <a:pPr lvl="1">
              <a:buNone/>
            </a:pPr>
            <a:r>
              <a:rPr lang="en-IE" sz="2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n-IE" sz="2600" dirty="0">
                <a:solidFill>
                  <a:srgbClr val="000000"/>
                </a:solidFill>
                <a:latin typeface="Consolas"/>
              </a:rPr>
              <a:t>}</a:t>
            </a:r>
            <a:endParaRPr lang="en-IE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64ECE-CCE0-A3B2-A874-9375306A0B44}"/>
              </a:ext>
            </a:extLst>
          </p:cNvPr>
          <p:cNvSpPr/>
          <p:nvPr/>
        </p:nvSpPr>
        <p:spPr>
          <a:xfrm>
            <a:off x="5417059" y="4621627"/>
            <a:ext cx="266429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Interface is </a:t>
            </a:r>
            <a:r>
              <a:rPr lang="en-IE" u="sng" dirty="0">
                <a:solidFill>
                  <a:schemeClr val="tx1"/>
                </a:solidFill>
              </a:rPr>
              <a:t>parameterized</a:t>
            </a:r>
            <a:r>
              <a:rPr lang="en-IE" dirty="0">
                <a:solidFill>
                  <a:schemeClr val="tx1"/>
                </a:solidFill>
              </a:rPr>
              <a:t> to a </a:t>
            </a:r>
            <a:r>
              <a:rPr lang="en-IE" dirty="0">
                <a:solidFill>
                  <a:srgbClr val="FF0000"/>
                </a:solidFill>
              </a:rPr>
              <a:t>specific</a:t>
            </a:r>
            <a:r>
              <a:rPr lang="en-IE" dirty="0">
                <a:solidFill>
                  <a:schemeClr val="tx1"/>
                </a:solidFill>
              </a:rPr>
              <a:t> type </a:t>
            </a:r>
          </a:p>
          <a:p>
            <a:pPr algn="ctr"/>
            <a:r>
              <a:rPr lang="en-IE" dirty="0">
                <a:solidFill>
                  <a:schemeClr val="tx1"/>
                </a:solidFill>
              </a:rPr>
              <a:t>This is the </a:t>
            </a:r>
            <a:r>
              <a:rPr lang="en-IE" b="1" u="sng" dirty="0">
                <a:solidFill>
                  <a:schemeClr val="tx1"/>
                </a:solidFill>
              </a:rPr>
              <a:t>best</a:t>
            </a:r>
            <a:r>
              <a:rPr lang="en-IE" b="1" dirty="0">
                <a:solidFill>
                  <a:schemeClr val="tx1"/>
                </a:solidFill>
              </a:rPr>
              <a:t> </a:t>
            </a:r>
            <a:r>
              <a:rPr lang="en-IE" dirty="0">
                <a:solidFill>
                  <a:schemeClr val="tx1"/>
                </a:solidFill>
              </a:rPr>
              <a:t>way to implement the interface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7D2C3-C064-732F-93B6-4B15A07A70FD}"/>
              </a:ext>
            </a:extLst>
          </p:cNvPr>
          <p:cNvCxnSpPr>
            <a:stCxn id="4" idx="0"/>
          </p:cNvCxnSpPr>
          <p:nvPr/>
        </p:nvCxnSpPr>
        <p:spPr>
          <a:xfrm flipV="1">
            <a:off x="6749207" y="2101347"/>
            <a:ext cx="108012" cy="252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1FA0AA-AA4B-B2CB-539F-1BC57A6C231B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5201035" y="2893435"/>
            <a:ext cx="1548172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26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6F18-6737-CAE5-D9E0-3CC063DB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Comparing Externally:</a:t>
            </a:r>
            <a:br>
              <a:rPr lang="en-IE" dirty="0"/>
            </a:br>
            <a:r>
              <a:rPr lang="en-IE" dirty="0"/>
              <a:t>The compare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FACC-9A81-7823-F983-E0CB28909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en-US" sz="3200" dirty="0"/>
              <a:t>With Comparable, you are comparing an object to “yourself”</a:t>
            </a:r>
          </a:p>
          <a:p>
            <a:pPr lvl="2"/>
            <a:r>
              <a:rPr lang="en-US" sz="2800" dirty="0"/>
              <a:t>public int </a:t>
            </a:r>
            <a:r>
              <a:rPr lang="en-US" sz="2800" dirty="0" err="1"/>
              <a:t>compareTo</a:t>
            </a:r>
            <a:r>
              <a:rPr lang="en-US" sz="2800" dirty="0"/>
              <a:t>(User u1)</a:t>
            </a:r>
          </a:p>
          <a:p>
            <a:pPr lvl="2"/>
            <a:r>
              <a:rPr lang="en-US" sz="2800" dirty="0"/>
              <a:t>Only one parameter needed because “we” have all “our” own data already </a:t>
            </a:r>
          </a:p>
          <a:p>
            <a:pPr lvl="2"/>
            <a:r>
              <a:rPr lang="en-US" sz="2800" dirty="0"/>
              <a:t>We have inside knowledge (“our” data) already because the </a:t>
            </a:r>
            <a:r>
              <a:rPr lang="en-US" sz="2800" dirty="0" err="1"/>
              <a:t>compareTo</a:t>
            </a:r>
            <a:r>
              <a:rPr lang="en-US" sz="2800" dirty="0"/>
              <a:t> method’s code is written within the User class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With Comparator, you are </a:t>
            </a:r>
            <a:r>
              <a:rPr lang="en-US" sz="3200" dirty="0">
                <a:solidFill>
                  <a:srgbClr val="FF0000"/>
                </a:solidFill>
              </a:rPr>
              <a:t>comparing two separate objects</a:t>
            </a:r>
          </a:p>
          <a:p>
            <a:pPr lvl="2"/>
            <a:r>
              <a:rPr lang="en-US" sz="2800" dirty="0"/>
              <a:t>The compare method is not always written within the original class, no guarantee of insider knowledge. </a:t>
            </a:r>
          </a:p>
          <a:p>
            <a:pPr lvl="1"/>
            <a:r>
              <a:rPr lang="en-US" sz="3200" dirty="0"/>
              <a:t>To compare two separate components, we need two parameters</a:t>
            </a:r>
          </a:p>
          <a:p>
            <a:pPr lvl="2"/>
            <a:r>
              <a:rPr lang="en-US" sz="2800" dirty="0"/>
              <a:t>public int compare(User </a:t>
            </a:r>
            <a:r>
              <a:rPr lang="en-US" sz="2800" dirty="0">
                <a:solidFill>
                  <a:srgbClr val="FF0000"/>
                </a:solidFill>
              </a:rPr>
              <a:t>u1</a:t>
            </a:r>
            <a:r>
              <a:rPr lang="en-US" sz="2800" dirty="0"/>
              <a:t>, User </a:t>
            </a:r>
            <a:r>
              <a:rPr lang="en-US" sz="2800" dirty="0">
                <a:solidFill>
                  <a:srgbClr val="FF0000"/>
                </a:solidFill>
              </a:rPr>
              <a:t>u2</a:t>
            </a:r>
            <a:r>
              <a:rPr lang="en-US" sz="2800" dirty="0"/>
              <a:t>)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The logic to compare two separate objects is the same as that used in </a:t>
            </a:r>
            <a:r>
              <a:rPr lang="en-US" sz="3200" dirty="0" err="1"/>
              <a:t>compareTo</a:t>
            </a:r>
            <a:r>
              <a:rPr lang="en-US" sz="3200" dirty="0"/>
              <a:t>, with one main difference: </a:t>
            </a:r>
            <a:r>
              <a:rPr lang="en-US" sz="3200" dirty="0">
                <a:solidFill>
                  <a:srgbClr val="FF0000"/>
                </a:solidFill>
              </a:rPr>
              <a:t>we must use getter methods </a:t>
            </a:r>
            <a:r>
              <a:rPr lang="en-US" sz="3200" dirty="0"/>
              <a:t>to access information</a:t>
            </a:r>
          </a:p>
          <a:p>
            <a:pPr lvl="2"/>
            <a:r>
              <a:rPr lang="en-US" sz="2800" dirty="0"/>
              <a:t>No inside access to the content of the class, so </a:t>
            </a:r>
            <a:r>
              <a:rPr lang="en-US" sz="2800" u="sng" dirty="0"/>
              <a:t>no direct access</a:t>
            </a:r>
            <a:r>
              <a:rPr lang="en-US" sz="2800" dirty="0"/>
              <a:t> to variables</a:t>
            </a:r>
          </a:p>
        </p:txBody>
      </p:sp>
    </p:spTree>
    <p:extLst>
      <p:ext uri="{BB962C8B-B14F-4D97-AF65-F5344CB8AC3E}">
        <p14:creationId xmlns:p14="http://schemas.microsoft.com/office/powerpoint/2010/main" val="314384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265D-4E03-A48A-C762-C8EF1246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Comparator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EA4F-CE06-2EBD-8A9A-89F00D7C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E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IE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E" sz="2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IE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E" sz="2400" b="1" dirty="0" err="1">
                <a:solidFill>
                  <a:srgbClr val="000000"/>
                </a:solidFill>
                <a:latin typeface="Consolas"/>
              </a:rPr>
              <a:t>UserIdComparator</a:t>
            </a:r>
            <a:r>
              <a:rPr lang="en-IE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E" sz="24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IE" sz="2400" b="1" dirty="0">
                <a:solidFill>
                  <a:srgbClr val="000000"/>
                </a:solidFill>
                <a:latin typeface="Consolas"/>
              </a:rPr>
              <a:t> Comparator&lt;User&gt;{</a:t>
            </a:r>
            <a:endParaRPr lang="en-IE" sz="2400" dirty="0">
              <a:latin typeface="Consolas"/>
            </a:endParaRPr>
          </a:p>
          <a:p>
            <a:pPr lvl="1">
              <a:buNone/>
            </a:pPr>
            <a:r>
              <a:rPr lang="en-IE" sz="20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pPr lvl="1">
              <a:buNone/>
            </a:pPr>
            <a:r>
              <a:rPr lang="en-IE" sz="2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IE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IE" sz="20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IE" sz="2000" b="1" dirty="0">
                <a:solidFill>
                  <a:srgbClr val="000000"/>
                </a:solidFill>
                <a:latin typeface="Consolas"/>
              </a:rPr>
              <a:t> compare(User user1, User user2) </a:t>
            </a:r>
          </a:p>
          <a:p>
            <a:pPr lvl="1">
              <a:buNone/>
            </a:pPr>
            <a:r>
              <a:rPr lang="en-IE" sz="2000" b="1" dirty="0">
                <a:solidFill>
                  <a:srgbClr val="000000"/>
                </a:solidFill>
                <a:latin typeface="Consolas"/>
              </a:rPr>
              <a:t>{</a:t>
            </a:r>
            <a:endParaRPr lang="en-IE" sz="2000" dirty="0">
              <a:latin typeface="Consolas"/>
            </a:endParaRPr>
          </a:p>
          <a:p>
            <a:pPr lvl="2">
              <a:buNone/>
            </a:pPr>
            <a:r>
              <a:rPr lang="en-IE" sz="2000" b="1" dirty="0">
                <a:solidFill>
                  <a:srgbClr val="7F0055"/>
                </a:solidFill>
                <a:latin typeface="Consolas"/>
              </a:rPr>
              <a:t>	if</a:t>
            </a:r>
            <a:r>
              <a:rPr lang="en-IE" sz="2000" b="1" dirty="0">
                <a:solidFill>
                  <a:srgbClr val="000000"/>
                </a:solidFill>
                <a:latin typeface="Consolas"/>
              </a:rPr>
              <a:t> (user1.getId() &lt; user2.getId())</a:t>
            </a:r>
          </a:p>
          <a:p>
            <a:pPr lvl="2">
              <a:buNone/>
            </a:pPr>
            <a:r>
              <a:rPr lang="en-IE" sz="2000" b="1" dirty="0">
                <a:solidFill>
                  <a:srgbClr val="7F0055"/>
                </a:solidFill>
                <a:latin typeface="Consolas"/>
              </a:rPr>
              <a:t>		return</a:t>
            </a:r>
            <a:r>
              <a:rPr lang="en-IE" sz="2000" b="1" dirty="0">
                <a:solidFill>
                  <a:srgbClr val="000000"/>
                </a:solidFill>
                <a:latin typeface="Consolas"/>
              </a:rPr>
              <a:t> -1;</a:t>
            </a:r>
          </a:p>
          <a:p>
            <a:pPr lvl="2">
              <a:buNone/>
            </a:pPr>
            <a:r>
              <a:rPr lang="en-IE" sz="2000" b="1" dirty="0">
                <a:solidFill>
                  <a:srgbClr val="7F0055"/>
                </a:solidFill>
                <a:latin typeface="Consolas"/>
              </a:rPr>
              <a:t>	if</a:t>
            </a:r>
            <a:r>
              <a:rPr lang="en-IE" sz="2000" b="1" dirty="0">
                <a:solidFill>
                  <a:srgbClr val="000000"/>
                </a:solidFill>
                <a:latin typeface="Consolas"/>
              </a:rPr>
              <a:t> (user1.getId() &gt; user2.getId())</a:t>
            </a:r>
          </a:p>
          <a:p>
            <a:pPr lvl="2">
              <a:buNone/>
            </a:pPr>
            <a:r>
              <a:rPr lang="en-IE" sz="2000" b="1" dirty="0">
                <a:solidFill>
                  <a:srgbClr val="7F0055"/>
                </a:solidFill>
                <a:latin typeface="Consolas"/>
              </a:rPr>
              <a:t>		return</a:t>
            </a:r>
            <a:r>
              <a:rPr lang="en-IE" sz="2000" b="1" dirty="0">
                <a:solidFill>
                  <a:srgbClr val="000000"/>
                </a:solidFill>
                <a:latin typeface="Consolas"/>
              </a:rPr>
              <a:t> 1;</a:t>
            </a:r>
          </a:p>
          <a:p>
            <a:pPr lvl="1">
              <a:buNone/>
            </a:pPr>
            <a:r>
              <a:rPr lang="en-IE" sz="2000" b="1" dirty="0">
                <a:solidFill>
                  <a:srgbClr val="7F0055"/>
                </a:solidFill>
                <a:latin typeface="Consolas"/>
              </a:rPr>
              <a:t>	 return</a:t>
            </a:r>
            <a:r>
              <a:rPr lang="en-IE" sz="2000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 lvl="1">
              <a:buNone/>
            </a:pPr>
            <a:r>
              <a:rPr lang="en-IE" sz="20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n-IE" sz="2400" dirty="0">
                <a:solidFill>
                  <a:srgbClr val="000000"/>
                </a:solidFill>
                <a:latin typeface="Consolas"/>
              </a:rPr>
              <a:t>}</a:t>
            </a:r>
            <a:endParaRPr lang="en-IE" sz="2400" dirty="0"/>
          </a:p>
          <a:p>
            <a:endParaRPr lang="en-IE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36653E8-D0E5-547A-228D-4EE0568AC02E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5161350" y="2778658"/>
            <a:ext cx="327636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37A9AC-A089-A380-90F0-D3488DD39E1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855125" y="2778658"/>
            <a:ext cx="1582589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68B8CB-A9D4-72BE-A254-A1DBE0BD7290}"/>
              </a:ext>
            </a:extLst>
          </p:cNvPr>
          <p:cNvSpPr txBox="1"/>
          <p:nvPr/>
        </p:nvSpPr>
        <p:spPr>
          <a:xfrm>
            <a:off x="7249582" y="414681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Can take in User objects because of generic Type (&lt;User&gt;) in interface definition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07221CC-CE05-C84F-F680-4B1B325D75F3}"/>
              </a:ext>
            </a:extLst>
          </p:cNvPr>
          <p:cNvCxnSpPr>
            <a:stCxn id="6" idx="3"/>
          </p:cNvCxnSpPr>
          <p:nvPr/>
        </p:nvCxnSpPr>
        <p:spPr>
          <a:xfrm flipV="1">
            <a:off x="9625846" y="2173857"/>
            <a:ext cx="513067" cy="257311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57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BC48-F8C6-F52B-79EB-5B97E3FA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Comparator vs. Comparable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373F-98E3-62A2-8B3D-FE55D5A5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56017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sz="3200" dirty="0"/>
              <a:t>Usage:</a:t>
            </a:r>
          </a:p>
          <a:p>
            <a:pPr lvl="2"/>
            <a:r>
              <a:rPr lang="en-US" sz="2800" dirty="0"/>
              <a:t>Comparable is considered “</a:t>
            </a:r>
            <a:r>
              <a:rPr lang="en-US" sz="2800" dirty="0">
                <a:solidFill>
                  <a:srgbClr val="FF0000"/>
                </a:solidFill>
              </a:rPr>
              <a:t>natural order</a:t>
            </a:r>
            <a:r>
              <a:rPr lang="en-US" sz="2800" dirty="0"/>
              <a:t>” (i.e. default sorted order).</a:t>
            </a:r>
          </a:p>
          <a:p>
            <a:pPr lvl="2"/>
            <a:r>
              <a:rPr lang="en-US" sz="2800" dirty="0"/>
              <a:t>Comparator allows for </a:t>
            </a:r>
            <a:r>
              <a:rPr lang="en-US" sz="2800" dirty="0">
                <a:solidFill>
                  <a:srgbClr val="FF0000"/>
                </a:solidFill>
              </a:rPr>
              <a:t>specialized</a:t>
            </a:r>
            <a:r>
              <a:rPr lang="en-US" sz="2800" dirty="0"/>
              <a:t> sorting.</a:t>
            </a:r>
          </a:p>
          <a:p>
            <a:pPr lvl="3"/>
            <a:r>
              <a:rPr lang="en-US" sz="2600" dirty="0"/>
              <a:t>Allows control over sorting where you do not have the ability to change the original class code.</a:t>
            </a:r>
          </a:p>
          <a:p>
            <a:pPr lvl="3"/>
            <a:r>
              <a:rPr lang="en-US" sz="2600" dirty="0"/>
              <a:t>Allows for multiple approaches to sorting instead of (or in addition to) a single default.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Use by Collections classes:</a:t>
            </a:r>
          </a:p>
          <a:p>
            <a:pPr lvl="2"/>
            <a:r>
              <a:rPr lang="en-US" sz="2800" dirty="0"/>
              <a:t>Comparable is used by default (if available).</a:t>
            </a:r>
          </a:p>
          <a:p>
            <a:pPr lvl="2"/>
            <a:r>
              <a:rPr lang="en-US" sz="2800" dirty="0"/>
              <a:t>Comparators must be </a:t>
            </a:r>
            <a:r>
              <a:rPr lang="en-US" sz="2800" dirty="0">
                <a:solidFill>
                  <a:srgbClr val="FF0000"/>
                </a:solidFill>
              </a:rPr>
              <a:t>supplied</a:t>
            </a:r>
            <a:r>
              <a:rPr lang="en-US" sz="2800" dirty="0"/>
              <a:t> to be used.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Interface location:</a:t>
            </a:r>
          </a:p>
          <a:p>
            <a:pPr lvl="2"/>
            <a:r>
              <a:rPr lang="en-US" sz="2800" dirty="0"/>
              <a:t>Comparator is part of </a:t>
            </a:r>
            <a:r>
              <a:rPr lang="en-US" sz="2800" dirty="0" err="1"/>
              <a:t>java.util</a:t>
            </a:r>
            <a:r>
              <a:rPr lang="en-US" sz="2800" dirty="0"/>
              <a:t> – it must be </a:t>
            </a:r>
            <a:r>
              <a:rPr lang="en-US" sz="2800" dirty="0">
                <a:solidFill>
                  <a:srgbClr val="FF0000"/>
                </a:solidFill>
              </a:rPr>
              <a:t>imported</a:t>
            </a:r>
            <a:r>
              <a:rPr lang="en-US" sz="2800" dirty="0"/>
              <a:t>.</a:t>
            </a:r>
          </a:p>
          <a:p>
            <a:pPr lvl="2"/>
            <a:r>
              <a:rPr lang="en-US" sz="2800" dirty="0"/>
              <a:t>Comparable is part of </a:t>
            </a:r>
            <a:r>
              <a:rPr lang="en-US" sz="2800" dirty="0" err="1"/>
              <a:t>java.lang</a:t>
            </a:r>
            <a:r>
              <a:rPr lang="en-US" sz="2800" dirty="0"/>
              <a:t> – it is already available.</a:t>
            </a:r>
            <a:endParaRPr lang="en-US" sz="3200" dirty="0"/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58055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922-3E15-FE48-5A92-3734AFD3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Built-In Sorting Using </a:t>
            </a:r>
            <a:br>
              <a:rPr lang="en-IE" dirty="0"/>
            </a:br>
            <a:r>
              <a:rPr lang="en-IE" dirty="0"/>
              <a:t>Comparable &amp; Comparator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F89E-1A06-DED1-F1DB-9499B215A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Comparable is the </a:t>
            </a:r>
            <a:r>
              <a:rPr lang="en-US" sz="3200" dirty="0">
                <a:solidFill>
                  <a:srgbClr val="FF0000"/>
                </a:solidFill>
              </a:rPr>
              <a:t>default</a:t>
            </a:r>
            <a:r>
              <a:rPr lang="en-US" sz="3200" dirty="0"/>
              <a:t> approach to sorting.</a:t>
            </a:r>
          </a:p>
          <a:p>
            <a:pPr lvl="2"/>
            <a:r>
              <a:rPr lang="en-US" sz="2800" dirty="0"/>
              <a:t>Used automatically by </a:t>
            </a:r>
            <a:r>
              <a:rPr lang="en-US" sz="2800" dirty="0" err="1"/>
              <a:t>Collections.sort</a:t>
            </a:r>
            <a:r>
              <a:rPr lang="en-US" sz="2800" dirty="0"/>
              <a:t>(</a:t>
            </a:r>
            <a:r>
              <a:rPr lang="en-US" sz="2800" dirty="0" err="1"/>
              <a:t>listName</a:t>
            </a:r>
            <a:r>
              <a:rPr lang="en-US" sz="2800" dirty="0"/>
              <a:t>);</a:t>
            </a:r>
          </a:p>
          <a:p>
            <a:pPr lvl="3"/>
            <a:r>
              <a:rPr lang="en-US" sz="2400" dirty="0"/>
              <a:t>What does this mean about the items in </a:t>
            </a:r>
            <a:r>
              <a:rPr lang="en-US" sz="2400" dirty="0" err="1"/>
              <a:t>listName</a:t>
            </a:r>
            <a:r>
              <a:rPr lang="en-US" sz="2400" dirty="0"/>
              <a:t>?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Comparator must be </a:t>
            </a:r>
            <a:r>
              <a:rPr lang="en-US" sz="3200" dirty="0">
                <a:solidFill>
                  <a:srgbClr val="FF0000"/>
                </a:solidFill>
              </a:rPr>
              <a:t>specifically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supplied</a:t>
            </a:r>
            <a:r>
              <a:rPr lang="en-US" sz="3200" dirty="0"/>
              <a:t> when sorting:</a:t>
            </a:r>
          </a:p>
          <a:p>
            <a:pPr lvl="2"/>
            <a:r>
              <a:rPr lang="en-US" sz="2800" dirty="0" err="1"/>
              <a:t>Collections.sort</a:t>
            </a:r>
            <a:r>
              <a:rPr lang="en-US" sz="2800" dirty="0"/>
              <a:t>(</a:t>
            </a:r>
            <a:r>
              <a:rPr lang="en-US" sz="2800" dirty="0" err="1"/>
              <a:t>listName</a:t>
            </a:r>
            <a:r>
              <a:rPr lang="en-US" sz="2800" dirty="0"/>
              <a:t>, new </a:t>
            </a:r>
            <a:r>
              <a:rPr lang="en-US" sz="2800" dirty="0" err="1"/>
              <a:t>MyComparator</a:t>
            </a:r>
            <a:r>
              <a:rPr lang="en-US" sz="2800" dirty="0"/>
              <a:t>());</a:t>
            </a:r>
          </a:p>
          <a:p>
            <a:pPr lvl="2"/>
            <a:r>
              <a:rPr lang="en-US" sz="2800" dirty="0"/>
              <a:t>Alternative: </a:t>
            </a:r>
            <a:r>
              <a:rPr lang="en-US" sz="2800" dirty="0" err="1"/>
              <a:t>listName.sort</a:t>
            </a:r>
            <a:r>
              <a:rPr lang="en-US" sz="2800" dirty="0"/>
              <a:t>(</a:t>
            </a:r>
            <a:r>
              <a:rPr lang="en-US" sz="2800" dirty="0" err="1"/>
              <a:t>compInstance</a:t>
            </a:r>
            <a:r>
              <a:rPr lang="en-US" sz="2800" dirty="0"/>
              <a:t>);</a:t>
            </a:r>
          </a:p>
          <a:p>
            <a:pPr lvl="3"/>
            <a:r>
              <a:rPr lang="en-US" sz="2400" dirty="0"/>
              <a:t>This approach will only work with Comparators.</a:t>
            </a:r>
          </a:p>
          <a:p>
            <a:pPr lvl="1"/>
            <a:endParaRPr lang="en-US" sz="3200" dirty="0"/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8713767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695</Words>
  <Application>Microsoft Office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Calibri</vt:lpstr>
      <vt:lpstr>Calibri Light</vt:lpstr>
      <vt:lpstr>Consolas</vt:lpstr>
      <vt:lpstr>Retrospect</vt:lpstr>
      <vt:lpstr>Comparing Objects</vt:lpstr>
      <vt:lpstr>Comparing Objects</vt:lpstr>
      <vt:lpstr>Meaning of Comparison Results</vt:lpstr>
      <vt:lpstr>Examples of Ways to Compare</vt:lpstr>
      <vt:lpstr>Parameterised Comparable Implementation</vt:lpstr>
      <vt:lpstr>Comparing Externally: The compare Method</vt:lpstr>
      <vt:lpstr>Comparator Implementation</vt:lpstr>
      <vt:lpstr>Comparator vs. Comparable</vt:lpstr>
      <vt:lpstr>Using Built-In Sorting Using  Comparable &amp; Comparator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Graham</dc:creator>
  <cp:lastModifiedBy>Michelle Graham</cp:lastModifiedBy>
  <cp:revision>2</cp:revision>
  <dcterms:created xsi:type="dcterms:W3CDTF">2024-11-04T02:42:19Z</dcterms:created>
  <dcterms:modified xsi:type="dcterms:W3CDTF">2024-11-04T03:00:14Z</dcterms:modified>
</cp:coreProperties>
</file>