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1" r:id="rId3"/>
    <p:sldId id="272" r:id="rId4"/>
    <p:sldId id="264" r:id="rId5"/>
    <p:sldId id="257" r:id="rId6"/>
    <p:sldId id="259" r:id="rId7"/>
    <p:sldId id="275" r:id="rId8"/>
    <p:sldId id="273" r:id="rId9"/>
    <p:sldId id="261" r:id="rId10"/>
    <p:sldId id="276" r:id="rId11"/>
    <p:sldId id="274" r:id="rId12"/>
    <p:sldId id="277" r:id="rId13"/>
    <p:sldId id="270" r:id="rId14"/>
    <p:sldId id="265" r:id="rId15"/>
    <p:sldId id="266" r:id="rId16"/>
    <p:sldId id="267" r:id="rId17"/>
    <p:sldId id="278"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893DD6-03FE-4F91-9F18-D2D8737BCDFD}">
          <p14:sldIdLst>
            <p14:sldId id="256"/>
            <p14:sldId id="271"/>
            <p14:sldId id="272"/>
          </p14:sldIdLst>
        </p14:section>
        <p14:section name="Bubble sort" id="{388D5F15-3A67-4E62-A5DD-35C5D604F3B9}">
          <p14:sldIdLst>
            <p14:sldId id="264"/>
            <p14:sldId id="257"/>
            <p14:sldId id="259"/>
            <p14:sldId id="275"/>
            <p14:sldId id="273"/>
            <p14:sldId id="261"/>
            <p14:sldId id="276"/>
            <p14:sldId id="274"/>
            <p14:sldId id="277"/>
          </p14:sldIdLst>
        </p14:section>
        <p14:section name="Selection sort" id="{B0F5119A-EF23-4F05-82DF-47F63FFABAE1}">
          <p14:sldIdLst>
            <p14:sldId id="270"/>
            <p14:sldId id="265"/>
            <p14:sldId id="266"/>
            <p14:sldId id="267"/>
            <p14:sldId id="278"/>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0ADD1-E707-44BA-9E8B-281B060A0E54}" type="datetimeFigureOut">
              <a:rPr lang="en-IE" smtClean="0"/>
              <a:t>04/11/2024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D47CE-1717-4A2C-9718-A1C52EE43AE6}" type="slidenum">
              <a:rPr lang="en-IE" smtClean="0"/>
              <a:t>‹#›</a:t>
            </a:fld>
            <a:endParaRPr lang="en-IE"/>
          </a:p>
        </p:txBody>
      </p:sp>
    </p:spTree>
    <p:extLst>
      <p:ext uri="{BB962C8B-B14F-4D97-AF65-F5344CB8AC3E}">
        <p14:creationId xmlns:p14="http://schemas.microsoft.com/office/powerpoint/2010/main" val="3687689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Stop one before (i.e. -1)</a:t>
            </a:r>
            <a:r>
              <a:rPr lang="en-IE" baseline="0" dirty="0"/>
              <a:t> the last element still to be sorted because we are going to check the current slot against the one after it. If we went all the way to the last element to be sorted, we’d reach outside the bounds of the array the first time we run (and cause an </a:t>
            </a:r>
            <a:r>
              <a:rPr lang="en-IE" baseline="0" dirty="0" err="1"/>
              <a:t>ArrayIndexOutOfBoundsException</a:t>
            </a:r>
            <a:r>
              <a:rPr lang="en-IE" baseline="0" dirty="0"/>
              <a:t>).</a:t>
            </a:r>
            <a:endParaRPr lang="en-IE" dirty="0"/>
          </a:p>
        </p:txBody>
      </p:sp>
      <p:sp>
        <p:nvSpPr>
          <p:cNvPr id="4" name="Slide Number Placeholder 3"/>
          <p:cNvSpPr>
            <a:spLocks noGrp="1"/>
          </p:cNvSpPr>
          <p:nvPr>
            <p:ph type="sldNum" sz="quarter" idx="10"/>
          </p:nvPr>
        </p:nvSpPr>
        <p:spPr/>
        <p:txBody>
          <a:bodyPr/>
          <a:lstStyle/>
          <a:p>
            <a:fld id="{D2BD47CE-1717-4A2C-9718-A1C52EE43AE6}" type="slidenum">
              <a:rPr lang="en-IE" smtClean="0"/>
              <a:t>8</a:t>
            </a:fld>
            <a:endParaRPr lang="en-IE"/>
          </a:p>
        </p:txBody>
      </p:sp>
    </p:spTree>
    <p:extLst>
      <p:ext uri="{BB962C8B-B14F-4D97-AF65-F5344CB8AC3E}">
        <p14:creationId xmlns:p14="http://schemas.microsoft.com/office/powerpoint/2010/main" val="2299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D2BD47CE-1717-4A2C-9718-A1C52EE43AE6}" type="slidenum">
              <a:rPr lang="en-IE" smtClean="0"/>
              <a:t>11</a:t>
            </a:fld>
            <a:endParaRPr lang="en-IE"/>
          </a:p>
        </p:txBody>
      </p:sp>
    </p:spTree>
    <p:extLst>
      <p:ext uri="{BB962C8B-B14F-4D97-AF65-F5344CB8AC3E}">
        <p14:creationId xmlns:p14="http://schemas.microsoft.com/office/powerpoint/2010/main" val="38579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BA85B-F227-4C3F-BD93-5174FDC1C1AE}" type="datetimeFigureOut">
              <a:rPr lang="en-IE" smtClean="0"/>
              <a:t>04/11/2024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7B6737D-0E0E-475C-A6C7-F96F0847162E}" type="slidenum">
              <a:rPr lang="en-IE" smtClean="0"/>
              <a:t>‹#›</a:t>
            </a:fld>
            <a:endParaRPr lang="en-I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70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BA85B-F227-4C3F-BD93-5174FDC1C1AE}" type="datetimeFigureOut">
              <a:rPr lang="en-IE" smtClean="0"/>
              <a:t>04/11/2024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217016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BA85B-F227-4C3F-BD93-5174FDC1C1AE}" type="datetimeFigureOut">
              <a:rPr lang="en-IE" smtClean="0"/>
              <a:t>04/11/2024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363427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BA85B-F227-4C3F-BD93-5174FDC1C1AE}" type="datetimeFigureOut">
              <a:rPr lang="en-IE" smtClean="0"/>
              <a:t>04/11/2024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7849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8BA85B-F227-4C3F-BD93-5174FDC1C1AE}" type="datetimeFigureOut">
              <a:rPr lang="en-IE" smtClean="0"/>
              <a:t>04/11/2024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7B6737D-0E0E-475C-A6C7-F96F0847162E}" type="slidenum">
              <a:rPr lang="en-IE" smtClean="0"/>
              <a:t>‹#›</a:t>
            </a:fld>
            <a:endParaRPr lang="en-I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52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BA85B-F227-4C3F-BD93-5174FDC1C1AE}" type="datetimeFigureOut">
              <a:rPr lang="en-IE" smtClean="0"/>
              <a:t>04/11/2024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221757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BA85B-F227-4C3F-BD93-5174FDC1C1AE}" type="datetimeFigureOut">
              <a:rPr lang="en-IE" smtClean="0"/>
              <a:t>04/11/2024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41175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BA85B-F227-4C3F-BD93-5174FDC1C1AE}" type="datetimeFigureOut">
              <a:rPr lang="en-IE" smtClean="0"/>
              <a:t>04/11/2024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111052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8BA85B-F227-4C3F-BD93-5174FDC1C1AE}" type="datetimeFigureOut">
              <a:rPr lang="en-IE" smtClean="0"/>
              <a:t>04/11/2024</a:t>
            </a:fld>
            <a:endParaRPr lang="en-I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E"/>
          </a:p>
        </p:txBody>
      </p:sp>
      <p:sp>
        <p:nvSpPr>
          <p:cNvPr id="9" name="Slide Number Placeholder 8"/>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150616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8BA85B-F227-4C3F-BD93-5174FDC1C1AE}" type="datetimeFigureOut">
              <a:rPr lang="en-IE" smtClean="0"/>
              <a:t>04/11/2024</a:t>
            </a:fld>
            <a:endParaRPr lang="en-I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B6737D-0E0E-475C-A6C7-F96F0847162E}" type="slidenum">
              <a:rPr lang="en-IE" smtClean="0"/>
              <a:t>‹#›</a:t>
            </a:fld>
            <a:endParaRPr lang="en-IE"/>
          </a:p>
        </p:txBody>
      </p:sp>
    </p:spTree>
    <p:extLst>
      <p:ext uri="{BB962C8B-B14F-4D97-AF65-F5344CB8AC3E}">
        <p14:creationId xmlns:p14="http://schemas.microsoft.com/office/powerpoint/2010/main" val="197688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8BA85B-F227-4C3F-BD93-5174FDC1C1AE}" type="datetimeFigureOut">
              <a:rPr lang="en-IE" smtClean="0"/>
              <a:t>04/11/2024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7B6737D-0E0E-475C-A6C7-F96F0847162E}" type="slidenum">
              <a:rPr lang="en-IE" smtClean="0"/>
              <a:t>‹#›</a:t>
            </a:fld>
            <a:endParaRPr lang="en-IE"/>
          </a:p>
        </p:txBody>
      </p:sp>
    </p:spTree>
    <p:extLst>
      <p:ext uri="{BB962C8B-B14F-4D97-AF65-F5344CB8AC3E}">
        <p14:creationId xmlns:p14="http://schemas.microsoft.com/office/powerpoint/2010/main" val="304152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8BA85B-F227-4C3F-BD93-5174FDC1C1AE}" type="datetimeFigureOut">
              <a:rPr lang="en-IE" smtClean="0"/>
              <a:t>04/11/2024</a:t>
            </a:fld>
            <a:endParaRPr lang="en-I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B6737D-0E0E-475C-A6C7-F96F0847162E}" type="slidenum">
              <a:rPr lang="en-IE" smtClean="0"/>
              <a:t>‹#›</a:t>
            </a:fld>
            <a:endParaRPr lang="en-I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061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Basic Sorting</a:t>
            </a:r>
          </a:p>
        </p:txBody>
      </p:sp>
      <p:sp>
        <p:nvSpPr>
          <p:cNvPr id="3" name="Subtitle 2"/>
          <p:cNvSpPr>
            <a:spLocks noGrp="1"/>
          </p:cNvSpPr>
          <p:nvPr>
            <p:ph type="subTitle" idx="1"/>
          </p:nvPr>
        </p:nvSpPr>
        <p:spPr/>
        <p:txBody>
          <a:bodyPr/>
          <a:lstStyle/>
          <a:p>
            <a:r>
              <a:rPr lang="en-IE" dirty="0"/>
              <a:t>Inefficient but easy algorithms</a:t>
            </a:r>
          </a:p>
        </p:txBody>
      </p:sp>
    </p:spTree>
    <p:extLst>
      <p:ext uri="{BB962C8B-B14F-4D97-AF65-F5344CB8AC3E}">
        <p14:creationId xmlns:p14="http://schemas.microsoft.com/office/powerpoint/2010/main" val="382423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Optimised Bubble Sort in Action -  </a:t>
            </a:r>
            <a:br>
              <a:rPr lang="en-IE" dirty="0"/>
            </a:br>
            <a:r>
              <a:rPr lang="en-IE" dirty="0"/>
              <a:t>Sorting a Sorted Array</a:t>
            </a:r>
          </a:p>
        </p:txBody>
      </p:sp>
      <p:graphicFrame>
        <p:nvGraphicFramePr>
          <p:cNvPr id="4" name="Table 3"/>
          <p:cNvGraphicFramePr>
            <a:graphicFrameLocks noGrp="1"/>
          </p:cNvGraphicFramePr>
          <p:nvPr>
            <p:extLst>
              <p:ext uri="{D42A27DB-BD31-4B8C-83A1-F6EECF244321}">
                <p14:modId xmlns:p14="http://schemas.microsoft.com/office/powerpoint/2010/main" val="3795735523"/>
              </p:ext>
            </p:extLst>
          </p:nvPr>
        </p:nvGraphicFramePr>
        <p:xfrm>
          <a:off x="1882140" y="1962052"/>
          <a:ext cx="8488679" cy="3291840"/>
        </p:xfrm>
        <a:graphic>
          <a:graphicData uri="http://schemas.openxmlformats.org/drawingml/2006/table">
            <a:tbl>
              <a:tblPr bandRow="1">
                <a:tableStyleId>{5C22544A-7EE6-4342-B048-85BDC9FD1C3A}</a:tableStyleId>
              </a:tblPr>
              <a:tblGrid>
                <a:gridCol w="1292381">
                  <a:extLst>
                    <a:ext uri="{9D8B030D-6E8A-4147-A177-3AD203B41FA5}">
                      <a16:colId xmlns:a16="http://schemas.microsoft.com/office/drawing/2014/main" val="2738544672"/>
                    </a:ext>
                  </a:extLst>
                </a:gridCol>
                <a:gridCol w="1247358">
                  <a:extLst>
                    <a:ext uri="{9D8B030D-6E8A-4147-A177-3AD203B41FA5}">
                      <a16:colId xmlns:a16="http://schemas.microsoft.com/office/drawing/2014/main" val="3868935325"/>
                    </a:ext>
                  </a:extLst>
                </a:gridCol>
                <a:gridCol w="1380213">
                  <a:extLst>
                    <a:ext uri="{9D8B030D-6E8A-4147-A177-3AD203B41FA5}">
                      <a16:colId xmlns:a16="http://schemas.microsoft.com/office/drawing/2014/main" val="1108317920"/>
                    </a:ext>
                  </a:extLst>
                </a:gridCol>
                <a:gridCol w="1247358">
                  <a:extLst>
                    <a:ext uri="{9D8B030D-6E8A-4147-A177-3AD203B41FA5}">
                      <a16:colId xmlns:a16="http://schemas.microsoft.com/office/drawing/2014/main" val="1271707005"/>
                    </a:ext>
                  </a:extLst>
                </a:gridCol>
                <a:gridCol w="3321369">
                  <a:extLst>
                    <a:ext uri="{9D8B030D-6E8A-4147-A177-3AD203B41FA5}">
                      <a16:colId xmlns:a16="http://schemas.microsoft.com/office/drawing/2014/main" val="348490649"/>
                    </a:ext>
                  </a:extLst>
                </a:gridCol>
              </a:tblGrid>
              <a:tr h="329354">
                <a:tc gridSpan="5">
                  <a:txBody>
                    <a:bodyPr/>
                    <a:lstStyle/>
                    <a:p>
                      <a:r>
                        <a:rPr lang="en-IE" b="1"/>
                        <a:t>Start first pass:</a:t>
                      </a:r>
                      <a:endParaRPr lang="en-IE" b="1" dirty="0"/>
                    </a:p>
                  </a:txBody>
                  <a:tcPr>
                    <a:lnB w="12700" cap="flat" cmpd="sng" algn="ctr">
                      <a:solidFill>
                        <a:schemeClr val="tx1"/>
                      </a:solidFill>
                      <a:prstDash val="solid"/>
                      <a:round/>
                      <a:headEnd type="none" w="med" len="med"/>
                      <a:tailEnd type="none" w="med" len="med"/>
                    </a:lnB>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extLst>
                  <a:ext uri="{0D108BD9-81ED-4DB2-BD59-A6C34878D82A}">
                    <a16:rowId xmlns:a16="http://schemas.microsoft.com/office/drawing/2014/main" val="1589962915"/>
                  </a:ext>
                </a:extLst>
              </a:tr>
              <a:tr h="329354">
                <a:tc>
                  <a:txBody>
                    <a:bodyPr/>
                    <a:lstStyle/>
                    <a:p>
                      <a:pPr algn="ctr"/>
                      <a:r>
                        <a:rPr lang="en-IE" b="1">
                          <a:solidFill>
                            <a:srgbClr val="FF0000"/>
                          </a:solidFill>
                        </a:rPr>
                        <a:t>2</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a:t>4</a:t>
                      </a:r>
                      <a:endParaRPr lang="en-I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a:t>5</a:t>
                      </a:r>
                      <a:endParaRPr lang="en-IE" dirty="0"/>
                    </a:p>
                  </a:txBody>
                  <a:tcPr/>
                </a:tc>
                <a:tc>
                  <a:txBody>
                    <a:bodyPr/>
                    <a:lstStyle/>
                    <a:p>
                      <a:pPr algn="ctr"/>
                      <a:r>
                        <a:rPr lang="en-IE"/>
                        <a:t>Correct order</a:t>
                      </a:r>
                      <a:r>
                        <a:rPr lang="en-IE" baseline="0"/>
                        <a:t>, no swap done</a:t>
                      </a:r>
                      <a:endParaRPr lang="en-IE" dirty="0"/>
                    </a:p>
                  </a:txBody>
                  <a:tcPr/>
                </a:tc>
                <a:extLst>
                  <a:ext uri="{0D108BD9-81ED-4DB2-BD59-A6C34878D82A}">
                    <a16:rowId xmlns:a16="http://schemas.microsoft.com/office/drawing/2014/main" val="3620953359"/>
                  </a:ext>
                </a:extLst>
              </a:tr>
              <a:tr h="329354">
                <a:tc>
                  <a:txBody>
                    <a:bodyPr/>
                    <a:lstStyle/>
                    <a:p>
                      <a:pPr algn="ctr"/>
                      <a:r>
                        <a:rPr lang="en-IE"/>
                        <a:t>2</a:t>
                      </a:r>
                      <a:endParaRPr lang="en-I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a:solidFill>
                            <a:srgbClr val="FF0000"/>
                          </a:solidFill>
                        </a:rPr>
                        <a:t>4</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a:t>5</a:t>
                      </a:r>
                      <a:endParaRPr lang="en-I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dirty="0"/>
                        <a:t>Correct order</a:t>
                      </a:r>
                      <a:r>
                        <a:rPr lang="en-IE" baseline="0" dirty="0"/>
                        <a:t>, no swap done</a:t>
                      </a:r>
                      <a:endParaRPr lang="en-IE" dirty="0"/>
                    </a:p>
                  </a:txBody>
                  <a:tcPr/>
                </a:tc>
                <a:extLst>
                  <a:ext uri="{0D108BD9-81ED-4DB2-BD59-A6C34878D82A}">
                    <a16:rowId xmlns:a16="http://schemas.microsoft.com/office/drawing/2014/main" val="1353712174"/>
                  </a:ext>
                </a:extLst>
              </a:tr>
              <a:tr h="329354">
                <a:tc>
                  <a:txBody>
                    <a:bodyPr/>
                    <a:lstStyle/>
                    <a:p>
                      <a:pPr algn="ctr"/>
                      <a:r>
                        <a:rPr lang="en-IE"/>
                        <a:t>2</a:t>
                      </a:r>
                      <a:endParaRPr lang="en-IE" dirty="0"/>
                    </a:p>
                  </a:txBody>
                  <a:tcPr/>
                </a:tc>
                <a:tc>
                  <a:txBody>
                    <a:bodyPr/>
                    <a:lstStyle/>
                    <a:p>
                      <a:pPr algn="ctr"/>
                      <a:r>
                        <a:rPr lang="en-IE"/>
                        <a:t>3</a:t>
                      </a:r>
                      <a:endParaRPr lang="en-I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a:solidFill>
                            <a:srgbClr val="FF0000"/>
                          </a:solidFill>
                        </a:rPr>
                        <a:t>4</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a:solidFill>
                            <a:srgbClr val="FF0000"/>
                          </a:solidFill>
                        </a:rPr>
                        <a:t>5</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Correct order</a:t>
                      </a:r>
                      <a:r>
                        <a:rPr lang="en-IE" baseline="0" dirty="0"/>
                        <a:t>, no swap done</a:t>
                      </a:r>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1681971"/>
                  </a:ext>
                </a:extLst>
              </a:tr>
              <a:tr h="329354">
                <a:tc gridSpan="5">
                  <a:txBody>
                    <a:bodyPr/>
                    <a:lstStyle/>
                    <a:p>
                      <a:pPr algn="l"/>
                      <a:r>
                        <a:rPr lang="en-IE" b="1" dirty="0"/>
                        <a:t>Start second pass:</a:t>
                      </a:r>
                    </a:p>
                  </a:txBody>
                  <a:tcPr>
                    <a:lnB w="12700" cap="flat" cmpd="sng" algn="ctr">
                      <a:solidFill>
                        <a:schemeClr val="tx1"/>
                      </a:solidFill>
                      <a:prstDash val="solid"/>
                      <a:round/>
                      <a:headEnd type="none" w="med" len="med"/>
                      <a:tailEnd type="none" w="med" len="med"/>
                    </a:lnB>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b="0" dirty="0">
                        <a:solidFill>
                          <a:schemeClr val="tx1">
                            <a:lumMod val="85000"/>
                            <a:lumOff val="15000"/>
                          </a:schemeClr>
                        </a:solidFill>
                      </a:endParaRPr>
                    </a:p>
                  </a:txBody>
                  <a:tcPr/>
                </a:tc>
                <a:tc hMerge="1">
                  <a:txBody>
                    <a:bodyPr/>
                    <a:lstStyle/>
                    <a:p>
                      <a:pPr algn="l"/>
                      <a:endParaRPr lang="en-IE" b="1" dirty="0"/>
                    </a:p>
                  </a:txBody>
                  <a:tcPr/>
                </a:tc>
                <a:extLst>
                  <a:ext uri="{0D108BD9-81ED-4DB2-BD59-A6C34878D82A}">
                    <a16:rowId xmlns:a16="http://schemas.microsoft.com/office/drawing/2014/main" val="1823154491"/>
                  </a:ext>
                </a:extLst>
              </a:tr>
              <a:tr h="329354">
                <a:tc>
                  <a:txBody>
                    <a:bodyPr/>
                    <a:lstStyle/>
                    <a:p>
                      <a:pPr algn="ctr"/>
                      <a:r>
                        <a:rPr lang="en-IE" b="1">
                          <a:solidFill>
                            <a:srgbClr val="FF0000"/>
                          </a:solidFill>
                        </a:rPr>
                        <a:t>2</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a:t>4</a:t>
                      </a:r>
                      <a:endParaRPr lang="en-I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b="0">
                          <a:solidFill>
                            <a:schemeClr val="tx1">
                              <a:lumMod val="85000"/>
                              <a:lumOff val="15000"/>
                            </a:schemeClr>
                          </a:solidFill>
                        </a:rPr>
                        <a:t>5</a:t>
                      </a:r>
                      <a:endParaRPr lang="en-IE" b="0" dirty="0">
                        <a:solidFill>
                          <a:schemeClr val="tx1">
                            <a:lumMod val="85000"/>
                            <a:lumOff val="15000"/>
                          </a:schemeClr>
                        </a:solidFill>
                      </a:endParaRPr>
                    </a:p>
                  </a:txBody>
                  <a:tcPr>
                    <a:lnB w="12700" cmpd="sng">
                      <a:noFill/>
                    </a:lnB>
                  </a:tcPr>
                </a:tc>
                <a:tc>
                  <a:txBody>
                    <a:bodyPr/>
                    <a:lstStyle/>
                    <a:p>
                      <a:pPr algn="ctr"/>
                      <a:r>
                        <a:rPr lang="en-IE" dirty="0"/>
                        <a:t>Correct order</a:t>
                      </a:r>
                      <a:r>
                        <a:rPr lang="en-IE" baseline="0" dirty="0"/>
                        <a:t>, no swap done</a:t>
                      </a:r>
                      <a:endParaRPr lang="en-IE" dirty="0"/>
                    </a:p>
                  </a:txBody>
                  <a:tcPr/>
                </a:tc>
                <a:extLst>
                  <a:ext uri="{0D108BD9-81ED-4DB2-BD59-A6C34878D82A}">
                    <a16:rowId xmlns:a16="http://schemas.microsoft.com/office/drawing/2014/main" val="3100456192"/>
                  </a:ext>
                </a:extLst>
              </a:tr>
              <a:tr h="329354">
                <a:tc>
                  <a:txBody>
                    <a:bodyPr/>
                    <a:lstStyle/>
                    <a:p>
                      <a:pPr algn="ctr"/>
                      <a:r>
                        <a:rPr lang="en-IE"/>
                        <a:t>2</a:t>
                      </a:r>
                      <a:endParaRPr lang="en-I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a:solidFill>
                            <a:srgbClr val="FF0000"/>
                          </a:solidFill>
                        </a:rPr>
                        <a:t>4</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a:t>5</a:t>
                      </a:r>
                      <a:endParaRPr lang="en-IE"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Correct order</a:t>
                      </a:r>
                      <a:r>
                        <a:rPr lang="en-IE" baseline="0" dirty="0"/>
                        <a:t>, no swap done</a:t>
                      </a:r>
                      <a:endParaRPr lang="en-IE" dirty="0"/>
                    </a:p>
                  </a:txBody>
                  <a:tcPr>
                    <a:lnL w="12700" cmpd="sng">
                      <a:noFill/>
                    </a:lnL>
                  </a:tcPr>
                </a:tc>
                <a:extLst>
                  <a:ext uri="{0D108BD9-81ED-4DB2-BD59-A6C34878D82A}">
                    <a16:rowId xmlns:a16="http://schemas.microsoft.com/office/drawing/2014/main" val="958557170"/>
                  </a:ext>
                </a:extLst>
              </a:tr>
              <a:tr h="329354">
                <a:tc gridSpan="5">
                  <a:txBody>
                    <a:bodyPr/>
                    <a:lstStyle/>
                    <a:p>
                      <a:pPr algn="l"/>
                      <a:r>
                        <a:rPr lang="en-IE" b="1"/>
                        <a:t>Start third pass:</a:t>
                      </a:r>
                      <a:endParaRPr lang="en-IE" b="1" dirty="0"/>
                    </a:p>
                  </a:txBody>
                  <a:tcPr>
                    <a:lnB w="12700" cap="flat" cmpd="sng" algn="ctr">
                      <a:solidFill>
                        <a:schemeClr val="tx1"/>
                      </a:solidFill>
                      <a:prstDash val="solid"/>
                      <a:round/>
                      <a:headEnd type="none" w="med" len="med"/>
                      <a:tailEnd type="none" w="med" len="med"/>
                    </a:lnB>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dirty="0"/>
                    </a:p>
                  </a:txBody>
                  <a:tcPr/>
                </a:tc>
                <a:extLst>
                  <a:ext uri="{0D108BD9-81ED-4DB2-BD59-A6C34878D82A}">
                    <a16:rowId xmlns:a16="http://schemas.microsoft.com/office/drawing/2014/main" val="4000941765"/>
                  </a:ext>
                </a:extLst>
              </a:tr>
              <a:tr h="329354">
                <a:tc>
                  <a:txBody>
                    <a:bodyPr/>
                    <a:lstStyle/>
                    <a:p>
                      <a:pPr algn="ctr"/>
                      <a:r>
                        <a:rPr lang="en-IE" b="1">
                          <a:solidFill>
                            <a:srgbClr val="FF0000"/>
                          </a:solidFill>
                        </a:rPr>
                        <a:t>2</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a:t>4</a:t>
                      </a:r>
                      <a:endParaRPr lang="en-IE"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E"/>
                        <a:t>5</a:t>
                      </a:r>
                      <a:endParaRPr lang="en-IE" dirty="0"/>
                    </a:p>
                  </a:txBody>
                  <a:tcPr>
                    <a:lnL w="12700" cap="flat" cmpd="sng" algn="ctr">
                      <a:noFill/>
                      <a:prstDash val="solid"/>
                      <a:round/>
                      <a:headEnd type="none" w="med" len="med"/>
                      <a:tailEnd type="none" w="med" len="med"/>
                    </a:lnL>
                  </a:tcPr>
                </a:tc>
                <a:tc>
                  <a:txBody>
                    <a:bodyPr/>
                    <a:lstStyle/>
                    <a:p>
                      <a:pPr algn="ctr"/>
                      <a:r>
                        <a:rPr lang="en-IE" dirty="0"/>
                        <a:t>Correct order</a:t>
                      </a:r>
                      <a:r>
                        <a:rPr lang="en-IE" baseline="0" dirty="0"/>
                        <a:t>, no swap done</a:t>
                      </a:r>
                      <a:endParaRPr lang="en-IE" dirty="0"/>
                    </a:p>
                  </a:txBody>
                  <a:tcPr/>
                </a:tc>
                <a:extLst>
                  <a:ext uri="{0D108BD9-81ED-4DB2-BD59-A6C34878D82A}">
                    <a16:rowId xmlns:a16="http://schemas.microsoft.com/office/drawing/2014/main" val="1521085006"/>
                  </a:ext>
                </a:extLst>
              </a:tr>
            </a:tbl>
          </a:graphicData>
        </a:graphic>
      </p:graphicFrame>
      <p:sp>
        <p:nvSpPr>
          <p:cNvPr id="7" name="TextBox 6"/>
          <p:cNvSpPr txBox="1"/>
          <p:nvPr/>
        </p:nvSpPr>
        <p:spPr>
          <a:xfrm>
            <a:off x="1413218" y="5416062"/>
            <a:ext cx="9742462" cy="830997"/>
          </a:xfrm>
          <a:prstGeom prst="rect">
            <a:avLst/>
          </a:prstGeom>
          <a:noFill/>
        </p:spPr>
        <p:txBody>
          <a:bodyPr wrap="square" rtlCol="0">
            <a:spAutoFit/>
          </a:bodyPr>
          <a:lstStyle/>
          <a:p>
            <a:r>
              <a:rPr lang="en-IE" sz="2400" dirty="0"/>
              <a:t>Every single element is already in the right slot, but we are still doing the same number of iterations!</a:t>
            </a:r>
          </a:p>
        </p:txBody>
      </p:sp>
    </p:spTree>
    <p:extLst>
      <p:ext uri="{BB962C8B-B14F-4D97-AF65-F5344CB8AC3E}">
        <p14:creationId xmlns:p14="http://schemas.microsoft.com/office/powerpoint/2010/main" val="305334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Optimising the Bubble Sort Algorithm</a:t>
            </a:r>
          </a:p>
        </p:txBody>
      </p:sp>
      <p:sp>
        <p:nvSpPr>
          <p:cNvPr id="3" name="Content Placeholder 2"/>
          <p:cNvSpPr>
            <a:spLocks noGrp="1"/>
          </p:cNvSpPr>
          <p:nvPr>
            <p:ph idx="1"/>
          </p:nvPr>
        </p:nvSpPr>
        <p:spPr>
          <a:xfrm>
            <a:off x="1097280" y="1845734"/>
            <a:ext cx="9383151" cy="4023360"/>
          </a:xfrm>
        </p:spPr>
        <p:txBody>
          <a:bodyPr>
            <a:normAutofit fontScale="70000" lnSpcReduction="20000"/>
          </a:bodyPr>
          <a:lstStyle/>
          <a:p>
            <a:r>
              <a:rPr lang="en-IE" sz="3200" dirty="0">
                <a:solidFill>
                  <a:srgbClr val="FF0000"/>
                </a:solidFill>
              </a:rPr>
              <a:t>Create a flag to track if something has been swapped</a:t>
            </a:r>
          </a:p>
          <a:p>
            <a:r>
              <a:rPr lang="en-IE" sz="3200" dirty="0"/>
              <a:t>For each element in the array up as far as </a:t>
            </a:r>
            <a:r>
              <a:rPr lang="en-IE" sz="3200" dirty="0">
                <a:solidFill>
                  <a:schemeClr val="tx1">
                    <a:lumMod val="85000"/>
                    <a:lumOff val="15000"/>
                  </a:schemeClr>
                </a:solidFill>
              </a:rPr>
              <a:t>one before</a:t>
            </a:r>
            <a:r>
              <a:rPr lang="en-IE" sz="3200" dirty="0"/>
              <a:t> the last element</a:t>
            </a:r>
          </a:p>
          <a:p>
            <a:pPr lvl="1"/>
            <a:r>
              <a:rPr lang="en-IE" sz="2700" dirty="0">
                <a:solidFill>
                  <a:srgbClr val="FF0000"/>
                </a:solidFill>
              </a:rPr>
              <a:t>Reset</a:t>
            </a:r>
            <a:r>
              <a:rPr lang="en-IE" sz="2700" dirty="0"/>
              <a:t> the swapped flag to false</a:t>
            </a:r>
          </a:p>
          <a:p>
            <a:pPr lvl="1"/>
            <a:r>
              <a:rPr lang="en-IE" sz="2700" dirty="0"/>
              <a:t>For each element in the array up to </a:t>
            </a:r>
            <a:r>
              <a:rPr lang="en-IE" sz="2700" dirty="0">
                <a:solidFill>
                  <a:schemeClr val="tx1">
                    <a:lumMod val="85000"/>
                    <a:lumOff val="15000"/>
                  </a:schemeClr>
                </a:solidFill>
              </a:rPr>
              <a:t>one before </a:t>
            </a:r>
            <a:r>
              <a:rPr lang="en-IE" sz="2700" dirty="0"/>
              <a:t>the last unsorted element</a:t>
            </a:r>
            <a:endParaRPr lang="en-IE" sz="2700" u="sng" dirty="0"/>
          </a:p>
          <a:p>
            <a:pPr lvl="2"/>
            <a:r>
              <a:rPr lang="en-IE" sz="2600" dirty="0"/>
              <a:t>If the element in the current slot is bigger than the element in the next slot</a:t>
            </a:r>
          </a:p>
          <a:p>
            <a:pPr lvl="3"/>
            <a:r>
              <a:rPr lang="en-IE" sz="2400" dirty="0"/>
              <a:t>Swap the elements</a:t>
            </a:r>
          </a:p>
          <a:p>
            <a:pPr lvl="3"/>
            <a:r>
              <a:rPr lang="en-IE" sz="2400" dirty="0">
                <a:solidFill>
                  <a:srgbClr val="FF0000"/>
                </a:solidFill>
              </a:rPr>
              <a:t>Set swapped flag to true</a:t>
            </a:r>
          </a:p>
          <a:p>
            <a:pPr lvl="1"/>
            <a:r>
              <a:rPr lang="en-IE" sz="3200" dirty="0">
                <a:solidFill>
                  <a:srgbClr val="FF0000"/>
                </a:solidFill>
              </a:rPr>
              <a:t>If nothing was swapped</a:t>
            </a:r>
            <a:r>
              <a:rPr lang="en-IE" sz="3200" dirty="0"/>
              <a:t> during this pass</a:t>
            </a:r>
          </a:p>
          <a:p>
            <a:pPr lvl="2"/>
            <a:r>
              <a:rPr lang="en-IE" sz="2800" dirty="0"/>
              <a:t>Break out of loop/return</a:t>
            </a:r>
          </a:p>
          <a:p>
            <a:pPr lvl="1"/>
            <a:endParaRPr lang="en-IE" sz="3200" dirty="0"/>
          </a:p>
          <a:p>
            <a:pPr lvl="1"/>
            <a:r>
              <a:rPr lang="en-IE" sz="3200" dirty="0"/>
              <a:t>Now as soon as we have a clear run through the inner loop, it will stop the algorithm</a:t>
            </a:r>
          </a:p>
          <a:p>
            <a:pPr lvl="2"/>
            <a:r>
              <a:rPr lang="en-IE" sz="2800" dirty="0"/>
              <a:t>Reduces unnecessary passes through the array</a:t>
            </a:r>
          </a:p>
          <a:p>
            <a:pPr lvl="1"/>
            <a:endParaRPr lang="en-IE" sz="3200" dirty="0"/>
          </a:p>
          <a:p>
            <a:pPr lvl="1"/>
            <a:endParaRPr lang="en-IE" sz="3200" dirty="0"/>
          </a:p>
          <a:p>
            <a:pPr lvl="1"/>
            <a:endParaRPr lang="en-IE" sz="3200" dirty="0"/>
          </a:p>
        </p:txBody>
      </p:sp>
    </p:spTree>
    <p:extLst>
      <p:ext uri="{BB962C8B-B14F-4D97-AF65-F5344CB8AC3E}">
        <p14:creationId xmlns:p14="http://schemas.microsoft.com/office/powerpoint/2010/main" val="112083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Original Bubble Sort in Action -  </a:t>
            </a:r>
            <a:br>
              <a:rPr lang="en-IE" dirty="0"/>
            </a:br>
            <a:r>
              <a:rPr lang="en-IE" dirty="0"/>
              <a:t>Sorting a Sorted Array</a:t>
            </a:r>
          </a:p>
        </p:txBody>
      </p:sp>
      <p:graphicFrame>
        <p:nvGraphicFramePr>
          <p:cNvPr id="4" name="Table 3"/>
          <p:cNvGraphicFramePr>
            <a:graphicFrameLocks noGrp="1"/>
          </p:cNvGraphicFramePr>
          <p:nvPr>
            <p:extLst>
              <p:ext uri="{D42A27DB-BD31-4B8C-83A1-F6EECF244321}">
                <p14:modId xmlns:p14="http://schemas.microsoft.com/office/powerpoint/2010/main" val="2394992054"/>
              </p:ext>
            </p:extLst>
          </p:nvPr>
        </p:nvGraphicFramePr>
        <p:xfrm>
          <a:off x="1882140" y="2641990"/>
          <a:ext cx="8488679" cy="1463040"/>
        </p:xfrm>
        <a:graphic>
          <a:graphicData uri="http://schemas.openxmlformats.org/drawingml/2006/table">
            <a:tbl>
              <a:tblPr bandRow="1">
                <a:tableStyleId>{5C22544A-7EE6-4342-B048-85BDC9FD1C3A}</a:tableStyleId>
              </a:tblPr>
              <a:tblGrid>
                <a:gridCol w="1292381">
                  <a:extLst>
                    <a:ext uri="{9D8B030D-6E8A-4147-A177-3AD203B41FA5}">
                      <a16:colId xmlns:a16="http://schemas.microsoft.com/office/drawing/2014/main" val="2738544672"/>
                    </a:ext>
                  </a:extLst>
                </a:gridCol>
                <a:gridCol w="1247358">
                  <a:extLst>
                    <a:ext uri="{9D8B030D-6E8A-4147-A177-3AD203B41FA5}">
                      <a16:colId xmlns:a16="http://schemas.microsoft.com/office/drawing/2014/main" val="3868935325"/>
                    </a:ext>
                  </a:extLst>
                </a:gridCol>
                <a:gridCol w="1380213">
                  <a:extLst>
                    <a:ext uri="{9D8B030D-6E8A-4147-A177-3AD203B41FA5}">
                      <a16:colId xmlns:a16="http://schemas.microsoft.com/office/drawing/2014/main" val="1108317920"/>
                    </a:ext>
                  </a:extLst>
                </a:gridCol>
                <a:gridCol w="1247358">
                  <a:extLst>
                    <a:ext uri="{9D8B030D-6E8A-4147-A177-3AD203B41FA5}">
                      <a16:colId xmlns:a16="http://schemas.microsoft.com/office/drawing/2014/main" val="1271707005"/>
                    </a:ext>
                  </a:extLst>
                </a:gridCol>
                <a:gridCol w="3321369">
                  <a:extLst>
                    <a:ext uri="{9D8B030D-6E8A-4147-A177-3AD203B41FA5}">
                      <a16:colId xmlns:a16="http://schemas.microsoft.com/office/drawing/2014/main" val="348490649"/>
                    </a:ext>
                  </a:extLst>
                </a:gridCol>
              </a:tblGrid>
              <a:tr h="329354">
                <a:tc gridSpan="5">
                  <a:txBody>
                    <a:bodyPr/>
                    <a:lstStyle/>
                    <a:p>
                      <a:r>
                        <a:rPr lang="en-IE" b="1"/>
                        <a:t>Start first pass:</a:t>
                      </a:r>
                      <a:endParaRPr lang="en-IE" b="1" dirty="0"/>
                    </a:p>
                  </a:txBody>
                  <a:tcPr>
                    <a:lnB w="12700" cap="flat" cmpd="sng" algn="ctr">
                      <a:solidFill>
                        <a:schemeClr val="tx1"/>
                      </a:solidFill>
                      <a:prstDash val="solid"/>
                      <a:round/>
                      <a:headEnd type="none" w="med" len="med"/>
                      <a:tailEnd type="none" w="med" len="med"/>
                    </a:lnB>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extLst>
                  <a:ext uri="{0D108BD9-81ED-4DB2-BD59-A6C34878D82A}">
                    <a16:rowId xmlns:a16="http://schemas.microsoft.com/office/drawing/2014/main" val="1589962915"/>
                  </a:ext>
                </a:extLst>
              </a:tr>
              <a:tr h="329354">
                <a:tc>
                  <a:txBody>
                    <a:bodyPr/>
                    <a:lstStyle/>
                    <a:p>
                      <a:pPr algn="ctr"/>
                      <a:r>
                        <a:rPr lang="en-IE" b="1">
                          <a:solidFill>
                            <a:srgbClr val="FF0000"/>
                          </a:solidFill>
                        </a:rPr>
                        <a:t>2</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a:t>4</a:t>
                      </a:r>
                      <a:endParaRPr lang="en-I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a:t>5</a:t>
                      </a:r>
                      <a:endParaRPr lang="en-IE" dirty="0"/>
                    </a:p>
                  </a:txBody>
                  <a:tcPr/>
                </a:tc>
                <a:tc>
                  <a:txBody>
                    <a:bodyPr/>
                    <a:lstStyle/>
                    <a:p>
                      <a:pPr algn="ctr"/>
                      <a:r>
                        <a:rPr lang="en-IE"/>
                        <a:t>Correct order</a:t>
                      </a:r>
                      <a:r>
                        <a:rPr lang="en-IE" baseline="0"/>
                        <a:t>, no swap done</a:t>
                      </a:r>
                      <a:endParaRPr lang="en-IE" dirty="0"/>
                    </a:p>
                  </a:txBody>
                  <a:tcPr/>
                </a:tc>
                <a:extLst>
                  <a:ext uri="{0D108BD9-81ED-4DB2-BD59-A6C34878D82A}">
                    <a16:rowId xmlns:a16="http://schemas.microsoft.com/office/drawing/2014/main" val="3620953359"/>
                  </a:ext>
                </a:extLst>
              </a:tr>
              <a:tr h="329354">
                <a:tc>
                  <a:txBody>
                    <a:bodyPr/>
                    <a:lstStyle/>
                    <a:p>
                      <a:pPr algn="ctr"/>
                      <a:r>
                        <a:rPr lang="en-IE"/>
                        <a:t>2</a:t>
                      </a:r>
                      <a:endParaRPr lang="en-I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a:solidFill>
                            <a:srgbClr val="FF0000"/>
                          </a:solidFill>
                        </a:rPr>
                        <a:t>3</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a:solidFill>
                            <a:srgbClr val="FF0000"/>
                          </a:solidFill>
                        </a:rPr>
                        <a:t>4</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a:t>5</a:t>
                      </a:r>
                      <a:endParaRPr lang="en-I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dirty="0"/>
                        <a:t>Correct order</a:t>
                      </a:r>
                      <a:r>
                        <a:rPr lang="en-IE" baseline="0" dirty="0"/>
                        <a:t>, no swap done</a:t>
                      </a:r>
                      <a:endParaRPr lang="en-IE" dirty="0"/>
                    </a:p>
                  </a:txBody>
                  <a:tcPr/>
                </a:tc>
                <a:extLst>
                  <a:ext uri="{0D108BD9-81ED-4DB2-BD59-A6C34878D82A}">
                    <a16:rowId xmlns:a16="http://schemas.microsoft.com/office/drawing/2014/main" val="1353712174"/>
                  </a:ext>
                </a:extLst>
              </a:tr>
              <a:tr h="329354">
                <a:tc>
                  <a:txBody>
                    <a:bodyPr/>
                    <a:lstStyle/>
                    <a:p>
                      <a:pPr algn="ctr"/>
                      <a:r>
                        <a:rPr lang="en-IE"/>
                        <a:t>2</a:t>
                      </a:r>
                      <a:endParaRPr lang="en-IE" dirty="0"/>
                    </a:p>
                  </a:txBody>
                  <a:tcPr/>
                </a:tc>
                <a:tc>
                  <a:txBody>
                    <a:bodyPr/>
                    <a:lstStyle/>
                    <a:p>
                      <a:pPr algn="ctr"/>
                      <a:r>
                        <a:rPr lang="en-IE"/>
                        <a:t>3</a:t>
                      </a:r>
                      <a:endParaRPr lang="en-I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a:solidFill>
                            <a:srgbClr val="FF0000"/>
                          </a:solidFill>
                        </a:rPr>
                        <a:t>4</a:t>
                      </a:r>
                      <a:endParaRPr lang="en-IE"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Correct order</a:t>
                      </a:r>
                      <a:r>
                        <a:rPr lang="en-IE" baseline="0" dirty="0"/>
                        <a:t>, no swap done</a:t>
                      </a:r>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1681971"/>
                  </a:ext>
                </a:extLst>
              </a:tr>
            </a:tbl>
          </a:graphicData>
        </a:graphic>
      </p:graphicFrame>
      <p:sp>
        <p:nvSpPr>
          <p:cNvPr id="7" name="TextBox 6"/>
          <p:cNvSpPr txBox="1"/>
          <p:nvPr/>
        </p:nvSpPr>
        <p:spPr>
          <a:xfrm>
            <a:off x="2733919" y="4630819"/>
            <a:ext cx="6785120" cy="523220"/>
          </a:xfrm>
          <a:prstGeom prst="rect">
            <a:avLst/>
          </a:prstGeom>
          <a:noFill/>
        </p:spPr>
        <p:txBody>
          <a:bodyPr wrap="square" rtlCol="0">
            <a:spAutoFit/>
          </a:bodyPr>
          <a:lstStyle/>
          <a:p>
            <a:r>
              <a:rPr lang="en-IE" sz="2800" dirty="0"/>
              <a:t>No swaps carried out, so stop the algorithm!</a:t>
            </a:r>
          </a:p>
        </p:txBody>
      </p:sp>
    </p:spTree>
    <p:extLst>
      <p:ext uri="{BB962C8B-B14F-4D97-AF65-F5344CB8AC3E}">
        <p14:creationId xmlns:p14="http://schemas.microsoft.com/office/powerpoint/2010/main" val="3655438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Selection Sort</a:t>
            </a:r>
          </a:p>
        </p:txBody>
      </p:sp>
      <p:sp>
        <p:nvSpPr>
          <p:cNvPr id="3" name="Text Placeholder 2"/>
          <p:cNvSpPr>
            <a:spLocks noGrp="1"/>
          </p:cNvSpPr>
          <p:nvPr>
            <p:ph type="body" idx="1"/>
          </p:nvPr>
        </p:nvSpPr>
        <p:spPr/>
        <p:txBody>
          <a:bodyPr/>
          <a:lstStyle/>
          <a:p>
            <a:r>
              <a:rPr lang="en-IE" dirty="0"/>
              <a:t>An alternative, but still naïve approach</a:t>
            </a:r>
          </a:p>
        </p:txBody>
      </p:sp>
    </p:spTree>
    <p:extLst>
      <p:ext uri="{BB962C8B-B14F-4D97-AF65-F5344CB8AC3E}">
        <p14:creationId xmlns:p14="http://schemas.microsoft.com/office/powerpoint/2010/main" val="320437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Considering Bubble Sort</a:t>
            </a:r>
          </a:p>
        </p:txBody>
      </p:sp>
      <p:sp>
        <p:nvSpPr>
          <p:cNvPr id="3" name="Content Placeholder 2"/>
          <p:cNvSpPr>
            <a:spLocks noGrp="1"/>
          </p:cNvSpPr>
          <p:nvPr>
            <p:ph idx="1"/>
          </p:nvPr>
        </p:nvSpPr>
        <p:spPr/>
        <p:txBody>
          <a:bodyPr>
            <a:normAutofit fontScale="92500" lnSpcReduction="10000"/>
          </a:bodyPr>
          <a:lstStyle/>
          <a:p>
            <a:pPr lvl="1"/>
            <a:r>
              <a:rPr lang="en-IE" sz="3200" dirty="0"/>
              <a:t>Positive: Bubble sort doesn’t do too many passes through the array</a:t>
            </a:r>
          </a:p>
          <a:p>
            <a:pPr lvl="2"/>
            <a:r>
              <a:rPr lang="en-IE" sz="2800" dirty="0"/>
              <a:t>Can be optimised to shrink the amount of the array that we look at in each iteration</a:t>
            </a:r>
          </a:p>
          <a:p>
            <a:pPr lvl="2"/>
            <a:endParaRPr lang="en-IE" sz="2800" dirty="0"/>
          </a:p>
          <a:p>
            <a:pPr lvl="1"/>
            <a:r>
              <a:rPr lang="en-IE" sz="3200" dirty="0"/>
              <a:t>Negative: Bubble sort does a *lot* of swapping/moving data</a:t>
            </a:r>
          </a:p>
          <a:p>
            <a:pPr lvl="2"/>
            <a:r>
              <a:rPr lang="en-IE" sz="2800" dirty="0"/>
              <a:t>We don’t move a value back to its correct place in the array in a single move</a:t>
            </a:r>
          </a:p>
          <a:p>
            <a:pPr lvl="2"/>
            <a:r>
              <a:rPr lang="en-IE" sz="2800" dirty="0"/>
              <a:t>Worst case, a value could travel from the very last slot to the very first slot, hitting every position as it goes along</a:t>
            </a:r>
          </a:p>
        </p:txBody>
      </p:sp>
    </p:spTree>
    <p:extLst>
      <p:ext uri="{BB962C8B-B14F-4D97-AF65-F5344CB8AC3E}">
        <p14:creationId xmlns:p14="http://schemas.microsoft.com/office/powerpoint/2010/main" val="178876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 Alternative to Bubble Sort: </a:t>
            </a:r>
            <a:br>
              <a:rPr lang="en-IE" dirty="0"/>
            </a:br>
            <a:r>
              <a:rPr lang="en-IE" dirty="0"/>
              <a:t>Selection Sort</a:t>
            </a:r>
          </a:p>
        </p:txBody>
      </p:sp>
      <p:sp>
        <p:nvSpPr>
          <p:cNvPr id="3" name="Content Placeholder 2"/>
          <p:cNvSpPr>
            <a:spLocks noGrp="1"/>
          </p:cNvSpPr>
          <p:nvPr>
            <p:ph idx="1"/>
          </p:nvPr>
        </p:nvSpPr>
        <p:spPr/>
        <p:txBody>
          <a:bodyPr>
            <a:normAutofit fontScale="92500" lnSpcReduction="20000"/>
          </a:bodyPr>
          <a:lstStyle/>
          <a:p>
            <a:pPr lvl="1"/>
            <a:r>
              <a:rPr lang="en-IE" sz="3200" dirty="0"/>
              <a:t>Selection sort improves on bubble’s sort’s </a:t>
            </a:r>
            <a:r>
              <a:rPr lang="en-IE" sz="3200" dirty="0">
                <a:solidFill>
                  <a:srgbClr val="FF0000"/>
                </a:solidFill>
              </a:rPr>
              <a:t>data movement</a:t>
            </a:r>
            <a:r>
              <a:rPr lang="en-IE" sz="3200" dirty="0"/>
              <a:t> costs</a:t>
            </a:r>
          </a:p>
          <a:p>
            <a:pPr lvl="1"/>
            <a:r>
              <a:rPr lang="en-IE" sz="3200" dirty="0"/>
              <a:t>Instead of moving an element one to the right/left each time, it:</a:t>
            </a:r>
          </a:p>
          <a:p>
            <a:pPr lvl="2"/>
            <a:r>
              <a:rPr lang="en-IE" sz="2800" dirty="0"/>
              <a:t>Finds the smallest element in the array and puts that at the start</a:t>
            </a:r>
          </a:p>
          <a:p>
            <a:pPr lvl="2"/>
            <a:r>
              <a:rPr lang="en-IE" sz="2800" dirty="0"/>
              <a:t>Finds the second smallest element in the array and puts that in the second slot</a:t>
            </a:r>
          </a:p>
          <a:p>
            <a:pPr lvl="2"/>
            <a:r>
              <a:rPr lang="en-IE" sz="2800" dirty="0"/>
              <a:t>Finds the third smallest element… </a:t>
            </a:r>
            <a:r>
              <a:rPr lang="en-IE" sz="2800" dirty="0" err="1"/>
              <a:t>etc</a:t>
            </a:r>
            <a:endParaRPr lang="en-IE" sz="2800" dirty="0"/>
          </a:p>
          <a:p>
            <a:pPr lvl="1"/>
            <a:r>
              <a:rPr lang="en-IE" sz="3200" dirty="0"/>
              <a:t>Each time, one element is swapped into its final location</a:t>
            </a:r>
          </a:p>
          <a:p>
            <a:pPr lvl="2"/>
            <a:r>
              <a:rPr lang="en-IE" sz="2800" dirty="0"/>
              <a:t>Sorting is done from the start to the end, i.e. from smallest to largest</a:t>
            </a:r>
          </a:p>
          <a:p>
            <a:pPr lvl="3"/>
            <a:r>
              <a:rPr lang="en-IE" sz="2400" dirty="0"/>
              <a:t>Opposite approach to bubble sort, which moves the largest value into place first</a:t>
            </a:r>
          </a:p>
        </p:txBody>
      </p:sp>
    </p:spTree>
    <p:extLst>
      <p:ext uri="{BB962C8B-B14F-4D97-AF65-F5344CB8AC3E}">
        <p14:creationId xmlns:p14="http://schemas.microsoft.com/office/powerpoint/2010/main" val="385622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Selection Sort Algorithm</a:t>
            </a:r>
          </a:p>
        </p:txBody>
      </p:sp>
      <p:sp>
        <p:nvSpPr>
          <p:cNvPr id="3" name="Content Placeholder 2"/>
          <p:cNvSpPr>
            <a:spLocks noGrp="1"/>
          </p:cNvSpPr>
          <p:nvPr>
            <p:ph idx="1"/>
          </p:nvPr>
        </p:nvSpPr>
        <p:spPr>
          <a:xfrm>
            <a:off x="1097279" y="1845734"/>
            <a:ext cx="10571089" cy="4023360"/>
          </a:xfrm>
        </p:spPr>
        <p:txBody>
          <a:bodyPr>
            <a:normAutofit fontScale="85000" lnSpcReduction="20000"/>
          </a:bodyPr>
          <a:lstStyle/>
          <a:p>
            <a:pPr lvl="1"/>
            <a:r>
              <a:rPr lang="en-IE" sz="3200" dirty="0"/>
              <a:t>For each slot in the array (excluding final slot)</a:t>
            </a:r>
          </a:p>
          <a:p>
            <a:pPr marL="201168" lvl="1" indent="0">
              <a:buNone/>
            </a:pPr>
            <a:r>
              <a:rPr lang="en-IE" sz="3200" dirty="0"/>
              <a:t>[for(int </a:t>
            </a:r>
            <a:r>
              <a:rPr lang="en-IE" sz="3200" dirty="0" err="1"/>
              <a:t>startSlot</a:t>
            </a:r>
            <a:r>
              <a:rPr lang="en-IE" sz="3200" dirty="0"/>
              <a:t>=0; </a:t>
            </a:r>
            <a:r>
              <a:rPr lang="en-IE" sz="3200" dirty="0" err="1"/>
              <a:t>startSlot</a:t>
            </a:r>
            <a:r>
              <a:rPr lang="en-IE" sz="3200" dirty="0"/>
              <a:t> &lt; array.length-1; </a:t>
            </a:r>
            <a:r>
              <a:rPr lang="en-IE" sz="3200" dirty="0" err="1"/>
              <a:t>startSlot</a:t>
            </a:r>
            <a:r>
              <a:rPr lang="en-IE" sz="3200" dirty="0"/>
              <a:t>++)]</a:t>
            </a:r>
          </a:p>
          <a:p>
            <a:pPr lvl="2"/>
            <a:r>
              <a:rPr lang="en-IE" sz="2800" dirty="0"/>
              <a:t>Set up minimum value (initialise to element in </a:t>
            </a:r>
            <a:r>
              <a:rPr lang="en-IE" sz="2800" dirty="0" err="1"/>
              <a:t>startSlot</a:t>
            </a:r>
            <a:r>
              <a:rPr lang="en-IE" sz="2800" dirty="0"/>
              <a:t> of array)</a:t>
            </a:r>
          </a:p>
          <a:p>
            <a:pPr lvl="2"/>
            <a:r>
              <a:rPr lang="en-IE" sz="2800" dirty="0"/>
              <a:t>Set up minimum value position (initialise to </a:t>
            </a:r>
            <a:r>
              <a:rPr lang="en-IE" sz="2800" dirty="0" err="1"/>
              <a:t>startSlot</a:t>
            </a:r>
            <a:r>
              <a:rPr lang="en-IE" sz="2800" dirty="0"/>
              <a:t> position in array)</a:t>
            </a:r>
          </a:p>
          <a:p>
            <a:pPr lvl="2"/>
            <a:r>
              <a:rPr lang="en-IE" sz="2800" dirty="0"/>
              <a:t>For each element in the array (starting at the startSlot+1 value from outer for loop)</a:t>
            </a:r>
          </a:p>
          <a:p>
            <a:pPr lvl="3"/>
            <a:r>
              <a:rPr lang="en-IE" sz="2800" dirty="0"/>
              <a:t>Check if current element is less than minimum value</a:t>
            </a:r>
          </a:p>
          <a:p>
            <a:pPr lvl="4"/>
            <a:r>
              <a:rPr lang="en-IE" sz="2800" dirty="0"/>
              <a:t>If it is: </a:t>
            </a:r>
            <a:br>
              <a:rPr lang="en-IE" sz="2800" dirty="0"/>
            </a:br>
            <a:r>
              <a:rPr lang="en-IE" sz="2800" dirty="0"/>
              <a:t>	set minimum value to current element</a:t>
            </a:r>
            <a:br>
              <a:rPr lang="en-IE" sz="2800" dirty="0"/>
            </a:br>
            <a:r>
              <a:rPr lang="en-IE" sz="2800" dirty="0"/>
              <a:t>	set minimum value position to current position</a:t>
            </a:r>
          </a:p>
          <a:p>
            <a:pPr lvl="2"/>
            <a:r>
              <a:rPr lang="en-IE" sz="2800" dirty="0"/>
              <a:t>After inner loop through array completes, swap element in </a:t>
            </a:r>
            <a:r>
              <a:rPr lang="en-IE" sz="2800" dirty="0" err="1"/>
              <a:t>startSlot</a:t>
            </a:r>
            <a:r>
              <a:rPr lang="en-IE" sz="2800" dirty="0"/>
              <a:t> with element in minimum value position</a:t>
            </a:r>
          </a:p>
          <a:p>
            <a:pPr lvl="4"/>
            <a:endParaRPr lang="en-IE" sz="2800" dirty="0"/>
          </a:p>
          <a:p>
            <a:pPr lvl="2"/>
            <a:endParaRPr lang="en-IE" sz="2800" dirty="0"/>
          </a:p>
        </p:txBody>
      </p:sp>
      <p:cxnSp>
        <p:nvCxnSpPr>
          <p:cNvPr id="5" name="Straight Arrow Connector 4"/>
          <p:cNvCxnSpPr>
            <a:stCxn id="6" idx="1"/>
          </p:cNvCxnSpPr>
          <p:nvPr/>
        </p:nvCxnSpPr>
        <p:spPr>
          <a:xfrm flipH="1">
            <a:off x="7526215" y="2074985"/>
            <a:ext cx="2286976" cy="193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813191" y="1751819"/>
            <a:ext cx="1855177" cy="646331"/>
          </a:xfrm>
          <a:prstGeom prst="rect">
            <a:avLst/>
          </a:prstGeom>
          <a:noFill/>
        </p:spPr>
        <p:txBody>
          <a:bodyPr wrap="square" rtlCol="0">
            <a:spAutoFit/>
          </a:bodyPr>
          <a:lstStyle/>
          <a:p>
            <a:r>
              <a:rPr lang="en-IE" dirty="0">
                <a:solidFill>
                  <a:srgbClr val="FF0000"/>
                </a:solidFill>
              </a:rPr>
              <a:t>Why stop one before the end?</a:t>
            </a:r>
          </a:p>
        </p:txBody>
      </p:sp>
    </p:spTree>
    <p:extLst>
      <p:ext uri="{BB962C8B-B14F-4D97-AF65-F5344CB8AC3E}">
        <p14:creationId xmlns:p14="http://schemas.microsoft.com/office/powerpoint/2010/main" val="3690644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Explaining the Selection Sort Algorithm</a:t>
            </a:r>
          </a:p>
        </p:txBody>
      </p:sp>
      <p:sp>
        <p:nvSpPr>
          <p:cNvPr id="3" name="Content Placeholder 2"/>
          <p:cNvSpPr>
            <a:spLocks noGrp="1"/>
          </p:cNvSpPr>
          <p:nvPr>
            <p:ph idx="1"/>
          </p:nvPr>
        </p:nvSpPr>
        <p:spPr>
          <a:xfrm>
            <a:off x="1097280" y="1845733"/>
            <a:ext cx="10058400" cy="4461281"/>
          </a:xfrm>
        </p:spPr>
        <p:txBody>
          <a:bodyPr>
            <a:normAutofit fontScale="77500" lnSpcReduction="20000"/>
          </a:bodyPr>
          <a:lstStyle/>
          <a:p>
            <a:pPr lvl="1"/>
            <a:r>
              <a:rPr lang="en-IE" sz="3200" dirty="0"/>
              <a:t>Outer loop points to what slot we are currently sorting</a:t>
            </a:r>
          </a:p>
          <a:p>
            <a:pPr lvl="2"/>
            <a:r>
              <a:rPr lang="en-IE" sz="2800" dirty="0" err="1"/>
              <a:t>startSlot</a:t>
            </a:r>
            <a:r>
              <a:rPr lang="en-IE" sz="2800" dirty="0"/>
              <a:t> points to the </a:t>
            </a:r>
            <a:r>
              <a:rPr lang="en-IE" sz="2800" dirty="0">
                <a:solidFill>
                  <a:srgbClr val="FF0000"/>
                </a:solidFill>
              </a:rPr>
              <a:t>start of the UNSORTED data</a:t>
            </a:r>
          </a:p>
          <a:p>
            <a:pPr lvl="2"/>
            <a:r>
              <a:rPr lang="en-IE" sz="2800" dirty="0"/>
              <a:t>As the outer loop runs, the slots we move past are filled with sorted data</a:t>
            </a:r>
          </a:p>
          <a:p>
            <a:pPr lvl="2"/>
            <a:endParaRPr lang="en-IE" sz="2800" dirty="0"/>
          </a:p>
          <a:p>
            <a:pPr lvl="1"/>
            <a:r>
              <a:rPr lang="en-IE" sz="3200" dirty="0"/>
              <a:t>Inner loop </a:t>
            </a:r>
            <a:r>
              <a:rPr lang="en-IE" sz="3200" dirty="0">
                <a:solidFill>
                  <a:srgbClr val="FF0000"/>
                </a:solidFill>
              </a:rPr>
              <a:t>searches</a:t>
            </a:r>
            <a:r>
              <a:rPr lang="en-IE" sz="3200" dirty="0"/>
              <a:t> for the value to </a:t>
            </a:r>
            <a:r>
              <a:rPr lang="en-IE" sz="3200" dirty="0">
                <a:solidFill>
                  <a:srgbClr val="FF0000"/>
                </a:solidFill>
              </a:rPr>
              <a:t>fill the first unsorted slot</a:t>
            </a:r>
          </a:p>
          <a:p>
            <a:pPr lvl="2"/>
            <a:r>
              <a:rPr lang="en-IE" sz="2800" dirty="0"/>
              <a:t>First time it runs, looks for the smallest</a:t>
            </a:r>
          </a:p>
          <a:p>
            <a:pPr lvl="2"/>
            <a:r>
              <a:rPr lang="en-IE" sz="2800" dirty="0"/>
              <a:t>Second time it runs, looks for the second smallest</a:t>
            </a:r>
          </a:p>
          <a:p>
            <a:pPr lvl="2"/>
            <a:r>
              <a:rPr lang="en-IE" sz="2800" dirty="0"/>
              <a:t>Third time is runs, looks for the third smallest</a:t>
            </a:r>
          </a:p>
          <a:p>
            <a:pPr lvl="2"/>
            <a:endParaRPr lang="en-IE" sz="2800" dirty="0"/>
          </a:p>
          <a:p>
            <a:pPr lvl="1"/>
            <a:r>
              <a:rPr lang="en-IE" sz="3200" dirty="0"/>
              <a:t>On each iteration of the outer loop, the minimum value is initialised to the contents of the first unsorted slot</a:t>
            </a:r>
          </a:p>
          <a:p>
            <a:pPr lvl="2"/>
            <a:r>
              <a:rPr lang="en-IE" sz="2800" dirty="0"/>
              <a:t>We’re checking to confirm that value belongs there</a:t>
            </a:r>
          </a:p>
          <a:p>
            <a:pPr lvl="2"/>
            <a:r>
              <a:rPr lang="en-IE" sz="2800" dirty="0"/>
              <a:t>If it’s not the smallest thing left in the unsorted section of the array, it needs to be moved</a:t>
            </a:r>
          </a:p>
        </p:txBody>
      </p:sp>
    </p:spTree>
    <p:extLst>
      <p:ext uri="{BB962C8B-B14F-4D97-AF65-F5344CB8AC3E}">
        <p14:creationId xmlns:p14="http://schemas.microsoft.com/office/powerpoint/2010/main" val="300723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Selection Sort in Action</a:t>
            </a:r>
          </a:p>
        </p:txBody>
      </p:sp>
      <p:graphicFrame>
        <p:nvGraphicFramePr>
          <p:cNvPr id="4" name="Table 3"/>
          <p:cNvGraphicFramePr>
            <a:graphicFrameLocks noGrp="1"/>
          </p:cNvGraphicFramePr>
          <p:nvPr>
            <p:extLst>
              <p:ext uri="{D42A27DB-BD31-4B8C-83A1-F6EECF244321}">
                <p14:modId xmlns:p14="http://schemas.microsoft.com/office/powerpoint/2010/main" val="2203755952"/>
              </p:ext>
            </p:extLst>
          </p:nvPr>
        </p:nvGraphicFramePr>
        <p:xfrm>
          <a:off x="1097281" y="1995271"/>
          <a:ext cx="8828258" cy="4206240"/>
        </p:xfrm>
        <a:graphic>
          <a:graphicData uri="http://schemas.openxmlformats.org/drawingml/2006/table">
            <a:tbl>
              <a:tblPr bandRow="1">
                <a:tableStyleId>{5C22544A-7EE6-4342-B048-85BDC9FD1C3A}</a:tableStyleId>
              </a:tblPr>
              <a:tblGrid>
                <a:gridCol w="993041">
                  <a:extLst>
                    <a:ext uri="{9D8B030D-6E8A-4147-A177-3AD203B41FA5}">
                      <a16:colId xmlns:a16="http://schemas.microsoft.com/office/drawing/2014/main" val="2738544672"/>
                    </a:ext>
                  </a:extLst>
                </a:gridCol>
                <a:gridCol w="894157">
                  <a:extLst>
                    <a:ext uri="{9D8B030D-6E8A-4147-A177-3AD203B41FA5}">
                      <a16:colId xmlns:a16="http://schemas.microsoft.com/office/drawing/2014/main" val="3868935325"/>
                    </a:ext>
                  </a:extLst>
                </a:gridCol>
                <a:gridCol w="831976">
                  <a:extLst>
                    <a:ext uri="{9D8B030D-6E8A-4147-A177-3AD203B41FA5}">
                      <a16:colId xmlns:a16="http://schemas.microsoft.com/office/drawing/2014/main" val="1108317920"/>
                    </a:ext>
                  </a:extLst>
                </a:gridCol>
                <a:gridCol w="1069684">
                  <a:extLst>
                    <a:ext uri="{9D8B030D-6E8A-4147-A177-3AD203B41FA5}">
                      <a16:colId xmlns:a16="http://schemas.microsoft.com/office/drawing/2014/main" val="1271707005"/>
                    </a:ext>
                  </a:extLst>
                </a:gridCol>
                <a:gridCol w="5039400">
                  <a:extLst>
                    <a:ext uri="{9D8B030D-6E8A-4147-A177-3AD203B41FA5}">
                      <a16:colId xmlns:a16="http://schemas.microsoft.com/office/drawing/2014/main" val="348490649"/>
                    </a:ext>
                  </a:extLst>
                </a:gridCol>
              </a:tblGrid>
              <a:tr h="329354">
                <a:tc gridSpan="5">
                  <a:txBody>
                    <a:bodyPr/>
                    <a:lstStyle/>
                    <a:p>
                      <a:r>
                        <a:rPr lang="en-IE" b="1" i="1" dirty="0"/>
                        <a:t>Start first pass,</a:t>
                      </a:r>
                      <a:r>
                        <a:rPr lang="en-IE" b="1" i="1" baseline="0" dirty="0"/>
                        <a:t> minimum = 231, minimum position = 0</a:t>
                      </a:r>
                      <a:endParaRPr lang="en-IE" b="1" i="1" dirty="0"/>
                    </a:p>
                  </a:txBody>
                  <a:tcPr>
                    <a:lnB w="12700" cap="flat" cmpd="sng" algn="ctr">
                      <a:noFill/>
                      <a:prstDash val="solid"/>
                      <a:round/>
                      <a:headEnd type="none" w="med" len="med"/>
                      <a:tailEnd type="none" w="med" len="med"/>
                    </a:lnB>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extLst>
                  <a:ext uri="{0D108BD9-81ED-4DB2-BD59-A6C34878D82A}">
                    <a16:rowId xmlns:a16="http://schemas.microsoft.com/office/drawing/2014/main" val="1589962915"/>
                  </a:ext>
                </a:extLst>
              </a:tr>
              <a:tr h="329354">
                <a:tc>
                  <a:txBody>
                    <a:bodyPr/>
                    <a:lstStyle/>
                    <a:p>
                      <a:pPr algn="ctr"/>
                      <a:r>
                        <a:rPr lang="en-IE" dirty="0"/>
                        <a:t>231</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E" b="1" dirty="0">
                          <a:solidFill>
                            <a:srgbClr val="FF0000"/>
                          </a:solidFill>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0" dirty="0">
                          <a:solidFill>
                            <a:schemeClr val="tx1">
                              <a:lumMod val="85000"/>
                              <a:lumOff val="15000"/>
                            </a:schemeClr>
                          </a:solidFill>
                        </a:rPr>
                        <a:t>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0" dirty="0">
                          <a:solidFill>
                            <a:schemeClr val="tx1">
                              <a:lumMod val="85000"/>
                              <a:lumOff val="15000"/>
                            </a:schemeClr>
                          </a:solidFill>
                        </a:rPr>
                        <a:t>92</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aseline="0" dirty="0"/>
                        <a:t>Larger than current min, no change</a:t>
                      </a:r>
                      <a:endParaRPr lang="en-IE" dirty="0"/>
                    </a:p>
                  </a:txBody>
                  <a:tcPr>
                    <a:lnL w="12700" cmpd="sng">
                      <a:noFill/>
                    </a:lnL>
                  </a:tcPr>
                </a:tc>
                <a:extLst>
                  <a:ext uri="{0D108BD9-81ED-4DB2-BD59-A6C34878D82A}">
                    <a16:rowId xmlns:a16="http://schemas.microsoft.com/office/drawing/2014/main" val="1353712174"/>
                  </a:ext>
                </a:extLst>
              </a:tr>
              <a:tr h="329354">
                <a:tc>
                  <a:txBody>
                    <a:bodyPr/>
                    <a:lstStyle/>
                    <a:p>
                      <a:pPr algn="ctr"/>
                      <a:r>
                        <a:rPr lang="en-IE" dirty="0"/>
                        <a:t>231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E" dirty="0"/>
                        <a:t>420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E" b="1" dirty="0">
                          <a:solidFill>
                            <a:srgbClr val="FF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0" dirty="0">
                          <a:solidFill>
                            <a:schemeClr val="tx1">
                              <a:lumMod val="85000"/>
                              <a:lumOff val="15000"/>
                            </a:schemeClr>
                          </a:solidFill>
                        </a:rPr>
                        <a:t>92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Smaller than current min, min</a:t>
                      </a:r>
                      <a:r>
                        <a:rPr lang="en-IE" baseline="0" dirty="0"/>
                        <a:t>=12, </a:t>
                      </a:r>
                      <a:r>
                        <a:rPr lang="en-IE" baseline="0" dirty="0" err="1"/>
                        <a:t>minPos</a:t>
                      </a:r>
                      <a:r>
                        <a:rPr lang="en-IE" baseline="0" dirty="0"/>
                        <a:t>=2</a:t>
                      </a:r>
                      <a:endParaRPr lang="en-IE" dirty="0"/>
                    </a:p>
                  </a:txBody>
                  <a:tcPr>
                    <a:lnL w="12700" cap="flat" cmpd="sng" algn="ctr">
                      <a:noFill/>
                      <a:prstDash val="solid"/>
                      <a:round/>
                      <a:headEnd type="none" w="med" len="med"/>
                      <a:tailEnd type="none" w="med" len="med"/>
                    </a:lnL>
                    <a:lnB w="12700" cmpd="sng">
                      <a:noFill/>
                    </a:lnB>
                  </a:tcPr>
                </a:tc>
                <a:extLst>
                  <a:ext uri="{0D108BD9-81ED-4DB2-BD59-A6C34878D82A}">
                    <a16:rowId xmlns:a16="http://schemas.microsoft.com/office/drawing/2014/main" val="1261681971"/>
                  </a:ext>
                </a:extLst>
              </a:tr>
              <a:tr h="329354">
                <a:tc>
                  <a:txBody>
                    <a:bodyPr/>
                    <a:lstStyle/>
                    <a:p>
                      <a:pPr algn="ctr"/>
                      <a:r>
                        <a:rPr lang="en-IE" dirty="0"/>
                        <a:t>231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E" dirty="0"/>
                        <a:t>420</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E" b="0" dirty="0">
                          <a:solidFill>
                            <a:schemeClr val="tx1">
                              <a:lumMod val="85000"/>
                              <a:lumOff val="15000"/>
                            </a:schemeClr>
                          </a:solidFill>
                        </a:rPr>
                        <a:t>12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dirty="0">
                          <a:solidFill>
                            <a:srgbClr val="FF0000"/>
                          </a:solidFill>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baseline="0" dirty="0"/>
                        <a:t>Larger than current min, no change</a:t>
                      </a:r>
                      <a:endParaRPr lang="en-IE" dirty="0"/>
                    </a:p>
                  </a:txBody>
                  <a:tcPr>
                    <a:lnL w="12700" cap="flat" cmpd="sng" algn="ctr">
                      <a:solidFill>
                        <a:schemeClr val="tx1"/>
                      </a:solidFill>
                      <a:prstDash val="solid"/>
                      <a:round/>
                      <a:headEnd type="none" w="med" len="med"/>
                      <a:tailEnd type="none" w="med" len="med"/>
                    </a:lnL>
                    <a:lnT w="12700" cmpd="sng">
                      <a:noFill/>
                    </a:lnT>
                    <a:lnB w="12700" cmpd="sng">
                      <a:noFill/>
                    </a:lnB>
                  </a:tcPr>
                </a:tc>
                <a:extLst>
                  <a:ext uri="{0D108BD9-81ED-4DB2-BD59-A6C34878D82A}">
                    <a16:rowId xmlns:a16="http://schemas.microsoft.com/office/drawing/2014/main" val="2698157397"/>
                  </a:ext>
                </a:extLst>
              </a:tr>
              <a:tr h="329354">
                <a:tc gridSpan="5">
                  <a:txBody>
                    <a:bodyPr/>
                    <a:lstStyle/>
                    <a:p>
                      <a:pPr algn="l"/>
                      <a:r>
                        <a:rPr lang="en-IE" b="0" dirty="0"/>
                        <a:t>End first pass, minimum = 12, minimum position = 2 [Swap min position</a:t>
                      </a:r>
                      <a:r>
                        <a:rPr lang="en-IE" b="0" baseline="0" dirty="0"/>
                        <a:t> with start slot]</a:t>
                      </a:r>
                      <a:endParaRPr lang="en-IE" b="0" dirty="0"/>
                    </a:p>
                    <a:p>
                      <a:pPr algn="l"/>
                      <a:r>
                        <a:rPr lang="en-IE" b="1" i="1" dirty="0"/>
                        <a:t>Start second pass,</a:t>
                      </a:r>
                      <a:r>
                        <a:rPr lang="en-IE" b="1" i="1" baseline="0" dirty="0"/>
                        <a:t> minimum = 420, minimum position = 1</a:t>
                      </a:r>
                      <a:endParaRPr lang="en-IE" b="1" i="1"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b="0" dirty="0">
                        <a:solidFill>
                          <a:schemeClr val="tx1">
                            <a:lumMod val="85000"/>
                            <a:lumOff val="15000"/>
                          </a:schemeClr>
                        </a:solidFill>
                      </a:endParaRPr>
                    </a:p>
                  </a:txBody>
                  <a:tcPr/>
                </a:tc>
                <a:tc hMerge="1">
                  <a:txBody>
                    <a:bodyPr/>
                    <a:lstStyle/>
                    <a:p>
                      <a:pPr algn="l"/>
                      <a:endParaRPr lang="en-IE" b="1" dirty="0"/>
                    </a:p>
                  </a:txBody>
                  <a:tcPr/>
                </a:tc>
                <a:extLst>
                  <a:ext uri="{0D108BD9-81ED-4DB2-BD59-A6C34878D82A}">
                    <a16:rowId xmlns:a16="http://schemas.microsoft.com/office/drawing/2014/main" val="1823154491"/>
                  </a:ext>
                </a:extLst>
              </a:tr>
              <a:tr h="329354">
                <a:tc>
                  <a:txBody>
                    <a:bodyPr/>
                    <a:lstStyle/>
                    <a:p>
                      <a:pPr algn="ctr"/>
                      <a:r>
                        <a:rPr lang="en-IE" b="0" dirty="0">
                          <a:solidFill>
                            <a:schemeClr val="tx1">
                              <a:lumMod val="85000"/>
                              <a:lumOff val="15000"/>
                            </a:schemeClr>
                          </a:solidFill>
                        </a:rPr>
                        <a:t>12</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E" b="0" i="0" dirty="0">
                          <a:solidFill>
                            <a:schemeClr val="tx1">
                              <a:lumMod val="85000"/>
                              <a:lumOff val="15000"/>
                            </a:schemeClr>
                          </a:solidFill>
                        </a:rPr>
                        <a:t>420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dirty="0">
                          <a:solidFill>
                            <a:srgbClr val="FF0000"/>
                          </a:solidFill>
                        </a:rPr>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92</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Smaller than current min, min</a:t>
                      </a:r>
                      <a:r>
                        <a:rPr lang="en-IE" baseline="0" dirty="0"/>
                        <a:t>=231, </a:t>
                      </a:r>
                      <a:r>
                        <a:rPr lang="en-IE" baseline="0" dirty="0" err="1"/>
                        <a:t>minPos</a:t>
                      </a:r>
                      <a:r>
                        <a:rPr lang="en-IE" baseline="0" dirty="0"/>
                        <a:t>=2</a:t>
                      </a:r>
                      <a:endParaRPr lang="en-IE" dirty="0"/>
                    </a:p>
                  </a:txBody>
                  <a:tcPr>
                    <a:lnL w="12700" cmpd="sng">
                      <a:noFill/>
                    </a:lnL>
                  </a:tcPr>
                </a:tc>
                <a:extLst>
                  <a:ext uri="{0D108BD9-81ED-4DB2-BD59-A6C34878D82A}">
                    <a16:rowId xmlns:a16="http://schemas.microsoft.com/office/drawing/2014/main" val="958557170"/>
                  </a:ext>
                </a:extLst>
              </a:tr>
              <a:tr h="329354">
                <a:tc>
                  <a:txBody>
                    <a:bodyPr/>
                    <a:lstStyle/>
                    <a:p>
                      <a:pPr algn="ctr"/>
                      <a:r>
                        <a:rPr lang="en-IE" b="0" dirty="0">
                          <a:solidFill>
                            <a:schemeClr val="tx1">
                              <a:lumMod val="85000"/>
                              <a:lumOff val="15000"/>
                            </a:schemeClr>
                          </a:solidFill>
                        </a:rPr>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E" b="0" i="0" dirty="0">
                          <a:solidFill>
                            <a:schemeClr val="tx1">
                              <a:lumMod val="85000"/>
                              <a:lumOff val="15000"/>
                            </a:schemeClr>
                          </a:solidFill>
                        </a:rPr>
                        <a:t>420</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E" dirty="0"/>
                        <a:t>231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dirty="0">
                          <a:solidFill>
                            <a:srgbClr val="FF0000"/>
                          </a:solidFill>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Smaller than current min, min</a:t>
                      </a:r>
                      <a:r>
                        <a:rPr lang="en-IE" baseline="0" dirty="0"/>
                        <a:t>=92, </a:t>
                      </a:r>
                      <a:r>
                        <a:rPr lang="en-IE" baseline="0" dirty="0" err="1"/>
                        <a:t>minPos</a:t>
                      </a:r>
                      <a:r>
                        <a:rPr lang="en-IE" baseline="0" dirty="0"/>
                        <a:t>=3</a:t>
                      </a:r>
                      <a:endParaRPr lang="en-IE" dirty="0"/>
                    </a:p>
                  </a:txBody>
                  <a:tcPr>
                    <a:lnL w="12700" cap="flat" cmpd="sng" algn="ctr">
                      <a:solidFill>
                        <a:schemeClr val="tx1"/>
                      </a:solidFill>
                      <a:prstDash val="solid"/>
                      <a:round/>
                      <a:headEnd type="none" w="med" len="med"/>
                      <a:tailEnd type="none" w="med" len="med"/>
                    </a:lnL>
                    <a:lnB w="12700" cmpd="sng">
                      <a:noFill/>
                    </a:lnB>
                  </a:tcPr>
                </a:tc>
                <a:extLst>
                  <a:ext uri="{0D108BD9-81ED-4DB2-BD59-A6C34878D82A}">
                    <a16:rowId xmlns:a16="http://schemas.microsoft.com/office/drawing/2014/main" val="4149416113"/>
                  </a:ext>
                </a:extLst>
              </a:tr>
              <a:tr h="329354">
                <a:tc gridSpan="5">
                  <a:txBody>
                    <a:bodyPr/>
                    <a:lstStyle/>
                    <a:p>
                      <a:pPr algn="l"/>
                      <a:r>
                        <a:rPr lang="en-IE" b="0" dirty="0"/>
                        <a:t>End second pass, minimum =</a:t>
                      </a:r>
                      <a:r>
                        <a:rPr lang="en-IE" b="0" baseline="0" dirty="0"/>
                        <a:t> 92, minimum position = 3</a:t>
                      </a:r>
                    </a:p>
                    <a:p>
                      <a:pPr algn="l"/>
                      <a:r>
                        <a:rPr lang="en-IE" b="1" i="1" dirty="0"/>
                        <a:t>Start third pass,</a:t>
                      </a:r>
                      <a:r>
                        <a:rPr lang="en-IE" b="1" i="1" baseline="0" dirty="0"/>
                        <a:t> minimum = 231, minimum position = 2</a:t>
                      </a:r>
                      <a:endParaRPr lang="en-IE" b="1" i="1"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dirty="0"/>
                    </a:p>
                  </a:txBody>
                  <a:tcPr/>
                </a:tc>
                <a:extLst>
                  <a:ext uri="{0D108BD9-81ED-4DB2-BD59-A6C34878D82A}">
                    <a16:rowId xmlns:a16="http://schemas.microsoft.com/office/drawing/2014/main" val="4000941765"/>
                  </a:ext>
                </a:extLst>
              </a:tr>
              <a:tr h="329354">
                <a:tc>
                  <a:txBody>
                    <a:bodyPr/>
                    <a:lstStyle/>
                    <a:p>
                      <a:pPr algn="ctr"/>
                      <a:r>
                        <a:rPr lang="en-IE" b="0" dirty="0">
                          <a:solidFill>
                            <a:schemeClr val="tx1">
                              <a:lumMod val="85000"/>
                              <a:lumOff val="15000"/>
                            </a:schemeClr>
                          </a:solidFill>
                        </a:rPr>
                        <a:t>12</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E" b="0" i="0" dirty="0">
                          <a:solidFill>
                            <a:schemeClr val="tx1">
                              <a:lumMod val="85000"/>
                              <a:lumOff val="15000"/>
                            </a:schemeClr>
                          </a:solidFill>
                        </a:rPr>
                        <a:t>92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231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dirty="0">
                          <a:solidFill>
                            <a:srgbClr val="FF0000"/>
                          </a:solidFill>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baseline="0" dirty="0"/>
                        <a:t>Larger than current min, no change</a:t>
                      </a:r>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1328020"/>
                  </a:ext>
                </a:extLst>
              </a:tr>
              <a:tr h="329354">
                <a:tc gridSpan="5">
                  <a:txBody>
                    <a:bodyPr/>
                    <a:lstStyle/>
                    <a:p>
                      <a:pPr algn="l"/>
                      <a:r>
                        <a:rPr lang="en-IE" b="0" dirty="0"/>
                        <a:t>End third pass, minimum =</a:t>
                      </a:r>
                      <a:r>
                        <a:rPr lang="en-IE" b="0" baseline="0" dirty="0"/>
                        <a:t> 231, minimum position = 2</a:t>
                      </a:r>
                    </a:p>
                  </a:txBody>
                  <a:tcPr>
                    <a:lnL w="12700" cmpd="sng">
                      <a:noFill/>
                    </a:lnL>
                    <a:lnT w="12700" cmpd="sng">
                      <a:noFill/>
                    </a:lnT>
                    <a:lnB w="12700" cmpd="sng">
                      <a:noFill/>
                    </a:lnB>
                    <a:lnTlToBr w="12700" cmpd="sng">
                      <a:noFill/>
                      <a:prstDash val="solid"/>
                    </a:lnTlToBr>
                    <a:lnBlToTr w="12700" cmpd="sng">
                      <a:noFill/>
                      <a:prstDash val="solid"/>
                    </a:lnBlToTr>
                  </a:tcPr>
                </a:tc>
                <a:tc hMerge="1">
                  <a:txBody>
                    <a:bodyPr/>
                    <a:lstStyle/>
                    <a:p>
                      <a:pPr algn="ctr"/>
                      <a:endParaRPr lang="en-IE" b="0" i="0" dirty="0">
                        <a:solidFill>
                          <a:schemeClr val="tx1">
                            <a:lumMod val="85000"/>
                            <a:lumOff val="15000"/>
                          </a:schemeClr>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en-I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E" b="0" dirty="0">
                        <a:solidFill>
                          <a:schemeClr val="tx1">
                            <a:lumMod val="85000"/>
                            <a:lumOff val="15000"/>
                          </a:schemeClr>
                        </a:solidFill>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3515940841"/>
                  </a:ext>
                </a:extLst>
              </a:tr>
            </a:tbl>
          </a:graphicData>
        </a:graphic>
      </p:graphicFrame>
      <p:sp>
        <p:nvSpPr>
          <p:cNvPr id="5" name="TextBox 4"/>
          <p:cNvSpPr txBox="1"/>
          <p:nvPr/>
        </p:nvSpPr>
        <p:spPr>
          <a:xfrm>
            <a:off x="10039447" y="3590559"/>
            <a:ext cx="1952266" cy="1015663"/>
          </a:xfrm>
          <a:prstGeom prst="rect">
            <a:avLst/>
          </a:prstGeom>
          <a:noFill/>
        </p:spPr>
        <p:txBody>
          <a:bodyPr wrap="none" rtlCol="0">
            <a:spAutoFit/>
          </a:bodyPr>
          <a:lstStyle/>
          <a:p>
            <a:r>
              <a:rPr lang="en-IE" sz="2000" dirty="0"/>
              <a:t># comparisons: 6</a:t>
            </a:r>
          </a:p>
          <a:p>
            <a:r>
              <a:rPr lang="en-IE" sz="2000" dirty="0"/>
              <a:t># passes: 3</a:t>
            </a:r>
          </a:p>
          <a:p>
            <a:r>
              <a:rPr lang="en-IE" sz="2000" dirty="0"/>
              <a:t># swaps: 3</a:t>
            </a:r>
          </a:p>
        </p:txBody>
      </p:sp>
    </p:spTree>
    <p:extLst>
      <p:ext uri="{BB962C8B-B14F-4D97-AF65-F5344CB8AC3E}">
        <p14:creationId xmlns:p14="http://schemas.microsoft.com/office/powerpoint/2010/main" val="378862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Analysing Selection Sort</a:t>
            </a:r>
          </a:p>
        </p:txBody>
      </p:sp>
      <p:sp>
        <p:nvSpPr>
          <p:cNvPr id="3" name="Content Placeholder 2"/>
          <p:cNvSpPr>
            <a:spLocks noGrp="1"/>
          </p:cNvSpPr>
          <p:nvPr>
            <p:ph idx="1"/>
          </p:nvPr>
        </p:nvSpPr>
        <p:spPr/>
        <p:txBody>
          <a:bodyPr>
            <a:normAutofit fontScale="70000" lnSpcReduction="20000"/>
          </a:bodyPr>
          <a:lstStyle/>
          <a:p>
            <a:pPr lvl="1"/>
            <a:r>
              <a:rPr lang="en-IE" sz="3200" dirty="0"/>
              <a:t>Swapping data: Performs better than bubble sort</a:t>
            </a:r>
          </a:p>
          <a:p>
            <a:pPr lvl="2"/>
            <a:r>
              <a:rPr lang="en-IE" sz="2800" dirty="0"/>
              <a:t>One swap done per pass through the array</a:t>
            </a:r>
          </a:p>
          <a:p>
            <a:pPr lvl="3"/>
            <a:r>
              <a:rPr lang="en-IE" sz="2400" dirty="0"/>
              <a:t>Each element is specifically moved to its appropriate location</a:t>
            </a:r>
          </a:p>
          <a:p>
            <a:pPr lvl="2"/>
            <a:r>
              <a:rPr lang="en-IE" sz="2800" dirty="0"/>
              <a:t>At most </a:t>
            </a:r>
            <a:r>
              <a:rPr lang="en-IE" sz="2800" b="1" i="1" dirty="0"/>
              <a:t>N</a:t>
            </a:r>
            <a:r>
              <a:rPr lang="en-IE" sz="2800" dirty="0"/>
              <a:t> swaps, where </a:t>
            </a:r>
            <a:r>
              <a:rPr lang="en-IE" sz="2800" b="1" i="1" dirty="0"/>
              <a:t>N</a:t>
            </a:r>
            <a:r>
              <a:rPr lang="en-IE" sz="2800" dirty="0"/>
              <a:t> is the number of elements in the array</a:t>
            </a:r>
          </a:p>
          <a:p>
            <a:pPr lvl="2"/>
            <a:endParaRPr lang="en-IE" sz="2800" dirty="0"/>
          </a:p>
          <a:p>
            <a:pPr lvl="1"/>
            <a:r>
              <a:rPr lang="en-IE" sz="3200" dirty="0"/>
              <a:t>Comparing data: Similar (or more) comparisons than bubble sort</a:t>
            </a:r>
          </a:p>
          <a:p>
            <a:pPr lvl="2"/>
            <a:r>
              <a:rPr lang="en-IE" sz="2800" dirty="0"/>
              <a:t>Why it could be </a:t>
            </a:r>
            <a:r>
              <a:rPr lang="en-IE" sz="2800" dirty="0">
                <a:solidFill>
                  <a:srgbClr val="FF0000"/>
                </a:solidFill>
              </a:rPr>
              <a:t>more</a:t>
            </a:r>
            <a:r>
              <a:rPr lang="en-IE" sz="2800" dirty="0"/>
              <a:t>:</a:t>
            </a:r>
          </a:p>
          <a:p>
            <a:pPr lvl="3"/>
            <a:r>
              <a:rPr lang="en-IE" sz="2800" dirty="0"/>
              <a:t>We stop bubble sort as soon as no swaps occur in a single iteration</a:t>
            </a:r>
          </a:p>
          <a:p>
            <a:pPr lvl="3"/>
            <a:r>
              <a:rPr lang="en-IE" sz="2800" dirty="0"/>
              <a:t>Selection sort will continue to iterate (and compare) right to the end, even if the remainder of the array is in sorted order</a:t>
            </a:r>
          </a:p>
          <a:p>
            <a:pPr lvl="4"/>
            <a:r>
              <a:rPr lang="en-IE" sz="2800" dirty="0"/>
              <a:t>This can also lead to a higher number of </a:t>
            </a:r>
            <a:r>
              <a:rPr lang="en-IE" sz="2800" i="1" dirty="0"/>
              <a:t>passes</a:t>
            </a:r>
          </a:p>
          <a:p>
            <a:pPr lvl="2"/>
            <a:r>
              <a:rPr lang="en-IE" sz="2800" dirty="0"/>
              <a:t>Why it is </a:t>
            </a:r>
            <a:r>
              <a:rPr lang="en-IE" sz="2800" dirty="0">
                <a:solidFill>
                  <a:srgbClr val="FF0000"/>
                </a:solidFill>
              </a:rPr>
              <a:t>at minimum the same</a:t>
            </a:r>
            <a:r>
              <a:rPr lang="en-IE" sz="2800" dirty="0"/>
              <a:t>:</a:t>
            </a:r>
          </a:p>
          <a:p>
            <a:pPr lvl="3"/>
            <a:r>
              <a:rPr lang="en-IE" sz="2800" dirty="0"/>
              <a:t>We reduce the number of elements to compare against by 1 at the end of each iteration in both bubble sort AND selection sort</a:t>
            </a:r>
          </a:p>
        </p:txBody>
      </p:sp>
    </p:spTree>
    <p:extLst>
      <p:ext uri="{BB962C8B-B14F-4D97-AF65-F5344CB8AC3E}">
        <p14:creationId xmlns:p14="http://schemas.microsoft.com/office/powerpoint/2010/main" val="74818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“Sorting Data”?</a:t>
            </a:r>
          </a:p>
        </p:txBody>
      </p:sp>
      <p:sp>
        <p:nvSpPr>
          <p:cNvPr id="3" name="Content Placeholder 2"/>
          <p:cNvSpPr>
            <a:spLocks noGrp="1"/>
          </p:cNvSpPr>
          <p:nvPr>
            <p:ph idx="1"/>
          </p:nvPr>
        </p:nvSpPr>
        <p:spPr/>
        <p:txBody>
          <a:bodyPr>
            <a:normAutofit fontScale="92500" lnSpcReduction="20000"/>
          </a:bodyPr>
          <a:lstStyle/>
          <a:p>
            <a:pPr lvl="1"/>
            <a:r>
              <a:rPr lang="en-IE" sz="3200" dirty="0"/>
              <a:t>Sorted data is data organised is a specific order</a:t>
            </a:r>
          </a:p>
          <a:p>
            <a:pPr lvl="2"/>
            <a:r>
              <a:rPr lang="en-IE" sz="2800" dirty="0"/>
              <a:t>Order is defined by either:</a:t>
            </a:r>
          </a:p>
          <a:p>
            <a:pPr lvl="3"/>
            <a:r>
              <a:rPr lang="en-IE" sz="2800" dirty="0"/>
              <a:t>Natural order (implementation of </a:t>
            </a:r>
            <a:r>
              <a:rPr lang="en-IE" sz="2800" dirty="0">
                <a:solidFill>
                  <a:srgbClr val="FF0000"/>
                </a:solidFill>
              </a:rPr>
              <a:t>Comparable</a:t>
            </a:r>
            <a:r>
              <a:rPr lang="en-IE" sz="2800" dirty="0"/>
              <a:t>)</a:t>
            </a:r>
          </a:p>
          <a:p>
            <a:pPr lvl="3"/>
            <a:r>
              <a:rPr lang="en-IE" sz="2800" dirty="0"/>
              <a:t>A supplied </a:t>
            </a:r>
            <a:r>
              <a:rPr lang="en-IE" sz="2800" dirty="0">
                <a:solidFill>
                  <a:srgbClr val="FF0000"/>
                </a:solidFill>
              </a:rPr>
              <a:t>Comparator</a:t>
            </a:r>
          </a:p>
          <a:p>
            <a:pPr lvl="1"/>
            <a:endParaRPr lang="en-IE" sz="3200" dirty="0"/>
          </a:p>
          <a:p>
            <a:pPr lvl="1"/>
            <a:r>
              <a:rPr lang="en-IE" sz="3200" dirty="0"/>
              <a:t>Sorting is one of the most expensive operations you will carry out</a:t>
            </a:r>
          </a:p>
          <a:p>
            <a:pPr lvl="2"/>
            <a:r>
              <a:rPr lang="en-IE" sz="2800" dirty="0"/>
              <a:t>Cost of comparing data</a:t>
            </a:r>
          </a:p>
          <a:p>
            <a:pPr lvl="2"/>
            <a:r>
              <a:rPr lang="en-IE" sz="2800" dirty="0"/>
              <a:t>Cost of swapping/moving data around</a:t>
            </a:r>
          </a:p>
          <a:p>
            <a:pPr lvl="2"/>
            <a:r>
              <a:rPr lang="en-IE" sz="2800" dirty="0"/>
              <a:t>Cost of iterating through data</a:t>
            </a:r>
          </a:p>
          <a:p>
            <a:pPr lvl="2"/>
            <a:r>
              <a:rPr lang="en-IE" sz="2800" dirty="0"/>
              <a:t>Cost of calling methods (particularly in case of </a:t>
            </a:r>
            <a:r>
              <a:rPr lang="en-IE" sz="2800" dirty="0">
                <a:solidFill>
                  <a:srgbClr val="FF0000"/>
                </a:solidFill>
              </a:rPr>
              <a:t>recursion</a:t>
            </a:r>
            <a:r>
              <a:rPr lang="en-IE" sz="2800" dirty="0"/>
              <a:t>)</a:t>
            </a:r>
          </a:p>
        </p:txBody>
      </p:sp>
      <p:grpSp>
        <p:nvGrpSpPr>
          <p:cNvPr id="6" name="Group 5"/>
          <p:cNvGrpSpPr/>
          <p:nvPr/>
        </p:nvGrpSpPr>
        <p:grpSpPr>
          <a:xfrm>
            <a:off x="8307754" y="2394858"/>
            <a:ext cx="3337169" cy="923330"/>
            <a:chOff x="8307754" y="2394858"/>
            <a:chExt cx="3337169" cy="923330"/>
          </a:xfrm>
        </p:grpSpPr>
        <p:sp>
          <p:nvSpPr>
            <p:cNvPr id="4" name="Right Brace 3"/>
            <p:cNvSpPr/>
            <p:nvPr/>
          </p:nvSpPr>
          <p:spPr>
            <a:xfrm>
              <a:off x="8307754" y="2586892"/>
              <a:ext cx="367323" cy="5392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5" name="TextBox 4"/>
            <p:cNvSpPr txBox="1"/>
            <p:nvPr/>
          </p:nvSpPr>
          <p:spPr>
            <a:xfrm>
              <a:off x="8675077" y="2394858"/>
              <a:ext cx="2969846" cy="923330"/>
            </a:xfrm>
            <a:prstGeom prst="rect">
              <a:avLst/>
            </a:prstGeom>
            <a:noFill/>
          </p:spPr>
          <p:txBody>
            <a:bodyPr wrap="square" rtlCol="0">
              <a:spAutoFit/>
            </a:bodyPr>
            <a:lstStyle/>
            <a:p>
              <a:r>
                <a:rPr lang="en-IE" dirty="0"/>
                <a:t>Any data type you want to sort should always implement at least one of these</a:t>
              </a:r>
            </a:p>
          </p:txBody>
        </p:sp>
      </p:grpSp>
    </p:spTree>
    <p:extLst>
      <p:ext uri="{BB962C8B-B14F-4D97-AF65-F5344CB8AC3E}">
        <p14:creationId xmlns:p14="http://schemas.microsoft.com/office/powerpoint/2010/main" val="400266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Naïve Sorting</a:t>
            </a:r>
          </a:p>
        </p:txBody>
      </p:sp>
      <p:sp>
        <p:nvSpPr>
          <p:cNvPr id="3" name="Content Placeholder 2"/>
          <p:cNvSpPr>
            <a:spLocks noGrp="1"/>
          </p:cNvSpPr>
          <p:nvPr>
            <p:ph idx="1"/>
          </p:nvPr>
        </p:nvSpPr>
        <p:spPr/>
        <p:txBody>
          <a:bodyPr>
            <a:normAutofit fontScale="77500" lnSpcReduction="20000"/>
          </a:bodyPr>
          <a:lstStyle/>
          <a:p>
            <a:pPr lvl="1"/>
            <a:r>
              <a:rPr lang="en-IE" sz="3200" dirty="0"/>
              <a:t>Naïve sorting is essentially stupid</a:t>
            </a:r>
          </a:p>
          <a:p>
            <a:pPr lvl="2"/>
            <a:r>
              <a:rPr lang="en-IE" sz="2800" dirty="0"/>
              <a:t>Doesn’t really attempt to do the action efficiently</a:t>
            </a:r>
          </a:p>
          <a:p>
            <a:pPr lvl="2"/>
            <a:r>
              <a:rPr lang="en-IE" sz="2800" dirty="0"/>
              <a:t>Usually results in very high costs of data comparison and movement</a:t>
            </a:r>
          </a:p>
          <a:p>
            <a:pPr lvl="2"/>
            <a:endParaRPr lang="en-IE" sz="2800" dirty="0"/>
          </a:p>
          <a:p>
            <a:pPr lvl="1"/>
            <a:r>
              <a:rPr lang="en-IE" sz="3200" dirty="0"/>
              <a:t>Naïve algorithms are fine when the data set is small</a:t>
            </a:r>
          </a:p>
          <a:p>
            <a:pPr lvl="2"/>
            <a:r>
              <a:rPr lang="en-IE" sz="2800" dirty="0"/>
              <a:t>No need to be very fancy in your sorting when your data set is small and your need to sort is rare</a:t>
            </a:r>
          </a:p>
          <a:p>
            <a:pPr lvl="1"/>
            <a:r>
              <a:rPr lang="en-IE" sz="3200" dirty="0"/>
              <a:t>Naïve algorithms should </a:t>
            </a:r>
            <a:r>
              <a:rPr lang="en-IE" sz="3200" b="1" u="sng" dirty="0"/>
              <a:t>never</a:t>
            </a:r>
            <a:r>
              <a:rPr lang="en-IE" sz="3200" dirty="0"/>
              <a:t> be used where the data set is large!</a:t>
            </a:r>
          </a:p>
          <a:p>
            <a:pPr lvl="1"/>
            <a:endParaRPr lang="en-IE" sz="3200" dirty="0"/>
          </a:p>
          <a:p>
            <a:pPr lvl="1"/>
            <a:r>
              <a:rPr lang="en-IE" sz="3200" dirty="0"/>
              <a:t>We will look at 2 naïve sorting algorithms</a:t>
            </a:r>
          </a:p>
          <a:p>
            <a:pPr lvl="2"/>
            <a:r>
              <a:rPr lang="en-IE" sz="2800" dirty="0"/>
              <a:t>Bubble sort (in basic and optimized form)</a:t>
            </a:r>
          </a:p>
          <a:p>
            <a:pPr lvl="2"/>
            <a:r>
              <a:rPr lang="en-IE" sz="2800" dirty="0"/>
              <a:t>Selection sort</a:t>
            </a:r>
          </a:p>
        </p:txBody>
      </p:sp>
    </p:spTree>
    <p:extLst>
      <p:ext uri="{BB962C8B-B14F-4D97-AF65-F5344CB8AC3E}">
        <p14:creationId xmlns:p14="http://schemas.microsoft.com/office/powerpoint/2010/main" val="47617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Bubble Sort</a:t>
            </a:r>
          </a:p>
        </p:txBody>
      </p:sp>
      <p:sp>
        <p:nvSpPr>
          <p:cNvPr id="3" name="Text Placeholder 2"/>
          <p:cNvSpPr>
            <a:spLocks noGrp="1"/>
          </p:cNvSpPr>
          <p:nvPr>
            <p:ph type="body" idx="1"/>
          </p:nvPr>
        </p:nvSpPr>
        <p:spPr/>
        <p:txBody>
          <a:bodyPr/>
          <a:lstStyle/>
          <a:p>
            <a:r>
              <a:rPr lang="en-IE" dirty="0"/>
              <a:t>Comparing Data in “bubbles”</a:t>
            </a:r>
          </a:p>
        </p:txBody>
      </p:sp>
    </p:spTree>
    <p:extLst>
      <p:ext uri="{BB962C8B-B14F-4D97-AF65-F5344CB8AC3E}">
        <p14:creationId xmlns:p14="http://schemas.microsoft.com/office/powerpoint/2010/main" val="424915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700" dirty="0"/>
              <a:t>Bubble Sort – A Basic Approach to Sorting</a:t>
            </a:r>
          </a:p>
        </p:txBody>
      </p:sp>
      <p:sp>
        <p:nvSpPr>
          <p:cNvPr id="3" name="Content Placeholder 2"/>
          <p:cNvSpPr>
            <a:spLocks noGrp="1"/>
          </p:cNvSpPr>
          <p:nvPr>
            <p:ph idx="1"/>
          </p:nvPr>
        </p:nvSpPr>
        <p:spPr/>
        <p:txBody>
          <a:bodyPr>
            <a:normAutofit fontScale="62500" lnSpcReduction="20000"/>
          </a:bodyPr>
          <a:lstStyle/>
          <a:p>
            <a:pPr lvl="1"/>
            <a:r>
              <a:rPr lang="en-IE" sz="3200" dirty="0"/>
              <a:t>Bubble sort is named after its approach</a:t>
            </a:r>
          </a:p>
          <a:p>
            <a:pPr lvl="2"/>
            <a:r>
              <a:rPr lang="en-IE" sz="2800" dirty="0"/>
              <a:t>Compare pairs of elements (bubbles of data) within a structure</a:t>
            </a:r>
          </a:p>
          <a:p>
            <a:pPr lvl="2"/>
            <a:r>
              <a:rPr lang="en-IE" sz="2800" dirty="0"/>
              <a:t>If they are in the correct order, leave them alone</a:t>
            </a:r>
          </a:p>
          <a:p>
            <a:pPr lvl="2"/>
            <a:r>
              <a:rPr lang="en-IE" sz="2800" dirty="0"/>
              <a:t>If they are in the wrong order, swap them</a:t>
            </a:r>
          </a:p>
          <a:p>
            <a:pPr lvl="2"/>
            <a:endParaRPr lang="en-IE" sz="2800" dirty="0"/>
          </a:p>
          <a:p>
            <a:pPr lvl="1"/>
            <a:r>
              <a:rPr lang="en-IE" sz="3200" dirty="0"/>
              <a:t>Most naïve approach</a:t>
            </a:r>
          </a:p>
          <a:p>
            <a:pPr lvl="2"/>
            <a:r>
              <a:rPr lang="en-IE" sz="2800" dirty="0"/>
              <a:t>Compare first element with element to its right, swap if wrong order</a:t>
            </a:r>
          </a:p>
          <a:p>
            <a:pPr lvl="2"/>
            <a:r>
              <a:rPr lang="en-IE" sz="2800" dirty="0"/>
              <a:t>Compare second element with element to its right, swap if wrong order</a:t>
            </a:r>
          </a:p>
          <a:p>
            <a:pPr lvl="2"/>
            <a:r>
              <a:rPr lang="en-IE" sz="2800" dirty="0"/>
              <a:t>…</a:t>
            </a:r>
          </a:p>
          <a:p>
            <a:pPr lvl="2"/>
            <a:r>
              <a:rPr lang="en-IE" sz="2800" dirty="0"/>
              <a:t>Continue until end of structure</a:t>
            </a:r>
          </a:p>
          <a:p>
            <a:pPr lvl="2"/>
            <a:r>
              <a:rPr lang="en-IE" sz="2800" dirty="0"/>
              <a:t>Repeat this approach until no swaps have occurred over one full pass through the structure</a:t>
            </a:r>
          </a:p>
          <a:p>
            <a:pPr lvl="2"/>
            <a:endParaRPr lang="en-IE" sz="2800" dirty="0"/>
          </a:p>
          <a:p>
            <a:pPr lvl="1"/>
            <a:r>
              <a:rPr lang="en-IE" sz="3200" dirty="0"/>
              <a:t>Bubble sort sorts from the end of the data to the start </a:t>
            </a:r>
          </a:p>
          <a:p>
            <a:pPr lvl="2"/>
            <a:r>
              <a:rPr lang="en-IE" sz="2800" dirty="0"/>
              <a:t>Largest element sifts to end, then second largest, then third largest </a:t>
            </a:r>
            <a:r>
              <a:rPr lang="en-IE" sz="2800" dirty="0" err="1"/>
              <a:t>etc</a:t>
            </a:r>
            <a:endParaRPr lang="en-IE" sz="2800" dirty="0"/>
          </a:p>
        </p:txBody>
      </p:sp>
    </p:spTree>
    <p:extLst>
      <p:ext uri="{BB962C8B-B14F-4D97-AF65-F5344CB8AC3E}">
        <p14:creationId xmlns:p14="http://schemas.microsoft.com/office/powerpoint/2010/main" val="48306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Bubble Sort Works</a:t>
            </a:r>
          </a:p>
        </p:txBody>
      </p:sp>
      <p:sp>
        <p:nvSpPr>
          <p:cNvPr id="3" name="Content Placeholder 2"/>
          <p:cNvSpPr>
            <a:spLocks noGrp="1"/>
          </p:cNvSpPr>
          <p:nvPr>
            <p:ph idx="1"/>
          </p:nvPr>
        </p:nvSpPr>
        <p:spPr/>
        <p:txBody>
          <a:bodyPr>
            <a:normAutofit/>
          </a:bodyPr>
          <a:lstStyle/>
          <a:p>
            <a:pPr lvl="1"/>
            <a:r>
              <a:rPr lang="en-IE" sz="2800" dirty="0"/>
              <a:t>Step through the structure one item at a time, and compare elements </a:t>
            </a:r>
            <a:r>
              <a:rPr lang="en-IE" sz="2800" dirty="0">
                <a:solidFill>
                  <a:srgbClr val="C00000"/>
                </a:solidFill>
              </a:rPr>
              <a:t>next to each other</a:t>
            </a:r>
          </a:p>
          <a:p>
            <a:pPr lvl="2"/>
            <a:r>
              <a:rPr lang="en-IE" sz="2400" dirty="0"/>
              <a:t>Place the lesser of the two elements on the left</a:t>
            </a:r>
          </a:p>
          <a:p>
            <a:pPr lvl="1"/>
            <a:r>
              <a:rPr lang="en-IE" sz="2800" dirty="0"/>
              <a:t>Move over one position to the right</a:t>
            </a:r>
          </a:p>
          <a:p>
            <a:pPr lvl="1"/>
            <a:endParaRPr lang="en-IE" sz="2800" dirty="0"/>
          </a:p>
          <a:p>
            <a:pPr lvl="1"/>
            <a:r>
              <a:rPr lang="en-IE" sz="2800" dirty="0"/>
              <a:t>After first pass, </a:t>
            </a:r>
            <a:r>
              <a:rPr lang="en-IE" sz="2800" dirty="0">
                <a:solidFill>
                  <a:srgbClr val="C00000"/>
                </a:solidFill>
              </a:rPr>
              <a:t>largest</a:t>
            </a:r>
            <a:r>
              <a:rPr lang="en-IE" sz="2800" dirty="0"/>
              <a:t> element is in the last position</a:t>
            </a:r>
          </a:p>
          <a:p>
            <a:pPr lvl="1"/>
            <a:r>
              <a:rPr lang="en-IE" sz="2800" dirty="0"/>
              <a:t>After second pass, </a:t>
            </a:r>
            <a:r>
              <a:rPr lang="en-IE" sz="2800" dirty="0">
                <a:solidFill>
                  <a:srgbClr val="C00000"/>
                </a:solidFill>
              </a:rPr>
              <a:t>largest</a:t>
            </a:r>
            <a:r>
              <a:rPr lang="en-IE" sz="2800" dirty="0"/>
              <a:t> </a:t>
            </a:r>
            <a:r>
              <a:rPr lang="en-IE" sz="2800" dirty="0">
                <a:solidFill>
                  <a:srgbClr val="C00000"/>
                </a:solidFill>
              </a:rPr>
              <a:t>two</a:t>
            </a:r>
            <a:r>
              <a:rPr lang="en-IE" sz="2800" dirty="0"/>
              <a:t> elements are in correct position</a:t>
            </a:r>
          </a:p>
          <a:p>
            <a:pPr lvl="1"/>
            <a:r>
              <a:rPr lang="en-IE" sz="2800" dirty="0"/>
              <a:t>After third pass, </a:t>
            </a:r>
            <a:r>
              <a:rPr lang="en-IE" sz="2800" dirty="0">
                <a:solidFill>
                  <a:srgbClr val="C00000"/>
                </a:solidFill>
              </a:rPr>
              <a:t>largest</a:t>
            </a:r>
            <a:r>
              <a:rPr lang="en-IE" sz="2800" dirty="0"/>
              <a:t> </a:t>
            </a:r>
            <a:r>
              <a:rPr lang="en-IE" sz="2800" dirty="0">
                <a:solidFill>
                  <a:srgbClr val="C00000"/>
                </a:solidFill>
              </a:rPr>
              <a:t>three</a:t>
            </a:r>
            <a:r>
              <a:rPr lang="en-IE" sz="2800" dirty="0"/>
              <a:t> elements are in correct position etc…</a:t>
            </a:r>
          </a:p>
        </p:txBody>
      </p:sp>
    </p:spTree>
    <p:extLst>
      <p:ext uri="{BB962C8B-B14F-4D97-AF65-F5344CB8AC3E}">
        <p14:creationId xmlns:p14="http://schemas.microsoft.com/office/powerpoint/2010/main" val="381720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Bubble Sort in Action</a:t>
            </a:r>
          </a:p>
        </p:txBody>
      </p:sp>
      <p:graphicFrame>
        <p:nvGraphicFramePr>
          <p:cNvPr id="4" name="Table 3"/>
          <p:cNvGraphicFramePr>
            <a:graphicFrameLocks noGrp="1"/>
          </p:cNvGraphicFramePr>
          <p:nvPr>
            <p:extLst>
              <p:ext uri="{D42A27DB-BD31-4B8C-83A1-F6EECF244321}">
                <p14:modId xmlns:p14="http://schemas.microsoft.com/office/powerpoint/2010/main" val="97961132"/>
              </p:ext>
            </p:extLst>
          </p:nvPr>
        </p:nvGraphicFramePr>
        <p:xfrm>
          <a:off x="1413218" y="1831141"/>
          <a:ext cx="8488679" cy="3291840"/>
        </p:xfrm>
        <a:graphic>
          <a:graphicData uri="http://schemas.openxmlformats.org/drawingml/2006/table">
            <a:tbl>
              <a:tblPr bandRow="1">
                <a:tableStyleId>{5C22544A-7EE6-4342-B048-85BDC9FD1C3A}</a:tableStyleId>
              </a:tblPr>
              <a:tblGrid>
                <a:gridCol w="1292381">
                  <a:extLst>
                    <a:ext uri="{9D8B030D-6E8A-4147-A177-3AD203B41FA5}">
                      <a16:colId xmlns:a16="http://schemas.microsoft.com/office/drawing/2014/main" val="2738544672"/>
                    </a:ext>
                  </a:extLst>
                </a:gridCol>
                <a:gridCol w="1247358">
                  <a:extLst>
                    <a:ext uri="{9D8B030D-6E8A-4147-A177-3AD203B41FA5}">
                      <a16:colId xmlns:a16="http://schemas.microsoft.com/office/drawing/2014/main" val="3868935325"/>
                    </a:ext>
                  </a:extLst>
                </a:gridCol>
                <a:gridCol w="1380213">
                  <a:extLst>
                    <a:ext uri="{9D8B030D-6E8A-4147-A177-3AD203B41FA5}">
                      <a16:colId xmlns:a16="http://schemas.microsoft.com/office/drawing/2014/main" val="1108317920"/>
                    </a:ext>
                  </a:extLst>
                </a:gridCol>
                <a:gridCol w="1247358">
                  <a:extLst>
                    <a:ext uri="{9D8B030D-6E8A-4147-A177-3AD203B41FA5}">
                      <a16:colId xmlns:a16="http://schemas.microsoft.com/office/drawing/2014/main" val="1271707005"/>
                    </a:ext>
                  </a:extLst>
                </a:gridCol>
                <a:gridCol w="3321369">
                  <a:extLst>
                    <a:ext uri="{9D8B030D-6E8A-4147-A177-3AD203B41FA5}">
                      <a16:colId xmlns:a16="http://schemas.microsoft.com/office/drawing/2014/main" val="348490649"/>
                    </a:ext>
                  </a:extLst>
                </a:gridCol>
              </a:tblGrid>
              <a:tr h="329354">
                <a:tc gridSpan="5">
                  <a:txBody>
                    <a:bodyPr/>
                    <a:lstStyle/>
                    <a:p>
                      <a:r>
                        <a:rPr lang="en-IE" b="1" dirty="0"/>
                        <a:t>Start first pass:</a:t>
                      </a:r>
                    </a:p>
                  </a:txBody>
                  <a:tcPr>
                    <a:lnB w="12700" cap="flat" cmpd="sng" algn="ctr">
                      <a:solidFill>
                        <a:schemeClr val="tx1"/>
                      </a:solidFill>
                      <a:prstDash val="solid"/>
                      <a:round/>
                      <a:headEnd type="none" w="med" len="med"/>
                      <a:tailEnd type="none" w="med" len="med"/>
                    </a:lnB>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tc hMerge="1">
                  <a:txBody>
                    <a:bodyPr/>
                    <a:lstStyle/>
                    <a:p>
                      <a:endParaRPr lang="en-IE" b="1" dirty="0"/>
                    </a:p>
                  </a:txBody>
                  <a:tcPr/>
                </a:tc>
                <a:extLst>
                  <a:ext uri="{0D108BD9-81ED-4DB2-BD59-A6C34878D82A}">
                    <a16:rowId xmlns:a16="http://schemas.microsoft.com/office/drawing/2014/main" val="1589962915"/>
                  </a:ext>
                </a:extLst>
              </a:tr>
              <a:tr h="329354">
                <a:tc>
                  <a:txBody>
                    <a:bodyPr/>
                    <a:lstStyle/>
                    <a:p>
                      <a:pPr algn="ctr"/>
                      <a:r>
                        <a:rPr lang="en-IE" b="1" dirty="0">
                          <a:solidFill>
                            <a:srgbClr val="FF0000"/>
                          </a:solidFill>
                        </a:rPr>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b="1" dirty="0">
                          <a:solidFill>
                            <a:srgbClr val="FF0000"/>
                          </a:solidFill>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dirty="0"/>
                        <a:t>12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dirty="0"/>
                        <a:t>92</a:t>
                      </a:r>
                    </a:p>
                  </a:txBody>
                  <a:tcPr/>
                </a:tc>
                <a:tc>
                  <a:txBody>
                    <a:bodyPr/>
                    <a:lstStyle/>
                    <a:p>
                      <a:pPr algn="ctr"/>
                      <a:r>
                        <a:rPr lang="en-IE" dirty="0"/>
                        <a:t>Correct order</a:t>
                      </a:r>
                      <a:r>
                        <a:rPr lang="en-IE" baseline="0" dirty="0"/>
                        <a:t>, no swap done</a:t>
                      </a:r>
                      <a:endParaRPr lang="en-IE" dirty="0"/>
                    </a:p>
                  </a:txBody>
                  <a:tcPr/>
                </a:tc>
                <a:extLst>
                  <a:ext uri="{0D108BD9-81ED-4DB2-BD59-A6C34878D82A}">
                    <a16:rowId xmlns:a16="http://schemas.microsoft.com/office/drawing/2014/main" val="3620953359"/>
                  </a:ext>
                </a:extLst>
              </a:tr>
              <a:tr h="329354">
                <a:tc>
                  <a:txBody>
                    <a:bodyPr/>
                    <a:lstStyle/>
                    <a:p>
                      <a:pPr algn="ctr"/>
                      <a:r>
                        <a:rPr lang="en-IE" dirty="0"/>
                        <a:t>231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dirty="0">
                          <a:solidFill>
                            <a:srgbClr val="FF0000"/>
                          </a:solidFill>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dirty="0">
                          <a:solidFill>
                            <a:srgbClr val="FF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92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dirty="0"/>
                        <a:t>Wrong order, swap elements</a:t>
                      </a:r>
                    </a:p>
                  </a:txBody>
                  <a:tcPr/>
                </a:tc>
                <a:extLst>
                  <a:ext uri="{0D108BD9-81ED-4DB2-BD59-A6C34878D82A}">
                    <a16:rowId xmlns:a16="http://schemas.microsoft.com/office/drawing/2014/main" val="1353712174"/>
                  </a:ext>
                </a:extLst>
              </a:tr>
              <a:tr h="329354">
                <a:tc>
                  <a:txBody>
                    <a:bodyPr/>
                    <a:lstStyle/>
                    <a:p>
                      <a:pPr algn="ctr"/>
                      <a:r>
                        <a:rPr lang="en-IE" dirty="0"/>
                        <a:t>231</a:t>
                      </a:r>
                    </a:p>
                  </a:txBody>
                  <a:tcPr/>
                </a:tc>
                <a:tc>
                  <a:txBody>
                    <a:bodyPr/>
                    <a:lstStyle/>
                    <a:p>
                      <a:pPr algn="ctr"/>
                      <a:r>
                        <a:rPr lang="en-IE" dirty="0"/>
                        <a:t>12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dirty="0">
                          <a:solidFill>
                            <a:srgbClr val="FF0000"/>
                          </a:solidFill>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dirty="0">
                          <a:solidFill>
                            <a:srgbClr val="FF0000"/>
                          </a:solidFill>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Wrong order, swap elements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1681971"/>
                  </a:ext>
                </a:extLst>
              </a:tr>
              <a:tr h="329354">
                <a:tc gridSpan="5">
                  <a:txBody>
                    <a:bodyPr/>
                    <a:lstStyle/>
                    <a:p>
                      <a:pPr algn="l"/>
                      <a:r>
                        <a:rPr lang="en-IE" b="1" dirty="0"/>
                        <a:t>Start second pass:</a:t>
                      </a:r>
                    </a:p>
                  </a:txBody>
                  <a:tcPr>
                    <a:lnB w="12700" cap="flat" cmpd="sng" algn="ctr">
                      <a:solidFill>
                        <a:schemeClr val="tx1"/>
                      </a:solidFill>
                      <a:prstDash val="solid"/>
                      <a:round/>
                      <a:headEnd type="none" w="med" len="med"/>
                      <a:tailEnd type="none" w="med" len="med"/>
                    </a:lnB>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b="0" dirty="0">
                        <a:solidFill>
                          <a:schemeClr val="tx1">
                            <a:lumMod val="85000"/>
                            <a:lumOff val="15000"/>
                          </a:schemeClr>
                        </a:solidFill>
                      </a:endParaRPr>
                    </a:p>
                  </a:txBody>
                  <a:tcPr/>
                </a:tc>
                <a:tc hMerge="1">
                  <a:txBody>
                    <a:bodyPr/>
                    <a:lstStyle/>
                    <a:p>
                      <a:pPr algn="l"/>
                      <a:endParaRPr lang="en-IE" b="1" dirty="0"/>
                    </a:p>
                  </a:txBody>
                  <a:tcPr/>
                </a:tc>
                <a:extLst>
                  <a:ext uri="{0D108BD9-81ED-4DB2-BD59-A6C34878D82A}">
                    <a16:rowId xmlns:a16="http://schemas.microsoft.com/office/drawing/2014/main" val="1823154491"/>
                  </a:ext>
                </a:extLst>
              </a:tr>
              <a:tr h="329354">
                <a:tc>
                  <a:txBody>
                    <a:bodyPr/>
                    <a:lstStyle/>
                    <a:p>
                      <a:pPr algn="ctr"/>
                      <a:r>
                        <a:rPr lang="en-IE" b="1" dirty="0">
                          <a:solidFill>
                            <a:srgbClr val="FF0000"/>
                          </a:solidFill>
                        </a:rPr>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dirty="0">
                          <a:solidFill>
                            <a:srgbClr val="FF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92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b="0" dirty="0">
                          <a:solidFill>
                            <a:schemeClr val="tx1">
                              <a:lumMod val="85000"/>
                              <a:lumOff val="15000"/>
                            </a:schemeClr>
                          </a:solidFill>
                        </a:rPr>
                        <a:t>420</a:t>
                      </a:r>
                    </a:p>
                  </a:txBody>
                  <a:tcPr>
                    <a:lnB w="12700" cmpd="sng">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dirty="0"/>
                        <a:t>Wrong order, swap elements</a:t>
                      </a:r>
                    </a:p>
                  </a:txBody>
                  <a:tcPr/>
                </a:tc>
                <a:extLst>
                  <a:ext uri="{0D108BD9-81ED-4DB2-BD59-A6C34878D82A}">
                    <a16:rowId xmlns:a16="http://schemas.microsoft.com/office/drawing/2014/main" val="3100456192"/>
                  </a:ext>
                </a:extLst>
              </a:tr>
              <a:tr h="329354">
                <a:tc>
                  <a:txBody>
                    <a:bodyPr/>
                    <a:lstStyle/>
                    <a:p>
                      <a:pPr algn="ctr"/>
                      <a:r>
                        <a:rPr lang="en-IE" dirty="0"/>
                        <a:t>12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E" b="1" dirty="0">
                          <a:solidFill>
                            <a:srgbClr val="FF0000"/>
                          </a:solidFill>
                        </a:rPr>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dirty="0">
                          <a:solidFill>
                            <a:srgbClr val="FF0000"/>
                          </a:solidFill>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420</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dirty="0"/>
                        <a:t>Wrong order, swap elements</a:t>
                      </a:r>
                    </a:p>
                  </a:txBody>
                  <a:tcPr>
                    <a:lnL w="12700" cmpd="sng">
                      <a:noFill/>
                    </a:lnL>
                  </a:tcPr>
                </a:tc>
                <a:extLst>
                  <a:ext uri="{0D108BD9-81ED-4DB2-BD59-A6C34878D82A}">
                    <a16:rowId xmlns:a16="http://schemas.microsoft.com/office/drawing/2014/main" val="958557170"/>
                  </a:ext>
                </a:extLst>
              </a:tr>
              <a:tr h="329354">
                <a:tc gridSpan="5">
                  <a:txBody>
                    <a:bodyPr/>
                    <a:lstStyle/>
                    <a:p>
                      <a:pPr algn="l"/>
                      <a:r>
                        <a:rPr lang="en-IE" b="1" dirty="0"/>
                        <a:t>Start third pass:</a:t>
                      </a:r>
                    </a:p>
                  </a:txBody>
                  <a:tcPr>
                    <a:lnB w="12700" cap="flat" cmpd="sng" algn="ctr">
                      <a:solidFill>
                        <a:schemeClr val="tx1"/>
                      </a:solidFill>
                      <a:prstDash val="solid"/>
                      <a:round/>
                      <a:headEnd type="none" w="med" len="med"/>
                      <a:tailEnd type="none" w="med" len="med"/>
                    </a:lnB>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dirty="0"/>
                    </a:p>
                  </a:txBody>
                  <a:tcPr/>
                </a:tc>
                <a:tc hMerge="1">
                  <a:txBody>
                    <a:bodyPr/>
                    <a:lstStyle/>
                    <a:p>
                      <a:pPr algn="ctr"/>
                      <a:endParaRPr lang="en-IE" dirty="0"/>
                    </a:p>
                  </a:txBody>
                  <a:tcPr/>
                </a:tc>
                <a:extLst>
                  <a:ext uri="{0D108BD9-81ED-4DB2-BD59-A6C34878D82A}">
                    <a16:rowId xmlns:a16="http://schemas.microsoft.com/office/drawing/2014/main" val="4000941765"/>
                  </a:ext>
                </a:extLst>
              </a:tr>
              <a:tr h="329354">
                <a:tc>
                  <a:txBody>
                    <a:bodyPr/>
                    <a:lstStyle/>
                    <a:p>
                      <a:pPr algn="ctr"/>
                      <a:r>
                        <a:rPr lang="en-IE" b="1" dirty="0">
                          <a:solidFill>
                            <a:srgbClr val="FF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b="1" dirty="0">
                          <a:solidFill>
                            <a:srgbClr val="FF0000"/>
                          </a:solidFill>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dirty="0"/>
                        <a:t>231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E" dirty="0"/>
                        <a:t>420</a:t>
                      </a:r>
                    </a:p>
                  </a:txBody>
                  <a:tcPr>
                    <a:lnL w="12700" cap="flat" cmpd="sng" algn="ctr">
                      <a:noFill/>
                      <a:prstDash val="solid"/>
                      <a:round/>
                      <a:headEnd type="none" w="med" len="med"/>
                      <a:tailEnd type="none" w="med" len="med"/>
                    </a:lnL>
                  </a:tcPr>
                </a:tc>
                <a:tc>
                  <a:txBody>
                    <a:bodyPr/>
                    <a:lstStyle/>
                    <a:p>
                      <a:pPr algn="ctr"/>
                      <a:r>
                        <a:rPr lang="en-IE" dirty="0"/>
                        <a:t>Correct order</a:t>
                      </a:r>
                      <a:r>
                        <a:rPr lang="en-IE" baseline="0" dirty="0"/>
                        <a:t>, no swap done</a:t>
                      </a:r>
                      <a:endParaRPr lang="en-IE" dirty="0"/>
                    </a:p>
                  </a:txBody>
                  <a:tcPr/>
                </a:tc>
                <a:extLst>
                  <a:ext uri="{0D108BD9-81ED-4DB2-BD59-A6C34878D82A}">
                    <a16:rowId xmlns:a16="http://schemas.microsoft.com/office/drawing/2014/main" val="1521085006"/>
                  </a:ext>
                </a:extLst>
              </a:tr>
            </a:tbl>
          </a:graphicData>
        </a:graphic>
      </p:graphicFrame>
      <p:sp>
        <p:nvSpPr>
          <p:cNvPr id="7" name="TextBox 6"/>
          <p:cNvSpPr txBox="1"/>
          <p:nvPr/>
        </p:nvSpPr>
        <p:spPr>
          <a:xfrm>
            <a:off x="10019323" y="3688862"/>
            <a:ext cx="2015587" cy="1200329"/>
          </a:xfrm>
          <a:prstGeom prst="rect">
            <a:avLst/>
          </a:prstGeom>
          <a:noFill/>
        </p:spPr>
        <p:txBody>
          <a:bodyPr wrap="square" rtlCol="0">
            <a:spAutoFit/>
          </a:bodyPr>
          <a:lstStyle/>
          <a:p>
            <a:r>
              <a:rPr lang="en-IE" dirty="0"/>
              <a:t>Number of elements examined decreases at each iteration</a:t>
            </a:r>
          </a:p>
        </p:txBody>
      </p:sp>
    </p:spTree>
    <p:extLst>
      <p:ext uri="{BB962C8B-B14F-4D97-AF65-F5344CB8AC3E}">
        <p14:creationId xmlns:p14="http://schemas.microsoft.com/office/powerpoint/2010/main" val="68407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Bubble Sort Algorithm</a:t>
            </a:r>
          </a:p>
        </p:txBody>
      </p:sp>
      <p:sp>
        <p:nvSpPr>
          <p:cNvPr id="3" name="Content Placeholder 2"/>
          <p:cNvSpPr>
            <a:spLocks noGrp="1"/>
          </p:cNvSpPr>
          <p:nvPr>
            <p:ph idx="1"/>
          </p:nvPr>
        </p:nvSpPr>
        <p:spPr>
          <a:xfrm>
            <a:off x="1097280" y="1845734"/>
            <a:ext cx="9383151" cy="4023360"/>
          </a:xfrm>
        </p:spPr>
        <p:txBody>
          <a:bodyPr>
            <a:normAutofit fontScale="92500" lnSpcReduction="10000"/>
          </a:bodyPr>
          <a:lstStyle/>
          <a:p>
            <a:r>
              <a:rPr lang="en-IE" sz="3200" dirty="0"/>
              <a:t>For each element in the array up as far as </a:t>
            </a:r>
            <a:r>
              <a:rPr lang="en-IE" sz="3200" u="sng" dirty="0">
                <a:solidFill>
                  <a:srgbClr val="FF0000"/>
                </a:solidFill>
              </a:rPr>
              <a:t>one before</a:t>
            </a:r>
            <a:r>
              <a:rPr lang="en-IE" sz="3200" dirty="0"/>
              <a:t> the last element</a:t>
            </a:r>
          </a:p>
          <a:p>
            <a:pPr lvl="1"/>
            <a:r>
              <a:rPr lang="en-IE" sz="2700" dirty="0"/>
              <a:t>For each element in the array up to </a:t>
            </a:r>
            <a:r>
              <a:rPr lang="en-IE" sz="2700" u="sng" dirty="0">
                <a:solidFill>
                  <a:srgbClr val="FF0000"/>
                </a:solidFill>
              </a:rPr>
              <a:t>one before</a:t>
            </a:r>
            <a:r>
              <a:rPr lang="en-IE" sz="2700" dirty="0"/>
              <a:t> the </a:t>
            </a:r>
            <a:r>
              <a:rPr lang="en-IE" sz="2700" b="1" dirty="0"/>
              <a:t>last unsorted element</a:t>
            </a:r>
            <a:endParaRPr lang="en-IE" sz="2700" b="1" u="sng" dirty="0"/>
          </a:p>
          <a:p>
            <a:pPr lvl="2"/>
            <a:r>
              <a:rPr lang="en-IE" sz="2600" dirty="0"/>
              <a:t>If the element in the current slot is bigger than the element in the next slot</a:t>
            </a:r>
          </a:p>
          <a:p>
            <a:pPr lvl="3"/>
            <a:r>
              <a:rPr lang="en-IE" sz="2400" dirty="0"/>
              <a:t>Swap the elements</a:t>
            </a:r>
          </a:p>
          <a:p>
            <a:pPr lvl="1"/>
            <a:endParaRPr lang="en-IE" sz="3200" dirty="0"/>
          </a:p>
          <a:p>
            <a:r>
              <a:rPr lang="en-IE" sz="3400" dirty="0"/>
              <a:t>Note: It’s useful to create a </a:t>
            </a:r>
            <a:r>
              <a:rPr lang="en-IE" sz="3400" b="1" dirty="0"/>
              <a:t>swap</a:t>
            </a:r>
            <a:r>
              <a:rPr lang="en-IE" sz="3400" dirty="0"/>
              <a:t> method – this is not part of Java’s standard API</a:t>
            </a:r>
          </a:p>
          <a:p>
            <a:pPr lvl="1"/>
            <a:endParaRPr lang="en-IE" sz="3200" dirty="0"/>
          </a:p>
          <a:p>
            <a:pPr lvl="1"/>
            <a:endParaRPr lang="en-IE" sz="3200" dirty="0"/>
          </a:p>
          <a:p>
            <a:pPr lvl="1"/>
            <a:endParaRPr lang="en-IE" sz="3200" dirty="0"/>
          </a:p>
          <a:p>
            <a:pPr lvl="1"/>
            <a:endParaRPr lang="en-IE" sz="3200" dirty="0"/>
          </a:p>
        </p:txBody>
      </p:sp>
      <p:grpSp>
        <p:nvGrpSpPr>
          <p:cNvPr id="17" name="Group 16"/>
          <p:cNvGrpSpPr/>
          <p:nvPr/>
        </p:nvGrpSpPr>
        <p:grpSpPr>
          <a:xfrm>
            <a:off x="9847382" y="2194308"/>
            <a:ext cx="2145322" cy="923330"/>
            <a:chOff x="9937262" y="2667138"/>
            <a:chExt cx="2145322" cy="923330"/>
          </a:xfrm>
        </p:grpSpPr>
        <p:sp>
          <p:nvSpPr>
            <p:cNvPr id="18" name="TextBox 17"/>
            <p:cNvSpPr txBox="1"/>
            <p:nvPr/>
          </p:nvSpPr>
          <p:spPr>
            <a:xfrm>
              <a:off x="10257693" y="2667138"/>
              <a:ext cx="1824891" cy="923330"/>
            </a:xfrm>
            <a:prstGeom prst="rect">
              <a:avLst/>
            </a:prstGeom>
            <a:noFill/>
          </p:spPr>
          <p:txBody>
            <a:bodyPr wrap="square" rtlCol="0">
              <a:spAutoFit/>
            </a:bodyPr>
            <a:lstStyle/>
            <a:p>
              <a:r>
                <a:rPr lang="en-IE" dirty="0"/>
                <a:t>How do we know how much data is sorted??</a:t>
              </a:r>
            </a:p>
          </p:txBody>
        </p:sp>
        <p:cxnSp>
          <p:nvCxnSpPr>
            <p:cNvPr id="20" name="Straight Arrow Connector 19"/>
            <p:cNvCxnSpPr>
              <a:stCxn id="18" idx="1"/>
            </p:cNvCxnSpPr>
            <p:nvPr/>
          </p:nvCxnSpPr>
          <p:spPr>
            <a:xfrm flipH="1">
              <a:off x="9937262" y="3128803"/>
              <a:ext cx="320431" cy="4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101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Performance of Bubble Sort</a:t>
            </a:r>
          </a:p>
        </p:txBody>
      </p:sp>
      <p:sp>
        <p:nvSpPr>
          <p:cNvPr id="3" name="Content Placeholder 2"/>
          <p:cNvSpPr>
            <a:spLocks noGrp="1"/>
          </p:cNvSpPr>
          <p:nvPr>
            <p:ph idx="1"/>
          </p:nvPr>
        </p:nvSpPr>
        <p:spPr/>
        <p:txBody>
          <a:bodyPr>
            <a:normAutofit fontScale="92500" lnSpcReduction="20000"/>
          </a:bodyPr>
          <a:lstStyle/>
          <a:p>
            <a:pPr lvl="1"/>
            <a:r>
              <a:rPr lang="en-IE" sz="3200" dirty="0"/>
              <a:t>Standard/basic bubble sort is very poor</a:t>
            </a:r>
          </a:p>
          <a:p>
            <a:pPr lvl="2"/>
            <a:r>
              <a:rPr lang="en-IE" sz="2800" dirty="0"/>
              <a:t>Carries out </a:t>
            </a:r>
            <a:r>
              <a:rPr lang="en-IE" sz="2800" b="1" u="sng" dirty="0">
                <a:solidFill>
                  <a:srgbClr val="FF0000"/>
                </a:solidFill>
              </a:rPr>
              <a:t>many</a:t>
            </a:r>
            <a:r>
              <a:rPr lang="en-IE" sz="2800" dirty="0"/>
              <a:t> swaps to shift data gradually into place</a:t>
            </a:r>
          </a:p>
          <a:p>
            <a:pPr lvl="3"/>
            <a:r>
              <a:rPr lang="en-IE" sz="2800" dirty="0"/>
              <a:t>A single piece of data can be swapped up to n-1 times in one iteration</a:t>
            </a:r>
          </a:p>
          <a:p>
            <a:pPr lvl="2"/>
            <a:r>
              <a:rPr lang="en-IE" sz="2800" dirty="0"/>
              <a:t>Carries out many comparisons</a:t>
            </a:r>
          </a:p>
          <a:p>
            <a:pPr lvl="2"/>
            <a:endParaRPr lang="en-IE" sz="2800" dirty="0"/>
          </a:p>
          <a:p>
            <a:pPr lvl="1"/>
            <a:r>
              <a:rPr lang="en-IE" sz="3200" dirty="0"/>
              <a:t>Can </a:t>
            </a:r>
            <a:r>
              <a:rPr lang="en-IE" sz="3200" dirty="0">
                <a:solidFill>
                  <a:srgbClr val="FF0000"/>
                </a:solidFill>
              </a:rPr>
              <a:t>optimise</a:t>
            </a:r>
            <a:r>
              <a:rPr lang="en-IE" sz="3200" dirty="0"/>
              <a:t> by stopping when we have a single “clean” pass through the array</a:t>
            </a:r>
          </a:p>
          <a:p>
            <a:pPr lvl="2"/>
            <a:r>
              <a:rPr lang="en-IE" sz="2800" dirty="0"/>
              <a:t>If we haven’t swapped anything during a full pass, there’s nothing left out of order</a:t>
            </a:r>
          </a:p>
          <a:p>
            <a:pPr lvl="2"/>
            <a:r>
              <a:rPr lang="en-IE" sz="2800" dirty="0"/>
              <a:t>Addresses the issue with sorting a sorted array</a:t>
            </a:r>
            <a:endParaRPr lang="en-IE" sz="2600" dirty="0"/>
          </a:p>
        </p:txBody>
      </p:sp>
    </p:spTree>
    <p:extLst>
      <p:ext uri="{BB962C8B-B14F-4D97-AF65-F5344CB8AC3E}">
        <p14:creationId xmlns:p14="http://schemas.microsoft.com/office/powerpoint/2010/main" val="3550947057"/>
      </p:ext>
    </p:extLst>
  </p:cSld>
  <p:clrMapOvr>
    <a:masterClrMapping/>
  </p:clrMapOvr>
</p:sld>
</file>

<file path=ppt/theme/theme1.xml><?xml version="1.0" encoding="utf-8"?>
<a:theme xmlns:a="http://schemas.openxmlformats.org/drawingml/2006/main" name="Default 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ault Theme" id="{060A139A-D62C-4E51-99D9-5BBA43872587}" vid="{4CEDBC7D-39AC-4B45-A5EA-87DB4DFF3D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441</TotalTime>
  <Words>1756</Words>
  <Application>Microsoft Office PowerPoint</Application>
  <PresentationFormat>Widescreen</PresentationFormat>
  <Paragraphs>269</Paragraphs>
  <Slides>19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Default Theme</vt:lpstr>
      <vt:lpstr>Basic Sorting</vt:lpstr>
      <vt:lpstr>What is “Sorting Data”?</vt:lpstr>
      <vt:lpstr>Naïve Sorting</vt:lpstr>
      <vt:lpstr>Bubble Sort</vt:lpstr>
      <vt:lpstr>Bubble Sort – A Basic Approach to Sorting</vt:lpstr>
      <vt:lpstr>How Bubble Sort Works</vt:lpstr>
      <vt:lpstr>Bubble Sort in Action</vt:lpstr>
      <vt:lpstr>The Bubble Sort Algorithm</vt:lpstr>
      <vt:lpstr>The Performance of Bubble Sort</vt:lpstr>
      <vt:lpstr>Optimised Bubble Sort in Action -   Sorting a Sorted Array</vt:lpstr>
      <vt:lpstr>Optimising the Bubble Sort Algorithm</vt:lpstr>
      <vt:lpstr>Original Bubble Sort in Action -   Sorting a Sorted Array</vt:lpstr>
      <vt:lpstr>Selection Sort</vt:lpstr>
      <vt:lpstr>Considering Bubble Sort</vt:lpstr>
      <vt:lpstr>An Alternative to Bubble Sort:  Selection Sort</vt:lpstr>
      <vt:lpstr>The Selection Sort Algorithm</vt:lpstr>
      <vt:lpstr>Explaining the Selection Sort Algorithm</vt:lpstr>
      <vt:lpstr>Selection Sort in Action</vt:lpstr>
      <vt:lpstr>Analysing Selection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dc:title>
  <dc:creator>michelle</dc:creator>
  <cp:lastModifiedBy>Michelle Graham</cp:lastModifiedBy>
  <cp:revision>36</cp:revision>
  <dcterms:created xsi:type="dcterms:W3CDTF">2018-04-17T13:50:17Z</dcterms:created>
  <dcterms:modified xsi:type="dcterms:W3CDTF">2024-11-04T00:19:33Z</dcterms:modified>
</cp:coreProperties>
</file>