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9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7" r:id="rId13"/>
    <p:sldId id="270" r:id="rId14"/>
    <p:sldId id="268" r:id="rId15"/>
    <p:sldId id="269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40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9D93EA-6AAE-49F4-8EF3-34AD9C5F5C2F}" type="datetimeFigureOut">
              <a:rPr lang="en-IE" smtClean="0"/>
              <a:t>07/11/2024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A071FB-0025-4EB7-A6A1-85F0A40FC20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182413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A071FB-0025-4EB7-A6A1-85F0A40FC209}" type="slidenum">
              <a:rPr lang="en-IE" smtClean="0"/>
              <a:t>13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095266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B67E9-F349-44D6-8EFF-12645B6816A2}" type="datetimeFigureOut">
              <a:rPr lang="en-IE" smtClean="0"/>
              <a:t>06/11/2024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D831D-49E8-4A1F-AEAA-CA3501275715}" type="slidenum">
              <a:rPr lang="en-IE" smtClean="0"/>
              <a:t>‹#›</a:t>
            </a:fld>
            <a:endParaRPr lang="en-I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1808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B67E9-F349-44D6-8EFF-12645B6816A2}" type="datetimeFigureOut">
              <a:rPr lang="en-IE" smtClean="0"/>
              <a:t>06/11/2024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D831D-49E8-4A1F-AEAA-CA350127571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30232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B67E9-F349-44D6-8EFF-12645B6816A2}" type="datetimeFigureOut">
              <a:rPr lang="en-IE" smtClean="0"/>
              <a:t>06/11/2024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D831D-49E8-4A1F-AEAA-CA350127571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70063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B67E9-F349-44D6-8EFF-12645B6816A2}" type="datetimeFigureOut">
              <a:rPr lang="en-IE" smtClean="0"/>
              <a:t>06/11/2024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D831D-49E8-4A1F-AEAA-CA350127571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0587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B67E9-F349-44D6-8EFF-12645B6816A2}" type="datetimeFigureOut">
              <a:rPr lang="en-IE" smtClean="0"/>
              <a:t>06/11/2024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D831D-49E8-4A1F-AEAA-CA3501275715}" type="slidenum">
              <a:rPr lang="en-IE" smtClean="0"/>
              <a:t>‹#›</a:t>
            </a:fld>
            <a:endParaRPr lang="en-I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0578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B67E9-F349-44D6-8EFF-12645B6816A2}" type="datetimeFigureOut">
              <a:rPr lang="en-IE" smtClean="0"/>
              <a:t>06/11/2024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D831D-49E8-4A1F-AEAA-CA350127571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00983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B67E9-F349-44D6-8EFF-12645B6816A2}" type="datetimeFigureOut">
              <a:rPr lang="en-IE" smtClean="0"/>
              <a:t>06/11/2024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D831D-49E8-4A1F-AEAA-CA350127571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89962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B67E9-F349-44D6-8EFF-12645B6816A2}" type="datetimeFigureOut">
              <a:rPr lang="en-IE" smtClean="0"/>
              <a:t>06/11/2024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D831D-49E8-4A1F-AEAA-CA350127571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98805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B67E9-F349-44D6-8EFF-12645B6816A2}" type="datetimeFigureOut">
              <a:rPr lang="en-IE" smtClean="0"/>
              <a:t>06/11/2024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D831D-49E8-4A1F-AEAA-CA350127571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56149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64B67E9-F349-44D6-8EFF-12645B6816A2}" type="datetimeFigureOut">
              <a:rPr lang="en-IE" smtClean="0"/>
              <a:t>06/11/2024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CCD831D-49E8-4A1F-AEAA-CA350127571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08671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B67E9-F349-44D6-8EFF-12645B6816A2}" type="datetimeFigureOut">
              <a:rPr lang="en-IE" smtClean="0"/>
              <a:t>06/11/2024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D831D-49E8-4A1F-AEAA-CA350127571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50267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64B67E9-F349-44D6-8EFF-12645B6816A2}" type="datetimeFigureOut">
              <a:rPr lang="en-IE" smtClean="0"/>
              <a:t>06/11/2024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CCD831D-49E8-4A1F-AEAA-CA3501275715}" type="slidenum">
              <a:rPr lang="en-IE" smtClean="0"/>
              <a:t>‹#›</a:t>
            </a:fld>
            <a:endParaRPr lang="en-IE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1669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24EA8-2AA4-E8EC-F715-A20654146B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/>
              <a:t>Recursion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0E842B-AE8D-A851-2234-E3D367F476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dirty="0"/>
              <a:t>Simplifying a Problem By Asking Yourself for the answer</a:t>
            </a:r>
          </a:p>
        </p:txBody>
      </p:sp>
    </p:spTree>
    <p:extLst>
      <p:ext uri="{BB962C8B-B14F-4D97-AF65-F5344CB8AC3E}">
        <p14:creationId xmlns:p14="http://schemas.microsoft.com/office/powerpoint/2010/main" val="25812623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6D779-23C4-0A97-44B8-32D684466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Challenges!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0DDB97-0716-0F05-C8B2-0CDBA4DD89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715518" lvl="1" indent="-514350">
              <a:buFont typeface="+mj-lt"/>
              <a:buAutoNum type="arabicPeriod"/>
            </a:pPr>
            <a:r>
              <a:rPr lang="en-IE" sz="2800" dirty="0"/>
              <a:t>Calculating Fibonacci numbers</a:t>
            </a:r>
          </a:p>
          <a:p>
            <a:pPr lvl="2"/>
            <a:r>
              <a:rPr lang="en-IE" sz="2400" dirty="0"/>
              <a:t>Reminder: Fibonacci numbers are a sequence of numbers where each value is the sum of the previous two, i.e. F(n) = f(n-1) + f(n-2)</a:t>
            </a:r>
          </a:p>
          <a:p>
            <a:pPr lvl="2"/>
            <a:endParaRPr lang="en-IE" sz="2400" dirty="0"/>
          </a:p>
          <a:p>
            <a:pPr marL="715518" lvl="1" indent="-514350">
              <a:buFont typeface="+mj-lt"/>
              <a:buAutoNum type="arabicPeriod"/>
            </a:pPr>
            <a:r>
              <a:rPr lang="en-IE" sz="2800" dirty="0"/>
              <a:t>Calculating the sum of all numbers in an array</a:t>
            </a:r>
          </a:p>
          <a:p>
            <a:pPr marL="715518" lvl="1" indent="-514350">
              <a:buFont typeface="+mj-lt"/>
              <a:buAutoNum type="arabicPeriod"/>
            </a:pPr>
            <a:endParaRPr lang="en-IE" sz="2800" dirty="0"/>
          </a:p>
          <a:p>
            <a:pPr marL="715518" lvl="1" indent="-514350">
              <a:buFont typeface="+mj-lt"/>
              <a:buAutoNum type="arabicPeriod"/>
            </a:pPr>
            <a:r>
              <a:rPr lang="en-IE" sz="2800" dirty="0"/>
              <a:t>Reversing a string</a:t>
            </a:r>
          </a:p>
          <a:p>
            <a:pPr marL="715518" lvl="1" indent="-514350">
              <a:buFont typeface="+mj-lt"/>
              <a:buAutoNum type="arabicPeriod"/>
            </a:pPr>
            <a:endParaRPr lang="en-IE" sz="2800" dirty="0"/>
          </a:p>
          <a:p>
            <a:pPr marL="715518" lvl="1" indent="-514350">
              <a:buFont typeface="+mj-lt"/>
              <a:buAutoNum type="arabicPeriod"/>
            </a:pPr>
            <a:r>
              <a:rPr lang="en-IE" sz="2800" dirty="0"/>
              <a:t>Calculating the sum of all digits in a number</a:t>
            </a:r>
          </a:p>
          <a:p>
            <a:pPr marL="715518" lvl="1" indent="-514350">
              <a:buFont typeface="+mj-lt"/>
              <a:buAutoNum type="arabicPeriod"/>
            </a:pPr>
            <a:endParaRPr lang="en-IE" sz="2800" dirty="0"/>
          </a:p>
          <a:p>
            <a:pPr marL="715518" lvl="1" indent="-514350">
              <a:buFont typeface="+mj-lt"/>
              <a:buAutoNum type="arabicPeriod"/>
            </a:pPr>
            <a:r>
              <a:rPr lang="en-IE" sz="2800" dirty="0"/>
              <a:t>Counting the number of times a specified character appears in a String</a:t>
            </a:r>
          </a:p>
          <a:p>
            <a:pPr marL="715518" lvl="1" indent="-514350">
              <a:buFont typeface="+mj-lt"/>
              <a:buAutoNum type="arabicPeriod"/>
            </a:pPr>
            <a:endParaRPr lang="en-IE" sz="2800" dirty="0"/>
          </a:p>
          <a:p>
            <a:pPr marL="715518" lvl="1" indent="-514350">
              <a:buFont typeface="+mj-lt"/>
              <a:buAutoNum type="arabicPeriod"/>
            </a:pPr>
            <a:r>
              <a:rPr lang="en-IE" sz="2800" dirty="0"/>
              <a:t>Calculating x to the power of y.</a:t>
            </a:r>
          </a:p>
          <a:p>
            <a:pPr marL="715518" lvl="1" indent="-514350">
              <a:buFont typeface="+mj-lt"/>
              <a:buAutoNum type="arabicPeriod"/>
            </a:pPr>
            <a:endParaRPr lang="en-IE" sz="2800" dirty="0"/>
          </a:p>
          <a:p>
            <a:pPr marL="715518" lvl="1" indent="-514350">
              <a:buFont typeface="+mj-lt"/>
              <a:buAutoNum type="arabicPeriod"/>
            </a:pPr>
            <a:r>
              <a:rPr lang="en-IE" sz="2800" dirty="0"/>
              <a:t>Checking if a string is a palindrome</a:t>
            </a:r>
          </a:p>
        </p:txBody>
      </p:sp>
    </p:spTree>
    <p:extLst>
      <p:ext uri="{BB962C8B-B14F-4D97-AF65-F5344CB8AC3E}">
        <p14:creationId xmlns:p14="http://schemas.microsoft.com/office/powerpoint/2010/main" val="38748748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A053D-53C2-338A-924B-3260E7BED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Types of Recursion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DE4E3E-023B-4A0F-AC6F-55CEB0C547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IE" sz="3200" dirty="0">
                <a:solidFill>
                  <a:srgbClr val="FF0000"/>
                </a:solidFill>
              </a:rPr>
              <a:t>Direct</a:t>
            </a:r>
            <a:r>
              <a:rPr lang="en-IE" sz="3200" dirty="0"/>
              <a:t> recursion: Method calls itself</a:t>
            </a:r>
          </a:p>
          <a:p>
            <a:pPr lvl="1"/>
            <a:endParaRPr lang="en-IE" sz="3200" dirty="0"/>
          </a:p>
          <a:p>
            <a:pPr lvl="1"/>
            <a:r>
              <a:rPr lang="en-IE" sz="3200" dirty="0">
                <a:solidFill>
                  <a:srgbClr val="FF0000"/>
                </a:solidFill>
              </a:rPr>
              <a:t>Indirect</a:t>
            </a:r>
            <a:r>
              <a:rPr lang="en-IE" sz="3200" dirty="0"/>
              <a:t> recursion: Methods call each other in a loop (e.g. menu() -&gt; </a:t>
            </a:r>
            <a:r>
              <a:rPr lang="en-IE" sz="3200" dirty="0" err="1"/>
              <a:t>handleRequest</a:t>
            </a:r>
            <a:r>
              <a:rPr lang="en-IE" sz="3200" dirty="0"/>
              <a:t>() -&gt; menu())</a:t>
            </a:r>
          </a:p>
          <a:p>
            <a:pPr lvl="1"/>
            <a:endParaRPr lang="en-IE" sz="3200" dirty="0"/>
          </a:p>
          <a:p>
            <a:pPr lvl="1"/>
            <a:r>
              <a:rPr lang="en-IE" sz="3200" dirty="0">
                <a:solidFill>
                  <a:srgbClr val="FF0000"/>
                </a:solidFill>
              </a:rPr>
              <a:t>Tail</a:t>
            </a:r>
            <a:r>
              <a:rPr lang="en-IE" sz="3200" dirty="0"/>
              <a:t> recursion: Recursive step is done last in the method</a:t>
            </a:r>
          </a:p>
          <a:p>
            <a:pPr lvl="2"/>
            <a:r>
              <a:rPr lang="en-IE" sz="2800" dirty="0"/>
              <a:t>Some languages can optimise this approach to reduce the impact on the call stack – keeps the growth to a manageable level!</a:t>
            </a:r>
          </a:p>
        </p:txBody>
      </p:sp>
    </p:spTree>
    <p:extLst>
      <p:ext uri="{BB962C8B-B14F-4D97-AF65-F5344CB8AC3E}">
        <p14:creationId xmlns:p14="http://schemas.microsoft.com/office/powerpoint/2010/main" val="11929328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35770-187D-8B38-17F5-E1B935428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When to Use Recursion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56F039-05B8-1B3B-E2E2-1F7BAC5C6D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IE" sz="3200" dirty="0"/>
              <a:t>Recursion can make the code much </a:t>
            </a:r>
            <a:r>
              <a:rPr lang="en-IE" sz="3200" dirty="0">
                <a:solidFill>
                  <a:srgbClr val="FF0000"/>
                </a:solidFill>
              </a:rPr>
              <a:t>simpler</a:t>
            </a:r>
          </a:p>
          <a:p>
            <a:pPr lvl="2"/>
            <a:r>
              <a:rPr lang="en-IE" sz="2800" dirty="0"/>
              <a:t>Design process is harder, but the code is often much cleaner</a:t>
            </a:r>
          </a:p>
          <a:p>
            <a:pPr lvl="2"/>
            <a:endParaRPr lang="en-IE" sz="2800" dirty="0"/>
          </a:p>
          <a:p>
            <a:pPr lvl="1"/>
            <a:r>
              <a:rPr lang="en-IE" sz="3200" dirty="0"/>
              <a:t>Recursion is ideal for situations where the problem can be </a:t>
            </a:r>
            <a:r>
              <a:rPr lang="en-IE" sz="3200" dirty="0">
                <a:solidFill>
                  <a:srgbClr val="FF0000"/>
                </a:solidFill>
              </a:rPr>
              <a:t>decomposed</a:t>
            </a:r>
            <a:r>
              <a:rPr lang="en-IE" sz="3200" dirty="0"/>
              <a:t> into smaller versions of the same problem, e.g.:</a:t>
            </a:r>
          </a:p>
          <a:p>
            <a:pPr lvl="2"/>
            <a:r>
              <a:rPr lang="en-IE" sz="2800" dirty="0"/>
              <a:t>Divide and conquer algorithms</a:t>
            </a:r>
          </a:p>
          <a:p>
            <a:pPr lvl="2"/>
            <a:r>
              <a:rPr lang="en-IE" sz="2800" dirty="0"/>
              <a:t>Data structures containing nested structures, e.g. trees</a:t>
            </a:r>
          </a:p>
        </p:txBody>
      </p:sp>
    </p:spTree>
    <p:extLst>
      <p:ext uri="{BB962C8B-B14F-4D97-AF65-F5344CB8AC3E}">
        <p14:creationId xmlns:p14="http://schemas.microsoft.com/office/powerpoint/2010/main" val="34841576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11C8C-5466-B8BE-857F-027C66FAF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Common Situations for Recursion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B397E7-82CC-3F19-E17D-447522321B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lvl="1"/>
            <a:r>
              <a:rPr lang="en-IE" sz="3200" dirty="0">
                <a:solidFill>
                  <a:srgbClr val="FF0000"/>
                </a:solidFill>
              </a:rPr>
              <a:t>Maths</a:t>
            </a:r>
            <a:r>
              <a:rPr lang="en-IE" sz="3200" dirty="0"/>
              <a:t> problems: </a:t>
            </a:r>
          </a:p>
          <a:p>
            <a:pPr lvl="2"/>
            <a:r>
              <a:rPr lang="en-IE" sz="2800" dirty="0"/>
              <a:t>E.g. Factorial, Fibonacci, power functions.</a:t>
            </a:r>
          </a:p>
          <a:p>
            <a:pPr lvl="1"/>
            <a:endParaRPr lang="en-IE" sz="3200" dirty="0"/>
          </a:p>
          <a:p>
            <a:pPr lvl="1"/>
            <a:r>
              <a:rPr lang="en-IE" sz="3200" dirty="0">
                <a:solidFill>
                  <a:srgbClr val="FF0000"/>
                </a:solidFill>
              </a:rPr>
              <a:t>Divide</a:t>
            </a:r>
            <a:r>
              <a:rPr lang="en-IE" sz="3200" dirty="0"/>
              <a:t> </a:t>
            </a:r>
            <a:r>
              <a:rPr lang="en-IE" sz="3200" dirty="0">
                <a:solidFill>
                  <a:srgbClr val="FF0000"/>
                </a:solidFill>
              </a:rPr>
              <a:t>and</a:t>
            </a:r>
            <a:r>
              <a:rPr lang="en-IE" sz="3200" dirty="0"/>
              <a:t> </a:t>
            </a:r>
            <a:r>
              <a:rPr lang="en-IE" sz="3200" dirty="0">
                <a:solidFill>
                  <a:srgbClr val="FF0000"/>
                </a:solidFill>
              </a:rPr>
              <a:t>conquer</a:t>
            </a:r>
            <a:r>
              <a:rPr lang="en-IE" sz="3200" dirty="0"/>
              <a:t> algorithms: </a:t>
            </a:r>
          </a:p>
          <a:p>
            <a:pPr lvl="2"/>
            <a:r>
              <a:rPr lang="en-IE" sz="2800" dirty="0"/>
              <a:t>E.g.: Merge sort, quicksort, binary search.</a:t>
            </a:r>
          </a:p>
          <a:p>
            <a:pPr lvl="2"/>
            <a:endParaRPr lang="en-IE" sz="2800" dirty="0"/>
          </a:p>
          <a:p>
            <a:pPr lvl="1"/>
            <a:r>
              <a:rPr lang="en-IE" sz="3200" dirty="0">
                <a:solidFill>
                  <a:srgbClr val="FF0000"/>
                </a:solidFill>
              </a:rPr>
              <a:t>Tree</a:t>
            </a:r>
            <a:r>
              <a:rPr lang="en-IE" sz="3200" dirty="0"/>
              <a:t> traversals: </a:t>
            </a:r>
          </a:p>
          <a:p>
            <a:pPr lvl="2"/>
            <a:r>
              <a:rPr lang="en-IE" sz="2800" dirty="0"/>
              <a:t>E.g.: </a:t>
            </a:r>
            <a:r>
              <a:rPr lang="en-IE" sz="2800" dirty="0" err="1"/>
              <a:t>Inorder</a:t>
            </a:r>
            <a:r>
              <a:rPr lang="en-IE" sz="2800" dirty="0"/>
              <a:t>, preorder, and </a:t>
            </a:r>
            <a:r>
              <a:rPr lang="en-IE" sz="2800" dirty="0" err="1"/>
              <a:t>postorder</a:t>
            </a:r>
            <a:r>
              <a:rPr lang="en-IE" sz="2800" dirty="0"/>
              <a:t> traversal.</a:t>
            </a:r>
          </a:p>
          <a:p>
            <a:pPr lvl="2"/>
            <a:endParaRPr lang="en-IE" sz="2800" dirty="0"/>
          </a:p>
          <a:p>
            <a:pPr lvl="1"/>
            <a:r>
              <a:rPr lang="en-IE" sz="3200" dirty="0">
                <a:solidFill>
                  <a:srgbClr val="FF0000"/>
                </a:solidFill>
              </a:rPr>
              <a:t>Backtracking</a:t>
            </a:r>
            <a:r>
              <a:rPr lang="en-IE" sz="3200" dirty="0"/>
              <a:t> algorithms: </a:t>
            </a:r>
          </a:p>
          <a:p>
            <a:pPr lvl="2"/>
            <a:r>
              <a:rPr lang="en-IE" sz="2800" dirty="0"/>
              <a:t>Solving mazes (look at smaller and smaller area of maze, go back a step if that section doesn’t contain an exit), n-queens problem.</a:t>
            </a:r>
          </a:p>
        </p:txBody>
      </p:sp>
    </p:spTree>
    <p:extLst>
      <p:ext uri="{BB962C8B-B14F-4D97-AF65-F5344CB8AC3E}">
        <p14:creationId xmlns:p14="http://schemas.microsoft.com/office/powerpoint/2010/main" val="19510009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B81DD-D054-016C-2CAB-B7C00CBF9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The Down Sides of Recursion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9785E0-F9CD-EFC3-C09A-BFB5DA918A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IE" sz="3200" dirty="0"/>
              <a:t>Recursion is </a:t>
            </a:r>
            <a:r>
              <a:rPr lang="en-IE" sz="3200" dirty="0">
                <a:solidFill>
                  <a:srgbClr val="FF0000"/>
                </a:solidFill>
              </a:rPr>
              <a:t>more expensive</a:t>
            </a:r>
            <a:r>
              <a:rPr lang="en-IE" sz="3200" dirty="0"/>
              <a:t> than iterative approaches</a:t>
            </a:r>
          </a:p>
          <a:p>
            <a:pPr lvl="2"/>
            <a:r>
              <a:rPr lang="en-IE" sz="2800" dirty="0"/>
              <a:t>Every recursive call costs memory as it must be pushed to the call stack</a:t>
            </a:r>
          </a:p>
          <a:p>
            <a:pPr lvl="2"/>
            <a:endParaRPr lang="en-IE" sz="2800" dirty="0"/>
          </a:p>
          <a:p>
            <a:pPr lvl="1"/>
            <a:r>
              <a:rPr lang="en-IE" sz="3200" dirty="0"/>
              <a:t>Without optimisation, recursion can be a </a:t>
            </a:r>
            <a:r>
              <a:rPr lang="en-IE" sz="3200" dirty="0">
                <a:solidFill>
                  <a:srgbClr val="FF0000"/>
                </a:solidFill>
              </a:rPr>
              <a:t>slower</a:t>
            </a:r>
            <a:r>
              <a:rPr lang="en-IE" sz="3200" dirty="0"/>
              <a:t> approach</a:t>
            </a:r>
          </a:p>
          <a:p>
            <a:pPr lvl="2"/>
            <a:r>
              <a:rPr lang="en-IE" sz="2800" dirty="0"/>
              <a:t>Can’t skip around as easily</a:t>
            </a:r>
          </a:p>
        </p:txBody>
      </p:sp>
    </p:spTree>
    <p:extLst>
      <p:ext uri="{BB962C8B-B14F-4D97-AF65-F5344CB8AC3E}">
        <p14:creationId xmlns:p14="http://schemas.microsoft.com/office/powerpoint/2010/main" val="3818643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EAB1B-8BD0-6685-4DD4-F5179B88B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/>
              <a:t>Memoization</a:t>
            </a:r>
            <a:r>
              <a:rPr lang="en-IE" dirty="0"/>
              <a:t>: Optimising Recursion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230BF9-840B-AB1E-BD29-B1B129EE82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IE" sz="3200" dirty="0" err="1"/>
              <a:t>Memoization</a:t>
            </a:r>
            <a:r>
              <a:rPr lang="en-IE" sz="3200" dirty="0"/>
              <a:t>: </a:t>
            </a:r>
            <a:r>
              <a:rPr lang="en-IE" sz="3200" dirty="0">
                <a:solidFill>
                  <a:srgbClr val="FF0000"/>
                </a:solidFill>
              </a:rPr>
              <a:t>Caching</a:t>
            </a:r>
            <a:r>
              <a:rPr lang="en-IE" sz="3200" dirty="0"/>
              <a:t> </a:t>
            </a:r>
            <a:r>
              <a:rPr lang="en-IE" sz="3200" dirty="0">
                <a:solidFill>
                  <a:srgbClr val="FF0000"/>
                </a:solidFill>
              </a:rPr>
              <a:t>results</a:t>
            </a:r>
            <a:r>
              <a:rPr lang="en-IE" sz="3200" dirty="0"/>
              <a:t> of previous recursive cases</a:t>
            </a:r>
          </a:p>
          <a:p>
            <a:pPr lvl="2"/>
            <a:r>
              <a:rPr lang="en-IE" sz="2800" dirty="0"/>
              <a:t>If we have a cached result, we can use this instead of continuing down the recursive stack.</a:t>
            </a:r>
          </a:p>
          <a:p>
            <a:pPr lvl="2"/>
            <a:endParaRPr lang="en-IE" sz="2800" dirty="0"/>
          </a:p>
          <a:p>
            <a:pPr lvl="1"/>
            <a:r>
              <a:rPr lang="en-IE" sz="3200" dirty="0"/>
              <a:t>This requires us to </a:t>
            </a:r>
            <a:r>
              <a:rPr lang="en-IE" sz="3200" dirty="0">
                <a:solidFill>
                  <a:srgbClr val="FF0000"/>
                </a:solidFill>
              </a:rPr>
              <a:t>maintain state</a:t>
            </a:r>
            <a:r>
              <a:rPr lang="en-IE" sz="3200" dirty="0"/>
              <a:t> across calls to recursive methods.</a:t>
            </a:r>
          </a:p>
          <a:p>
            <a:pPr lvl="2"/>
            <a:r>
              <a:rPr lang="en-IE" sz="2800" dirty="0"/>
              <a:t>Can be a static variable or be part of an object.</a:t>
            </a:r>
          </a:p>
        </p:txBody>
      </p:sp>
    </p:spTree>
    <p:extLst>
      <p:ext uri="{BB962C8B-B14F-4D97-AF65-F5344CB8AC3E}">
        <p14:creationId xmlns:p14="http://schemas.microsoft.com/office/powerpoint/2010/main" val="10627222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C6E0A-A8D4-33A9-BC5B-8BC0BB0D4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Example: </a:t>
            </a:r>
            <a:br>
              <a:rPr lang="en-IE" dirty="0"/>
            </a:br>
            <a:r>
              <a:rPr lang="en-IE" dirty="0"/>
              <a:t>Optimising Factorial with </a:t>
            </a:r>
            <a:r>
              <a:rPr lang="en-IE" dirty="0" err="1"/>
              <a:t>Memoization</a:t>
            </a:r>
            <a:endParaRPr lang="en-I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F1EF1D-76AA-4F94-94DB-959E55A744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2837" y="2067636"/>
            <a:ext cx="7967286" cy="381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0311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2B44F-B1CB-F159-3616-1BE8A4464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Recursion: The Common Mistakes!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9400A1-1969-1EBB-2362-D70079A4F5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1"/>
            <a:r>
              <a:rPr lang="en-US" sz="3200" dirty="0">
                <a:solidFill>
                  <a:srgbClr val="FF0000"/>
                </a:solidFill>
              </a:rPr>
              <a:t>Infinite</a:t>
            </a:r>
            <a:r>
              <a:rPr lang="en-US" sz="3200" dirty="0"/>
              <a:t> </a:t>
            </a:r>
            <a:r>
              <a:rPr lang="en-US" sz="3200" dirty="0">
                <a:solidFill>
                  <a:srgbClr val="FF0000"/>
                </a:solidFill>
              </a:rPr>
              <a:t>loops</a:t>
            </a:r>
            <a:r>
              <a:rPr lang="en-US" sz="3200" dirty="0"/>
              <a:t>: Forgetting the base case/having an incorrect base case will result in infinite recursion and endless loops</a:t>
            </a:r>
          </a:p>
          <a:p>
            <a:pPr lvl="1"/>
            <a:endParaRPr lang="en-US" sz="3200" dirty="0"/>
          </a:p>
          <a:p>
            <a:pPr lvl="1"/>
            <a:r>
              <a:rPr lang="en-US" sz="3200" dirty="0">
                <a:solidFill>
                  <a:srgbClr val="FF0000"/>
                </a:solidFill>
              </a:rPr>
              <a:t>Stack</a:t>
            </a:r>
            <a:r>
              <a:rPr lang="en-US" sz="3200" dirty="0"/>
              <a:t> </a:t>
            </a:r>
            <a:r>
              <a:rPr lang="en-US" sz="3200" dirty="0">
                <a:solidFill>
                  <a:srgbClr val="FF0000"/>
                </a:solidFill>
              </a:rPr>
              <a:t>Overflow</a:t>
            </a:r>
            <a:r>
              <a:rPr lang="en-US" sz="3200" dirty="0"/>
              <a:t>: The problem is not reducing fast enough. </a:t>
            </a:r>
          </a:p>
          <a:p>
            <a:pPr lvl="2"/>
            <a:r>
              <a:rPr lang="en-US" sz="2800" dirty="0"/>
              <a:t>e.g. There are too many recursive calls needed to solve the problem, without </a:t>
            </a:r>
            <a:r>
              <a:rPr lang="en-US" sz="2800" dirty="0" err="1"/>
              <a:t>memoization</a:t>
            </a:r>
            <a:r>
              <a:rPr lang="en-US" sz="2800" dirty="0"/>
              <a:t> to improve it.</a:t>
            </a:r>
          </a:p>
          <a:p>
            <a:pPr lvl="1"/>
            <a:endParaRPr lang="en-US" sz="3200" dirty="0"/>
          </a:p>
          <a:p>
            <a:pPr lvl="1"/>
            <a:r>
              <a:rPr lang="en-US" sz="3200" dirty="0">
                <a:solidFill>
                  <a:srgbClr val="FF0000"/>
                </a:solidFill>
              </a:rPr>
              <a:t>Overuse</a:t>
            </a:r>
            <a:r>
              <a:rPr lang="en-US" sz="3200" dirty="0"/>
              <a:t> : Recursion is great, but it’s not always needed!</a:t>
            </a:r>
          </a:p>
          <a:p>
            <a:pPr lvl="2"/>
            <a:r>
              <a:rPr lang="en-US" sz="2800" dirty="0"/>
              <a:t>If you have to work hard to force a solution, you probably should stick with iterative.</a:t>
            </a:r>
            <a:endParaRPr lang="en-IE" sz="2800" dirty="0"/>
          </a:p>
        </p:txBody>
      </p:sp>
    </p:spTree>
    <p:extLst>
      <p:ext uri="{BB962C8B-B14F-4D97-AF65-F5344CB8AC3E}">
        <p14:creationId xmlns:p14="http://schemas.microsoft.com/office/powerpoint/2010/main" val="4228166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09E9B-F597-7683-D90D-609C777D2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What is Recursion?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A42DA-45BC-84DB-E573-A8A3915B3B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en-IE" sz="3200" dirty="0"/>
              <a:t>Recursion: Calling a method from within itself to solve a </a:t>
            </a:r>
            <a:r>
              <a:rPr lang="en-IE" sz="3200" dirty="0">
                <a:solidFill>
                  <a:srgbClr val="FF0000"/>
                </a:solidFill>
              </a:rPr>
              <a:t>smaller</a:t>
            </a:r>
            <a:r>
              <a:rPr lang="en-IE" sz="3200" dirty="0"/>
              <a:t> </a:t>
            </a:r>
            <a:r>
              <a:rPr lang="en-IE" sz="3200" dirty="0">
                <a:solidFill>
                  <a:srgbClr val="FF0000"/>
                </a:solidFill>
              </a:rPr>
              <a:t>version</a:t>
            </a:r>
            <a:r>
              <a:rPr lang="en-IE" sz="3200" dirty="0"/>
              <a:t> of the original problem.</a:t>
            </a:r>
          </a:p>
          <a:p>
            <a:pPr lvl="2"/>
            <a:r>
              <a:rPr lang="en-IE" sz="2800" dirty="0"/>
              <a:t>E.g. To sort an array, repeatedly partition it, then call partition on both sides of the partitioned space.</a:t>
            </a:r>
          </a:p>
          <a:p>
            <a:pPr lvl="1"/>
            <a:endParaRPr lang="en-IE" sz="3200" dirty="0"/>
          </a:p>
          <a:p>
            <a:pPr lvl="1"/>
            <a:r>
              <a:rPr lang="en-IE" sz="3200" dirty="0"/>
              <a:t>Recursion is based on two components:</a:t>
            </a:r>
          </a:p>
          <a:p>
            <a:pPr lvl="2"/>
            <a:r>
              <a:rPr lang="en-IE" sz="2800" b="1" dirty="0">
                <a:solidFill>
                  <a:srgbClr val="FF0000"/>
                </a:solidFill>
              </a:rPr>
              <a:t>Base case</a:t>
            </a:r>
            <a:r>
              <a:rPr lang="en-IE" sz="2800" dirty="0"/>
              <a:t>: </a:t>
            </a:r>
            <a:r>
              <a:rPr lang="en-IE" sz="2800" i="1" dirty="0"/>
              <a:t>When</a:t>
            </a:r>
            <a:r>
              <a:rPr lang="en-IE" sz="2800" dirty="0"/>
              <a:t> to stop recursing.</a:t>
            </a:r>
          </a:p>
          <a:p>
            <a:pPr lvl="2"/>
            <a:r>
              <a:rPr lang="en-IE" sz="2800" b="1" dirty="0">
                <a:solidFill>
                  <a:srgbClr val="FF0000"/>
                </a:solidFill>
              </a:rPr>
              <a:t>Recursive case</a:t>
            </a:r>
            <a:r>
              <a:rPr lang="en-IE" sz="2800" dirty="0"/>
              <a:t>: </a:t>
            </a:r>
            <a:r>
              <a:rPr lang="en-IE" sz="2800" i="1" dirty="0"/>
              <a:t>How</a:t>
            </a:r>
            <a:r>
              <a:rPr lang="en-IE" sz="2800" dirty="0"/>
              <a:t> the program </a:t>
            </a:r>
            <a:r>
              <a:rPr lang="en-IE" sz="2800" u="sng" dirty="0"/>
              <a:t>reduces</a:t>
            </a:r>
            <a:r>
              <a:rPr lang="en-IE" sz="2800" dirty="0"/>
              <a:t> the problem and calls itself again.</a:t>
            </a:r>
          </a:p>
        </p:txBody>
      </p:sp>
    </p:spTree>
    <p:extLst>
      <p:ext uri="{BB962C8B-B14F-4D97-AF65-F5344CB8AC3E}">
        <p14:creationId xmlns:p14="http://schemas.microsoft.com/office/powerpoint/2010/main" val="42318388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B1B29-6141-ADA2-100A-345995DB6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The Structure of a Recursive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500065-DA03-04DF-6F83-6C8DE2DFBB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IE" sz="3200" dirty="0"/>
              <a:t>To develop a recursive method, you need to identify:</a:t>
            </a:r>
          </a:p>
          <a:p>
            <a:pPr lvl="2"/>
            <a:r>
              <a:rPr lang="en-IE" sz="2800" b="1" dirty="0">
                <a:solidFill>
                  <a:srgbClr val="FF0000"/>
                </a:solidFill>
              </a:rPr>
              <a:t>Base case</a:t>
            </a:r>
            <a:r>
              <a:rPr lang="en-IE" sz="2800" dirty="0"/>
              <a:t>: What is the simplest version of the problem?</a:t>
            </a:r>
          </a:p>
          <a:p>
            <a:pPr lvl="2"/>
            <a:r>
              <a:rPr lang="en-IE" sz="2800" b="1" dirty="0">
                <a:solidFill>
                  <a:srgbClr val="FF0000"/>
                </a:solidFill>
              </a:rPr>
              <a:t>Recursive case</a:t>
            </a:r>
            <a:r>
              <a:rPr lang="en-IE" sz="2800" dirty="0"/>
              <a:t>: How do you simplify the problem? How do you combine the results?</a:t>
            </a:r>
          </a:p>
          <a:p>
            <a:pPr lvl="2"/>
            <a:endParaRPr lang="en-IE" sz="2400" dirty="0"/>
          </a:p>
          <a:p>
            <a:pPr lvl="1"/>
            <a:r>
              <a:rPr lang="en-IE" sz="3200" dirty="0"/>
              <a:t>Both are </a:t>
            </a:r>
            <a:r>
              <a:rPr lang="en-IE" sz="3200" u="sng" dirty="0"/>
              <a:t>essential</a:t>
            </a:r>
            <a:r>
              <a:rPr lang="en-IE" sz="3200" dirty="0"/>
              <a:t>!</a:t>
            </a:r>
          </a:p>
          <a:p>
            <a:pPr lvl="2"/>
            <a:r>
              <a:rPr lang="en-IE" sz="2800" dirty="0"/>
              <a:t>Without a base case, your method will spiral into an </a:t>
            </a:r>
            <a:r>
              <a:rPr lang="en-IE" sz="2800" dirty="0">
                <a:solidFill>
                  <a:srgbClr val="FF0000"/>
                </a:solidFill>
              </a:rPr>
              <a:t>infinite loop</a:t>
            </a:r>
          </a:p>
          <a:p>
            <a:pPr lvl="2"/>
            <a:r>
              <a:rPr lang="en-IE" sz="2800" dirty="0"/>
              <a:t>Without a recursive case, you won’t calculate the </a:t>
            </a:r>
            <a:r>
              <a:rPr lang="en-IE" sz="2800" dirty="0">
                <a:solidFill>
                  <a:srgbClr val="FF0000"/>
                </a:solidFill>
              </a:rPr>
              <a:t>correct</a:t>
            </a:r>
            <a:r>
              <a:rPr lang="en-IE" sz="2800" dirty="0"/>
              <a:t> </a:t>
            </a:r>
            <a:r>
              <a:rPr lang="en-IE" sz="2800" dirty="0">
                <a:solidFill>
                  <a:srgbClr val="FF0000"/>
                </a:solidFill>
              </a:rPr>
              <a:t>result</a:t>
            </a:r>
          </a:p>
        </p:txBody>
      </p:sp>
    </p:spTree>
    <p:extLst>
      <p:ext uri="{BB962C8B-B14F-4D97-AF65-F5344CB8AC3E}">
        <p14:creationId xmlns:p14="http://schemas.microsoft.com/office/powerpoint/2010/main" val="3138192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3240F-1D36-E532-6760-F238BCD39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A Simple Example of Recursion:</a:t>
            </a:r>
            <a:br>
              <a:rPr lang="en-IE" dirty="0"/>
            </a:br>
            <a:r>
              <a:rPr lang="en-IE" dirty="0"/>
              <a:t>Calculating the Factorial (!)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88C630-0775-CC89-AC43-0E228B1F94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5470297" cy="4023360"/>
          </a:xfrm>
        </p:spPr>
        <p:txBody>
          <a:bodyPr>
            <a:normAutofit lnSpcReduction="10000"/>
          </a:bodyPr>
          <a:lstStyle/>
          <a:p>
            <a:pPr lvl="1"/>
            <a:r>
              <a:rPr lang="en-IE" sz="3200" dirty="0"/>
              <a:t>n! = n * (n-1)!</a:t>
            </a:r>
          </a:p>
          <a:p>
            <a:pPr lvl="2"/>
            <a:r>
              <a:rPr lang="en-IE" sz="2800" dirty="0"/>
              <a:t>E.g. 5! = 1 * 2 * 3 * 4 * 5 = 120</a:t>
            </a:r>
          </a:p>
          <a:p>
            <a:pPr lvl="2"/>
            <a:endParaRPr lang="en-IE" sz="2800" dirty="0"/>
          </a:p>
          <a:p>
            <a:pPr lvl="1"/>
            <a:r>
              <a:rPr lang="en-IE" sz="3200" dirty="0"/>
              <a:t>Iterative solution:</a:t>
            </a:r>
          </a:p>
          <a:p>
            <a:pPr lvl="2"/>
            <a:r>
              <a:rPr lang="en-IE" sz="2400" dirty="0"/>
              <a:t>Start running total at 1</a:t>
            </a:r>
          </a:p>
          <a:p>
            <a:pPr lvl="2"/>
            <a:r>
              <a:rPr lang="en-IE" sz="2400" dirty="0"/>
              <a:t>Loop through the values up to the supplied number (inclusive)</a:t>
            </a:r>
          </a:p>
          <a:p>
            <a:pPr lvl="3"/>
            <a:r>
              <a:rPr lang="en-IE" sz="2400" dirty="0"/>
              <a:t>Multiply total by the next value in the loop</a:t>
            </a:r>
          </a:p>
          <a:p>
            <a:pPr lvl="2"/>
            <a:r>
              <a:rPr lang="en-IE" sz="2400" dirty="0"/>
              <a:t>Return the final total</a:t>
            </a:r>
          </a:p>
          <a:p>
            <a:pPr lvl="1"/>
            <a:endParaRPr lang="en-IE" sz="3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88F0973-88B3-86F6-EC0A-5D4AB6C835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9221" y="3429000"/>
            <a:ext cx="4169918" cy="2367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055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651DB-0618-8305-0C66-2183B1B77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dirty="0"/>
              <a:t>Simple Recursive Example: </a:t>
            </a:r>
            <a:br>
              <a:rPr lang="en-IE" dirty="0"/>
            </a:br>
            <a:r>
              <a:rPr lang="en-IE" dirty="0"/>
              <a:t>Designing the Recursive Case for Factorial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1EDB76-8F6F-7D5C-B018-9444BBDFBC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1"/>
            <a:r>
              <a:rPr lang="en-IE" sz="3200" dirty="0"/>
              <a:t>To create a recursive solution, we need to identify:</a:t>
            </a:r>
          </a:p>
          <a:p>
            <a:pPr lvl="2"/>
            <a:r>
              <a:rPr lang="en-IE" sz="2800" dirty="0"/>
              <a:t>The </a:t>
            </a:r>
            <a:r>
              <a:rPr lang="en-IE" sz="2800" dirty="0">
                <a:solidFill>
                  <a:srgbClr val="FF0000"/>
                </a:solidFill>
              </a:rPr>
              <a:t>recursive</a:t>
            </a:r>
            <a:r>
              <a:rPr lang="en-IE" sz="2800" dirty="0"/>
              <a:t> case</a:t>
            </a:r>
          </a:p>
          <a:p>
            <a:pPr lvl="2"/>
            <a:r>
              <a:rPr lang="en-IE" sz="2800" dirty="0"/>
              <a:t>The </a:t>
            </a:r>
            <a:r>
              <a:rPr lang="en-IE" sz="2800" dirty="0">
                <a:solidFill>
                  <a:srgbClr val="FF0000"/>
                </a:solidFill>
              </a:rPr>
              <a:t>base</a:t>
            </a:r>
            <a:r>
              <a:rPr lang="en-IE" sz="2800" dirty="0"/>
              <a:t> case</a:t>
            </a:r>
          </a:p>
          <a:p>
            <a:pPr lvl="2"/>
            <a:endParaRPr lang="en-IE" sz="2800" dirty="0"/>
          </a:p>
          <a:p>
            <a:pPr lvl="1"/>
            <a:r>
              <a:rPr lang="en-IE" sz="3200" dirty="0"/>
              <a:t>Recursive case: a smaller subproblem that </a:t>
            </a:r>
            <a:r>
              <a:rPr lang="en-IE" sz="3200" u="sng" dirty="0"/>
              <a:t>looks the same</a:t>
            </a:r>
            <a:r>
              <a:rPr lang="en-IE" sz="3200" dirty="0"/>
              <a:t> as the original one</a:t>
            </a:r>
          </a:p>
          <a:p>
            <a:pPr lvl="2"/>
            <a:r>
              <a:rPr lang="en-IE" sz="2800" dirty="0"/>
              <a:t>E.g. n! = n * (n-1)!</a:t>
            </a:r>
          </a:p>
          <a:p>
            <a:pPr lvl="2"/>
            <a:endParaRPr lang="en-IE" sz="2800" dirty="0"/>
          </a:p>
          <a:p>
            <a:pPr lvl="2"/>
            <a:r>
              <a:rPr lang="en-IE" sz="2800" dirty="0"/>
              <a:t>If we want to solve this recursively, we should:</a:t>
            </a:r>
          </a:p>
          <a:p>
            <a:pPr lvl="3"/>
            <a:r>
              <a:rPr lang="en-IE" sz="2600" dirty="0"/>
              <a:t>Decrease our current number by 1 and call our method again</a:t>
            </a:r>
          </a:p>
          <a:p>
            <a:pPr lvl="3"/>
            <a:r>
              <a:rPr lang="en-IE" sz="2600" dirty="0"/>
              <a:t>Multiply the result of this by our current number 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F43E998-6FCD-95F6-74E8-CA193609DC0F}"/>
              </a:ext>
            </a:extLst>
          </p:cNvPr>
          <p:cNvGrpSpPr/>
          <p:nvPr/>
        </p:nvGrpSpPr>
        <p:grpSpPr>
          <a:xfrm>
            <a:off x="3289214" y="4297521"/>
            <a:ext cx="5613571" cy="403202"/>
            <a:chOff x="3443248" y="5102653"/>
            <a:chExt cx="5613571" cy="403202"/>
          </a:xfrm>
        </p:grpSpPr>
        <p:sp>
          <p:nvSpPr>
            <p:cNvPr id="4" name="Left Brace 3">
              <a:extLst>
                <a:ext uri="{FF2B5EF4-FFF2-40B4-BE49-F238E27FC236}">
                  <a16:creationId xmlns:a16="http://schemas.microsoft.com/office/drawing/2014/main" id="{1AD3E46B-3B5A-47A1-D3EB-AB0471FB9EAC}"/>
                </a:ext>
              </a:extLst>
            </p:cNvPr>
            <p:cNvSpPr/>
            <p:nvPr/>
          </p:nvSpPr>
          <p:spPr>
            <a:xfrm rot="16200000">
              <a:off x="3738112" y="4807789"/>
              <a:ext cx="218536" cy="808264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E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7DBADF2F-02F8-4E36-3BFF-53442BA42C7F}"/>
                </a:ext>
              </a:extLst>
            </p:cNvPr>
            <p:cNvCxnSpPr>
              <a:stCxn id="4" idx="1"/>
            </p:cNvCxnSpPr>
            <p:nvPr/>
          </p:nvCxnSpPr>
          <p:spPr>
            <a:xfrm>
              <a:off x="3847380" y="5321189"/>
              <a:ext cx="136872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1C5F995-3045-AF06-C66B-DC7E8C13EBEE}"/>
                </a:ext>
              </a:extLst>
            </p:cNvPr>
            <p:cNvSpPr txBox="1"/>
            <p:nvPr/>
          </p:nvSpPr>
          <p:spPr>
            <a:xfrm>
              <a:off x="5147094" y="5136523"/>
              <a:ext cx="39097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E" dirty="0"/>
                <a:t>Smaller version of the original problem!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C15538C-3442-938E-9129-84EEB5A21248}"/>
              </a:ext>
            </a:extLst>
          </p:cNvPr>
          <p:cNvGrpSpPr/>
          <p:nvPr/>
        </p:nvGrpSpPr>
        <p:grpSpPr>
          <a:xfrm>
            <a:off x="9172755" y="2102620"/>
            <a:ext cx="2089893" cy="1146663"/>
            <a:chOff x="9172755" y="2102620"/>
            <a:chExt cx="2089893" cy="1146663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8DD60629-C6FC-AF23-80FB-5880F2BBE899}"/>
                </a:ext>
              </a:extLst>
            </p:cNvPr>
            <p:cNvCxnSpPr/>
            <p:nvPr/>
          </p:nvCxnSpPr>
          <p:spPr>
            <a:xfrm flipH="1">
              <a:off x="9172755" y="2748951"/>
              <a:ext cx="615351" cy="5003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0D6AF24-BE1E-DCD3-E179-3CD7414BE70F}"/>
                </a:ext>
              </a:extLst>
            </p:cNvPr>
            <p:cNvSpPr txBox="1"/>
            <p:nvPr/>
          </p:nvSpPr>
          <p:spPr>
            <a:xfrm>
              <a:off x="9681138" y="2102620"/>
              <a:ext cx="158151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E" dirty="0"/>
                <a:t>Why is this important?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81604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7E077-AF46-15AA-3C12-FB4485A02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/>
              <a:t>Simple Recursive Example: </a:t>
            </a:r>
            <a:br>
              <a:rPr lang="en-IE" dirty="0"/>
            </a:br>
            <a:r>
              <a:rPr lang="en-IE" dirty="0"/>
              <a:t>Designing the Base Case for Factorial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E1A045-722E-DCE2-5253-9435042E36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169753"/>
          </a:xfrm>
        </p:spPr>
        <p:txBody>
          <a:bodyPr>
            <a:normAutofit fontScale="85000" lnSpcReduction="20000"/>
          </a:bodyPr>
          <a:lstStyle/>
          <a:p>
            <a:pPr lvl="1"/>
            <a:r>
              <a:rPr lang="en-IE" sz="3200" dirty="0"/>
              <a:t>The base case is often the hardest part of designing a recursive method</a:t>
            </a:r>
          </a:p>
          <a:p>
            <a:pPr lvl="2"/>
            <a:r>
              <a:rPr lang="en-IE" sz="2800" dirty="0"/>
              <a:t>How do you know </a:t>
            </a:r>
            <a:r>
              <a:rPr lang="en-IE" sz="2800" dirty="0">
                <a:solidFill>
                  <a:srgbClr val="FF0000"/>
                </a:solidFill>
              </a:rPr>
              <a:t>when to stop </a:t>
            </a:r>
            <a:r>
              <a:rPr lang="en-IE" sz="2800" dirty="0"/>
              <a:t>your recursive loop?</a:t>
            </a:r>
          </a:p>
          <a:p>
            <a:pPr lvl="2"/>
            <a:r>
              <a:rPr lang="en-IE" sz="2800" dirty="0"/>
              <a:t>What do you </a:t>
            </a:r>
            <a:r>
              <a:rPr lang="en-IE" sz="2800" dirty="0">
                <a:solidFill>
                  <a:srgbClr val="FF0000"/>
                </a:solidFill>
              </a:rPr>
              <a:t>return</a:t>
            </a:r>
            <a:r>
              <a:rPr lang="en-IE" sz="2800" dirty="0"/>
              <a:t> when you stop?</a:t>
            </a:r>
          </a:p>
          <a:p>
            <a:pPr lvl="2"/>
            <a:endParaRPr lang="en-IE" sz="2800" dirty="0"/>
          </a:p>
          <a:p>
            <a:pPr lvl="1"/>
            <a:r>
              <a:rPr lang="en-IE" sz="3200" dirty="0"/>
              <a:t>Base case: The </a:t>
            </a:r>
            <a:r>
              <a:rPr lang="en-IE" sz="3200" u="sng" dirty="0"/>
              <a:t>smallest</a:t>
            </a:r>
            <a:r>
              <a:rPr lang="en-IE" sz="3200" dirty="0"/>
              <a:t> input value we can get – this should be where we know the correct answer.</a:t>
            </a:r>
          </a:p>
          <a:p>
            <a:pPr lvl="2"/>
            <a:r>
              <a:rPr lang="en-IE" sz="2800" dirty="0"/>
              <a:t>This is often when the data has reduced to 0 or 1</a:t>
            </a:r>
          </a:p>
          <a:p>
            <a:pPr lvl="2"/>
            <a:endParaRPr lang="en-IE" sz="2800" dirty="0"/>
          </a:p>
          <a:p>
            <a:pPr lvl="1"/>
            <a:r>
              <a:rPr lang="en-IE" sz="3200" dirty="0"/>
              <a:t>Factorial’s smallest valid input is 0</a:t>
            </a:r>
          </a:p>
          <a:p>
            <a:pPr lvl="2"/>
            <a:r>
              <a:rPr lang="en-IE" sz="2800" dirty="0"/>
              <a:t>0! is 1</a:t>
            </a:r>
          </a:p>
          <a:p>
            <a:pPr lvl="2"/>
            <a:r>
              <a:rPr lang="en-IE" sz="2800" dirty="0"/>
              <a:t>if input == 0, return 1</a:t>
            </a:r>
          </a:p>
        </p:txBody>
      </p:sp>
    </p:spTree>
    <p:extLst>
      <p:ext uri="{BB962C8B-B14F-4D97-AF65-F5344CB8AC3E}">
        <p14:creationId xmlns:p14="http://schemas.microsoft.com/office/powerpoint/2010/main" val="34673216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AFB53-EA5B-2E4A-277D-B4576A8CC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Simple Recursive Example:</a:t>
            </a:r>
            <a:br>
              <a:rPr lang="en-IE" dirty="0"/>
            </a:br>
            <a:r>
              <a:rPr lang="en-IE" dirty="0"/>
              <a:t>Combining Results From Recursive Calls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2B79E3-A449-2B82-278A-3B71FB46F3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1"/>
            <a:r>
              <a:rPr lang="en-IE" sz="3200" dirty="0"/>
              <a:t>Once you know how to:</a:t>
            </a:r>
          </a:p>
          <a:p>
            <a:pPr lvl="2"/>
            <a:r>
              <a:rPr lang="en-IE" sz="2800" dirty="0"/>
              <a:t>Reduce the data to be passed into the next recursive call</a:t>
            </a:r>
          </a:p>
          <a:p>
            <a:pPr lvl="2"/>
            <a:r>
              <a:rPr lang="en-IE" sz="2800" dirty="0"/>
              <a:t>Stop the cycle with the base case</a:t>
            </a:r>
          </a:p>
          <a:p>
            <a:pPr lvl="2"/>
            <a:endParaRPr lang="en-IE" sz="2800" dirty="0"/>
          </a:p>
          <a:p>
            <a:pPr lvl="1"/>
            <a:r>
              <a:rPr lang="en-IE" sz="3200" dirty="0"/>
              <a:t>You may need to </a:t>
            </a:r>
            <a:r>
              <a:rPr lang="en-IE" sz="3200" dirty="0">
                <a:solidFill>
                  <a:srgbClr val="FF0000"/>
                </a:solidFill>
              </a:rPr>
              <a:t>combine the results </a:t>
            </a:r>
            <a:r>
              <a:rPr lang="en-IE" sz="3200" dirty="0"/>
              <a:t>from the recursive calls</a:t>
            </a:r>
          </a:p>
          <a:p>
            <a:pPr lvl="2"/>
            <a:r>
              <a:rPr lang="en-IE" sz="2800" dirty="0"/>
              <a:t>This is not always required</a:t>
            </a:r>
          </a:p>
          <a:p>
            <a:pPr lvl="2"/>
            <a:endParaRPr lang="en-IE" sz="2800" dirty="0"/>
          </a:p>
          <a:p>
            <a:pPr lvl="1"/>
            <a:r>
              <a:rPr lang="en-IE" sz="3200" dirty="0"/>
              <a:t>For factorial, we need to combine the result of the recursive case with our current value and return it:</a:t>
            </a:r>
          </a:p>
          <a:p>
            <a:pPr lvl="2"/>
            <a:r>
              <a:rPr lang="en-IE" sz="2800" dirty="0"/>
              <a:t>return n * factorial(n-1)</a:t>
            </a:r>
          </a:p>
        </p:txBody>
      </p:sp>
    </p:spTree>
    <p:extLst>
      <p:ext uri="{BB962C8B-B14F-4D97-AF65-F5344CB8AC3E}">
        <p14:creationId xmlns:p14="http://schemas.microsoft.com/office/powerpoint/2010/main" val="4366496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0FC68-A0CB-7652-0D70-54AD9FCD4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Simple Recursive Example:</a:t>
            </a:r>
            <a:br>
              <a:rPr lang="en-IE" dirty="0"/>
            </a:br>
            <a:r>
              <a:rPr lang="en-IE" dirty="0"/>
              <a:t>The Complete Solution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B650A7-CD64-A12D-99D7-6001CDA053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402008"/>
            <a:ext cx="9032018" cy="2954738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F09CA513-AA81-8F6C-9F1B-0F3E975082C0}"/>
              </a:ext>
            </a:extLst>
          </p:cNvPr>
          <p:cNvGrpSpPr/>
          <p:nvPr/>
        </p:nvGrpSpPr>
        <p:grpSpPr>
          <a:xfrm>
            <a:off x="6383547" y="4993331"/>
            <a:ext cx="2950364" cy="548081"/>
            <a:chOff x="5446143" y="3059668"/>
            <a:chExt cx="2950364" cy="548081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1D8FE1F9-FC82-7762-FE16-08A73088A991}"/>
                </a:ext>
              </a:extLst>
            </p:cNvPr>
            <p:cNvCxnSpPr>
              <a:cxnSpLocks/>
              <a:stCxn id="8" idx="1"/>
            </p:cNvCxnSpPr>
            <p:nvPr/>
          </p:nvCxnSpPr>
          <p:spPr>
            <a:xfrm flipH="1" flipV="1">
              <a:off x="5446143" y="3059668"/>
              <a:ext cx="1248084" cy="3634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CDB65DE-4774-0051-ADBC-ECFD93B25408}"/>
                </a:ext>
              </a:extLst>
            </p:cNvPr>
            <p:cNvSpPr txBox="1"/>
            <p:nvPr/>
          </p:nvSpPr>
          <p:spPr>
            <a:xfrm>
              <a:off x="6694227" y="3238417"/>
              <a:ext cx="17022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E" dirty="0"/>
                <a:t>Recursive case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BE330A8-FA37-4963-467C-B8575474FDFA}"/>
              </a:ext>
            </a:extLst>
          </p:cNvPr>
          <p:cNvGrpSpPr/>
          <p:nvPr/>
        </p:nvGrpSpPr>
        <p:grpSpPr>
          <a:xfrm>
            <a:off x="5536442" y="3390817"/>
            <a:ext cx="3012465" cy="369332"/>
            <a:chOff x="5384042" y="3238417"/>
            <a:chExt cx="3012465" cy="369332"/>
          </a:xfrm>
        </p:grpSpPr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4E131564-902E-9561-5FDE-B3D22E0EFC0E}"/>
                </a:ext>
              </a:extLst>
            </p:cNvPr>
            <p:cNvCxnSpPr>
              <a:cxnSpLocks/>
              <a:stCxn id="13" idx="1"/>
            </p:cNvCxnSpPr>
            <p:nvPr/>
          </p:nvCxnSpPr>
          <p:spPr>
            <a:xfrm flipH="1">
              <a:off x="5384042" y="3423083"/>
              <a:ext cx="1310185" cy="59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6313507-E3A4-FFB1-8526-77A527B2B5E4}"/>
                </a:ext>
              </a:extLst>
            </p:cNvPr>
            <p:cNvSpPr txBox="1"/>
            <p:nvPr/>
          </p:nvSpPr>
          <p:spPr>
            <a:xfrm>
              <a:off x="6694227" y="3238417"/>
              <a:ext cx="17022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E" dirty="0"/>
                <a:t>Base case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21A1411-817D-1E4D-1FA4-1261E3A4A4E6}"/>
              </a:ext>
            </a:extLst>
          </p:cNvPr>
          <p:cNvGrpSpPr/>
          <p:nvPr/>
        </p:nvGrpSpPr>
        <p:grpSpPr>
          <a:xfrm>
            <a:off x="3252286" y="4876800"/>
            <a:ext cx="1860303" cy="664612"/>
            <a:chOff x="6694226" y="2943137"/>
            <a:chExt cx="1860303" cy="664612"/>
          </a:xfrm>
        </p:grpSpPr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7968AE28-C2F4-189D-3079-F5264FC34E4A}"/>
                </a:ext>
              </a:extLst>
            </p:cNvPr>
            <p:cNvCxnSpPr>
              <a:cxnSpLocks/>
              <a:stCxn id="17" idx="0"/>
            </p:cNvCxnSpPr>
            <p:nvPr/>
          </p:nvCxnSpPr>
          <p:spPr>
            <a:xfrm flipH="1" flipV="1">
              <a:off x="7437343" y="2943137"/>
              <a:ext cx="187035" cy="2952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E54A436-0350-B5AA-2FDB-F7A2699DBA65}"/>
                </a:ext>
              </a:extLst>
            </p:cNvPr>
            <p:cNvSpPr txBox="1"/>
            <p:nvPr/>
          </p:nvSpPr>
          <p:spPr>
            <a:xfrm>
              <a:off x="6694226" y="3238417"/>
              <a:ext cx="18603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E" dirty="0"/>
                <a:t>Combining results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334782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B8546-7781-7DB1-3C90-F6D9A96F4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Tracing a Recursive Call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BAF9BA-43B3-2870-5881-D5F9B0B536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998720" cy="4457300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If n = 4</a:t>
            </a:r>
          </a:p>
          <a:p>
            <a:pPr lvl="1"/>
            <a:r>
              <a:rPr lang="en-US" sz="2400" dirty="0">
                <a:solidFill>
                  <a:schemeClr val="accent2"/>
                </a:solidFill>
              </a:rPr>
              <a:t>Call 1</a:t>
            </a:r>
            <a:r>
              <a:rPr lang="en-US" sz="2400" dirty="0"/>
              <a:t>: return 4 * factorial (4-1)</a:t>
            </a:r>
          </a:p>
          <a:p>
            <a:pPr lvl="2"/>
            <a:r>
              <a:rPr lang="en-US" sz="1800" dirty="0"/>
              <a:t>What is factorial (n-1)? We don’t know, so…</a:t>
            </a:r>
          </a:p>
          <a:p>
            <a:pPr lvl="1"/>
            <a:r>
              <a:rPr lang="en-US" sz="2400" dirty="0">
                <a:solidFill>
                  <a:schemeClr val="accent5"/>
                </a:solidFill>
              </a:rPr>
              <a:t>Call 2</a:t>
            </a:r>
            <a:r>
              <a:rPr lang="en-US" sz="2400" dirty="0"/>
              <a:t>: return 3 * factorial (3-1)</a:t>
            </a:r>
          </a:p>
          <a:p>
            <a:pPr lvl="2"/>
            <a:r>
              <a:rPr lang="en-US" sz="1800" dirty="0"/>
              <a:t>What is factorial (n-1)? We don’t know, so…</a:t>
            </a:r>
          </a:p>
          <a:p>
            <a:pPr lvl="1"/>
            <a:r>
              <a:rPr lang="en-US" sz="2400" dirty="0">
                <a:solidFill>
                  <a:srgbClr val="FFC000"/>
                </a:solidFill>
              </a:rPr>
              <a:t>Call 3</a:t>
            </a:r>
            <a:r>
              <a:rPr lang="en-US" sz="2400" dirty="0"/>
              <a:t>: return 2 * factorial (2-1)</a:t>
            </a:r>
          </a:p>
          <a:p>
            <a:pPr lvl="2"/>
            <a:r>
              <a:rPr lang="en-US" sz="1800" dirty="0"/>
              <a:t>What is factorial (n-1)? We don’t know, so…</a:t>
            </a:r>
          </a:p>
          <a:p>
            <a:pPr lvl="1"/>
            <a:r>
              <a:rPr lang="en-US" sz="2400" dirty="0">
                <a:solidFill>
                  <a:srgbClr val="7030A0"/>
                </a:solidFill>
              </a:rPr>
              <a:t>Call 4</a:t>
            </a:r>
            <a:r>
              <a:rPr lang="en-US" sz="2400" dirty="0"/>
              <a:t>: return 1 * factorial (1-1)…</a:t>
            </a:r>
          </a:p>
          <a:p>
            <a:pPr lvl="2"/>
            <a:r>
              <a:rPr lang="en-US" sz="1800" dirty="0"/>
              <a:t>What is factorial (n-1)? We don’t know, so…</a:t>
            </a:r>
          </a:p>
          <a:p>
            <a:pPr lvl="1"/>
            <a:r>
              <a:rPr lang="en-US" sz="2400" dirty="0">
                <a:solidFill>
                  <a:srgbClr val="FF0000"/>
                </a:solidFill>
              </a:rPr>
              <a:t>Call 5</a:t>
            </a:r>
            <a:r>
              <a:rPr lang="en-US" sz="2400" dirty="0"/>
              <a:t>: n==0</a:t>
            </a:r>
          </a:p>
          <a:p>
            <a:pPr lvl="2"/>
            <a:r>
              <a:rPr lang="en-US" sz="1800" dirty="0"/>
              <a:t>We’ve reached the base case! </a:t>
            </a:r>
          </a:p>
          <a:p>
            <a:pPr lvl="2"/>
            <a:r>
              <a:rPr lang="en-US" sz="1800" dirty="0"/>
              <a:t>Now we can stop triggering calls and just return 1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8879FF4-5E83-EB6E-AA89-EC8DDCFBA85A}"/>
              </a:ext>
            </a:extLst>
          </p:cNvPr>
          <p:cNvSpPr txBox="1">
            <a:spLocks/>
          </p:cNvSpPr>
          <p:nvPr/>
        </p:nvSpPr>
        <p:spPr>
          <a:xfrm>
            <a:off x="6178221" y="1848291"/>
            <a:ext cx="4998720" cy="44573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Base case lets us climb back up the ladder</a:t>
            </a:r>
          </a:p>
          <a:p>
            <a:pPr lvl="1"/>
            <a:r>
              <a:rPr lang="en-US" sz="2400" dirty="0">
                <a:solidFill>
                  <a:srgbClr val="7030A0"/>
                </a:solidFill>
              </a:rPr>
              <a:t>Call 4</a:t>
            </a:r>
            <a:r>
              <a:rPr lang="en-US" sz="2400" dirty="0"/>
              <a:t>: return 1 * (1) = </a:t>
            </a:r>
            <a:r>
              <a:rPr lang="en-US" sz="2400" dirty="0">
                <a:solidFill>
                  <a:srgbClr val="7030A0"/>
                </a:solidFill>
              </a:rPr>
              <a:t>1</a:t>
            </a:r>
          </a:p>
          <a:p>
            <a:pPr lvl="1"/>
            <a:r>
              <a:rPr lang="en-US" sz="2400" dirty="0">
                <a:solidFill>
                  <a:srgbClr val="FFC000"/>
                </a:solidFill>
              </a:rPr>
              <a:t>Call 3</a:t>
            </a:r>
            <a:r>
              <a:rPr lang="en-US" sz="2400" dirty="0"/>
              <a:t>: return 2 * (</a:t>
            </a:r>
            <a:r>
              <a:rPr lang="en-US" sz="2400" dirty="0">
                <a:solidFill>
                  <a:srgbClr val="7030A0"/>
                </a:solidFill>
              </a:rPr>
              <a:t>1</a:t>
            </a:r>
            <a:r>
              <a:rPr lang="en-US" sz="2400" dirty="0"/>
              <a:t>) = </a:t>
            </a:r>
            <a:r>
              <a:rPr lang="en-US" sz="2400" dirty="0">
                <a:solidFill>
                  <a:srgbClr val="FFC000"/>
                </a:solidFill>
              </a:rPr>
              <a:t>2</a:t>
            </a:r>
          </a:p>
          <a:p>
            <a:pPr lvl="1"/>
            <a:r>
              <a:rPr lang="en-US" sz="2400" dirty="0">
                <a:solidFill>
                  <a:schemeClr val="accent5"/>
                </a:solidFill>
              </a:rPr>
              <a:t>Call 2</a:t>
            </a:r>
            <a:r>
              <a:rPr lang="en-US" sz="2400" dirty="0"/>
              <a:t>: return 3 * (</a:t>
            </a:r>
            <a:r>
              <a:rPr lang="en-US" sz="2400" dirty="0">
                <a:solidFill>
                  <a:srgbClr val="FFC000"/>
                </a:solidFill>
              </a:rPr>
              <a:t>2</a:t>
            </a:r>
            <a:r>
              <a:rPr lang="en-US" sz="2400" dirty="0"/>
              <a:t>) = </a:t>
            </a:r>
            <a:r>
              <a:rPr lang="en-US" sz="2400" dirty="0">
                <a:solidFill>
                  <a:schemeClr val="accent5"/>
                </a:solidFill>
              </a:rPr>
              <a:t>6</a:t>
            </a:r>
          </a:p>
          <a:p>
            <a:pPr lvl="1"/>
            <a:r>
              <a:rPr lang="en-US" sz="2400" dirty="0">
                <a:solidFill>
                  <a:schemeClr val="accent2"/>
                </a:solidFill>
              </a:rPr>
              <a:t>Call 1</a:t>
            </a:r>
            <a:r>
              <a:rPr lang="en-US" sz="2400" dirty="0"/>
              <a:t>: return 4 * (</a:t>
            </a:r>
            <a:r>
              <a:rPr lang="en-US" sz="2400" dirty="0">
                <a:solidFill>
                  <a:schemeClr val="accent5"/>
                </a:solidFill>
              </a:rPr>
              <a:t>6</a:t>
            </a:r>
            <a:r>
              <a:rPr lang="en-US" sz="2400" dirty="0"/>
              <a:t>) = </a:t>
            </a:r>
            <a:r>
              <a:rPr lang="en-US" sz="2400" dirty="0">
                <a:solidFill>
                  <a:schemeClr val="accent2"/>
                </a:solidFill>
              </a:rPr>
              <a:t>24</a:t>
            </a:r>
          </a:p>
          <a:p>
            <a:pPr marL="201168" lvl="1" indent="0">
              <a:buNone/>
            </a:pPr>
            <a:endParaRPr lang="en-US" sz="2400" dirty="0"/>
          </a:p>
          <a:p>
            <a:pPr marL="201168" lvl="1" indent="0">
              <a:buNone/>
            </a:pPr>
            <a:r>
              <a:rPr lang="en-US" sz="2400" dirty="0"/>
              <a:t>Final answer: 24!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9303348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290</TotalTime>
  <Words>1178</Words>
  <Application>Microsoft Office PowerPoint</Application>
  <PresentationFormat>Widescreen</PresentationFormat>
  <Paragraphs>147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Aptos</vt:lpstr>
      <vt:lpstr>Calibri</vt:lpstr>
      <vt:lpstr>Calibri Light</vt:lpstr>
      <vt:lpstr>Retrospect</vt:lpstr>
      <vt:lpstr>Recursion</vt:lpstr>
      <vt:lpstr>What is Recursion?</vt:lpstr>
      <vt:lpstr>The Structure of a Recursive Method</vt:lpstr>
      <vt:lpstr>A Simple Example of Recursion: Calculating the Factorial (!)</vt:lpstr>
      <vt:lpstr>Simple Recursive Example:  Designing the Recursive Case for Factorial</vt:lpstr>
      <vt:lpstr>Simple Recursive Example:  Designing the Base Case for Factorial</vt:lpstr>
      <vt:lpstr>Simple Recursive Example: Combining Results From Recursive Calls</vt:lpstr>
      <vt:lpstr>Simple Recursive Example: The Complete Solution</vt:lpstr>
      <vt:lpstr>Tracing a Recursive Call</vt:lpstr>
      <vt:lpstr>Challenges!</vt:lpstr>
      <vt:lpstr>Types of Recursion</vt:lpstr>
      <vt:lpstr>When to Use Recursion</vt:lpstr>
      <vt:lpstr>Common Situations for Recursion</vt:lpstr>
      <vt:lpstr>The Down Sides of Recursion</vt:lpstr>
      <vt:lpstr>Memoization: Optimising Recursion</vt:lpstr>
      <vt:lpstr>Example:  Optimising Factorial with Memoization</vt:lpstr>
      <vt:lpstr>Recursion: The Common Mistakes!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Michelle Graham</dc:creator>
  <cp:lastModifiedBy>Michelle Graham</cp:lastModifiedBy>
  <cp:revision>3</cp:revision>
  <dcterms:created xsi:type="dcterms:W3CDTF">2024-11-06T22:06:37Z</dcterms:created>
  <dcterms:modified xsi:type="dcterms:W3CDTF">2024-11-07T02:56:57Z</dcterms:modified>
</cp:coreProperties>
</file>