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7"/>
  </p:notesMasterIdLst>
  <p:sldIdLst>
    <p:sldId id="256" r:id="rId2"/>
    <p:sldId id="267" r:id="rId3"/>
    <p:sldId id="283" r:id="rId4"/>
    <p:sldId id="290" r:id="rId5"/>
    <p:sldId id="291" r:id="rId6"/>
    <p:sldId id="292" r:id="rId7"/>
    <p:sldId id="293" r:id="rId8"/>
    <p:sldId id="284" r:id="rId9"/>
    <p:sldId id="285" r:id="rId10"/>
    <p:sldId id="286" r:id="rId11"/>
    <p:sldId id="287" r:id="rId12"/>
    <p:sldId id="288" r:id="rId13"/>
    <p:sldId id="289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9611C1-40D7-4A5B-A373-AD6B78471F50}">
          <p14:sldIdLst>
            <p14:sldId id="256"/>
          </p14:sldIdLst>
        </p14:section>
        <p14:section name="MergeSort" id="{797D4593-E7A4-42B5-A108-BA3112406FFE}">
          <p14:sldIdLst>
            <p14:sldId id="267"/>
            <p14:sldId id="283"/>
            <p14:sldId id="290"/>
            <p14:sldId id="291"/>
            <p14:sldId id="292"/>
            <p14:sldId id="293"/>
            <p14:sldId id="284"/>
            <p14:sldId id="285"/>
            <p14:sldId id="286"/>
            <p14:sldId id="287"/>
            <p14:sldId id="288"/>
            <p14:sldId id="289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7893" autoAdjust="0"/>
  </p:normalViewPr>
  <p:slideViewPr>
    <p:cSldViewPr snapToGrid="0">
      <p:cViewPr varScale="1">
        <p:scale>
          <a:sx n="69" d="100"/>
          <a:sy n="69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8C04E-5E6E-4F76-B7E8-796B86289632}" type="datetimeFigureOut">
              <a:rPr lang="en-IE" smtClean="0"/>
              <a:t>20/11/2024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A105E-84AB-42BB-A6AB-3142955BB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14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Diagram</a:t>
            </a:r>
            <a:r>
              <a:rPr lang="en-IE" baseline="0" dirty="0"/>
              <a:t> source: </a:t>
            </a:r>
            <a:r>
              <a:rPr lang="en-IE" dirty="0"/>
              <a:t>https://www.geeksforgeeks.org/merge-sort/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105E-84AB-42BB-A6AB-3142955BBC2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840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Merge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Another extremely efficient approach </a:t>
            </a:r>
            <a:r>
              <a:rPr lang="en-IE"/>
              <a:t>to sorting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555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MergeSort in Pictures:</a:t>
            </a:r>
            <a:br>
              <a:rPr lang="en-IE" dirty="0"/>
            </a:br>
            <a:r>
              <a:rPr lang="en-IE" dirty="0"/>
              <a:t>Dividing The Data (again)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3416" y="1845735"/>
            <a:ext cx="4132263" cy="4023360"/>
          </a:xfrm>
        </p:spPr>
        <p:txBody>
          <a:bodyPr>
            <a:normAutofit fontScale="85000" lnSpcReduction="20000"/>
          </a:bodyPr>
          <a:lstStyle/>
          <a:p>
            <a:pPr marL="715518" lvl="1" indent="-514350">
              <a:buFont typeface="+mj-lt"/>
              <a:buAutoNum type="arabicPeriod" startAt="5"/>
            </a:pPr>
            <a:r>
              <a:rPr lang="en-IE" sz="3200" dirty="0"/>
              <a:t>Right half of array is processed</a:t>
            </a:r>
          </a:p>
          <a:p>
            <a:pPr marL="715518" lvl="1" indent="-514350">
              <a:buFont typeface="+mj-lt"/>
              <a:buAutoNum type="arabicPeriod" startAt="6"/>
            </a:pPr>
            <a:r>
              <a:rPr lang="en-IE" sz="3200" dirty="0"/>
              <a:t>Left half of array subsection is processed</a:t>
            </a:r>
          </a:p>
          <a:p>
            <a:pPr marL="715518" lvl="1" indent="-514350">
              <a:buFont typeface="+mj-lt"/>
              <a:buAutoNum type="arabicPeriod" startAt="6"/>
            </a:pPr>
            <a:r>
              <a:rPr lang="en-IE" sz="3200" dirty="0"/>
              <a:t>Right half of array subsection is processed</a:t>
            </a:r>
            <a:br>
              <a:rPr lang="en-IE" sz="3200" dirty="0"/>
            </a:br>
            <a:r>
              <a:rPr lang="en-IE" sz="3200" dirty="0">
                <a:solidFill>
                  <a:srgbClr val="FF0000"/>
                </a:solidFill>
              </a:rPr>
              <a:t>At this stage, all of right half has been broken into single elements. Now we do the combination step (again)</a:t>
            </a:r>
          </a:p>
          <a:p>
            <a:pPr marL="715518" lvl="1" indent="-514350">
              <a:buFont typeface="+mj-lt"/>
              <a:buAutoNum type="arabicPeriod" startAt="5"/>
            </a:pPr>
            <a:endParaRPr lang="en-IE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880" y="2103966"/>
          <a:ext cx="4897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2390334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1308654194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89131669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04099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351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9780" y="2967566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59200" y="2967566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2270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31378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36023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79720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071880" y="2554948"/>
            <a:ext cx="2446020" cy="469013"/>
            <a:chOff x="1071880" y="2554948"/>
            <a:chExt cx="2446020" cy="469013"/>
          </a:xfrm>
        </p:grpSpPr>
        <p:cxnSp>
          <p:nvCxnSpPr>
            <p:cNvPr id="20" name="Straight Connector 19"/>
            <p:cNvCxnSpPr>
              <a:endCxn id="7" idx="0"/>
            </p:cNvCxnSpPr>
            <p:nvPr/>
          </p:nvCxnSpPr>
          <p:spPr>
            <a:xfrm flipH="1">
              <a:off x="2009140" y="2841412"/>
              <a:ext cx="285750" cy="126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071880" y="2554948"/>
              <a:ext cx="2446020" cy="469013"/>
              <a:chOff x="1071880" y="2554948"/>
              <a:chExt cx="2446020" cy="469013"/>
            </a:xfrm>
          </p:grpSpPr>
          <p:sp>
            <p:nvSpPr>
              <p:cNvPr id="13" name="Left Brace 12"/>
              <p:cNvSpPr/>
              <p:nvPr/>
            </p:nvSpPr>
            <p:spPr>
              <a:xfrm rot="16200000">
                <a:off x="2151658" y="1475170"/>
                <a:ext cx="286464" cy="24460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828800" y="2654629"/>
                <a:ext cx="33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1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92480" y="3334172"/>
            <a:ext cx="2428241" cy="530438"/>
            <a:chOff x="792480" y="3334172"/>
            <a:chExt cx="2428241" cy="530438"/>
          </a:xfrm>
        </p:grpSpPr>
        <p:sp>
          <p:nvSpPr>
            <p:cNvPr id="15" name="Left Brace 14"/>
            <p:cNvSpPr/>
            <p:nvPr/>
          </p:nvSpPr>
          <p:spPr>
            <a:xfrm rot="16200000">
              <a:off x="1263226" y="2863426"/>
              <a:ext cx="272628" cy="12141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Left Brace 15"/>
            <p:cNvSpPr/>
            <p:nvPr/>
          </p:nvSpPr>
          <p:spPr>
            <a:xfrm rot="16200000">
              <a:off x="2477347" y="2863427"/>
              <a:ext cx="272628" cy="12141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4" name="Straight Connector 23"/>
            <p:cNvCxnSpPr>
              <a:stCxn id="15" idx="1"/>
              <a:endCxn id="9" idx="0"/>
            </p:cNvCxnSpPr>
            <p:nvPr/>
          </p:nvCxnSpPr>
          <p:spPr>
            <a:xfrm flipH="1">
              <a:off x="996950" y="3606800"/>
              <a:ext cx="402590" cy="224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0" idx="0"/>
            </p:cNvCxnSpPr>
            <p:nvPr/>
          </p:nvCxnSpPr>
          <p:spPr>
            <a:xfrm>
              <a:off x="2613661" y="3606800"/>
              <a:ext cx="132397" cy="224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12485" y="3495278"/>
              <a:ext cx="33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73472" y="3488083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3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29443" y="4736255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629443" y="4101066"/>
            <a:ext cx="2458720" cy="621645"/>
            <a:chOff x="629443" y="4101066"/>
            <a:chExt cx="2458720" cy="621645"/>
          </a:xfrm>
        </p:grpSpPr>
        <p:sp>
          <p:nvSpPr>
            <p:cNvPr id="29" name="Left Brace 28"/>
            <p:cNvSpPr/>
            <p:nvPr/>
          </p:nvSpPr>
          <p:spPr>
            <a:xfrm rot="5400000">
              <a:off x="1732646" y="3367195"/>
              <a:ext cx="252313" cy="24587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14500" y="4101066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4</a:t>
              </a:r>
            </a:p>
          </p:txBody>
        </p:sp>
        <p:cxnSp>
          <p:nvCxnSpPr>
            <p:cNvPr id="5" name="Straight Connector 4"/>
            <p:cNvCxnSpPr>
              <a:stCxn id="29" idx="1"/>
              <a:endCxn id="10" idx="2"/>
            </p:cNvCxnSpPr>
            <p:nvPr/>
          </p:nvCxnSpPr>
          <p:spPr>
            <a:xfrm flipV="1">
              <a:off x="1858803" y="4202006"/>
              <a:ext cx="887255" cy="268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9" idx="1"/>
              <a:endCxn id="9" idx="2"/>
            </p:cNvCxnSpPr>
            <p:nvPr/>
          </p:nvCxnSpPr>
          <p:spPr>
            <a:xfrm flipH="1" flipV="1">
              <a:off x="996950" y="4202006"/>
              <a:ext cx="861853" cy="268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48380" y="2561020"/>
            <a:ext cx="2420620" cy="462941"/>
            <a:chOff x="3548380" y="2561020"/>
            <a:chExt cx="2420620" cy="462941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4618494" y="1490906"/>
              <a:ext cx="280392" cy="24206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2" name="Straight Connector 21"/>
            <p:cNvCxnSpPr>
              <a:stCxn id="14" idx="1"/>
              <a:endCxn id="8" idx="0"/>
            </p:cNvCxnSpPr>
            <p:nvPr/>
          </p:nvCxnSpPr>
          <p:spPr>
            <a:xfrm>
              <a:off x="4758690" y="2841412"/>
              <a:ext cx="229870" cy="126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448810" y="2654629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5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59200" y="3334172"/>
            <a:ext cx="2443480" cy="532554"/>
            <a:chOff x="3759200" y="3334172"/>
            <a:chExt cx="2443480" cy="532554"/>
          </a:xfrm>
        </p:grpSpPr>
        <p:sp>
          <p:nvSpPr>
            <p:cNvPr id="17" name="Left Brace 16"/>
            <p:cNvSpPr/>
            <p:nvPr/>
          </p:nvSpPr>
          <p:spPr>
            <a:xfrm rot="16200000">
              <a:off x="4229946" y="2863427"/>
              <a:ext cx="272628" cy="12141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5459306" y="2863426"/>
              <a:ext cx="272628" cy="12141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8" name="Straight Connector 27"/>
            <p:cNvCxnSpPr>
              <a:stCxn id="17" idx="1"/>
              <a:endCxn id="11" idx="0"/>
            </p:cNvCxnSpPr>
            <p:nvPr/>
          </p:nvCxnSpPr>
          <p:spPr>
            <a:xfrm flipH="1">
              <a:off x="4350703" y="3606801"/>
              <a:ext cx="15557" cy="224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2" idx="0"/>
            </p:cNvCxnSpPr>
            <p:nvPr/>
          </p:nvCxnSpPr>
          <p:spPr>
            <a:xfrm>
              <a:off x="5595620" y="3606800"/>
              <a:ext cx="398780" cy="224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042252" y="3464559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24157" y="3497394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21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MergeSort in Pictures:</a:t>
            </a:r>
            <a:br>
              <a:rPr lang="en-IE" dirty="0"/>
            </a:br>
            <a:r>
              <a:rPr lang="en-IE" dirty="0"/>
              <a:t>Merging The Data (again)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3416" y="1845735"/>
            <a:ext cx="4132263" cy="4023360"/>
          </a:xfrm>
        </p:spPr>
        <p:txBody>
          <a:bodyPr>
            <a:normAutofit lnSpcReduction="10000"/>
          </a:bodyPr>
          <a:lstStyle/>
          <a:p>
            <a:pPr marL="715518" lvl="1" indent="-514350">
              <a:buFont typeface="+mj-lt"/>
              <a:buAutoNum type="arabicPeriod" startAt="8"/>
            </a:pPr>
            <a:r>
              <a:rPr lang="en-IE" sz="3200" dirty="0"/>
              <a:t>Combine individual elements into single unit in order</a:t>
            </a:r>
            <a:br>
              <a:rPr lang="en-IE" sz="3200" dirty="0"/>
            </a:br>
            <a:r>
              <a:rPr lang="en-IE" sz="3200" dirty="0">
                <a:solidFill>
                  <a:srgbClr val="FF0000"/>
                </a:solidFill>
              </a:rPr>
              <a:t>At this stage, all of right half has been sorted. Now we combine the left and right overall halves</a:t>
            </a:r>
            <a:endParaRPr lang="en-IE" sz="3200" dirty="0"/>
          </a:p>
          <a:p>
            <a:pPr marL="715518" lvl="1" indent="-514350">
              <a:buFont typeface="+mj-lt"/>
              <a:buAutoNum type="arabicPeriod" startAt="8"/>
            </a:pPr>
            <a:endParaRPr lang="en-IE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880" y="2103966"/>
          <a:ext cx="4897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2390334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1308654194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89131669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04099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351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9780" y="2967566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59200" y="2967566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2270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31378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36023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79720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sp>
        <p:nvSpPr>
          <p:cNvPr id="15" name="Left Brace 14"/>
          <p:cNvSpPr/>
          <p:nvPr/>
        </p:nvSpPr>
        <p:spPr>
          <a:xfrm rot="16200000">
            <a:off x="1263226" y="2863426"/>
            <a:ext cx="272628" cy="12141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Left Brace 15"/>
          <p:cNvSpPr/>
          <p:nvPr/>
        </p:nvSpPr>
        <p:spPr>
          <a:xfrm rot="16200000">
            <a:off x="2477347" y="2863427"/>
            <a:ext cx="272628" cy="12141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4" name="Straight Connector 23"/>
          <p:cNvCxnSpPr>
            <a:stCxn id="15" idx="1"/>
            <a:endCxn id="9" idx="0"/>
          </p:cNvCxnSpPr>
          <p:nvPr/>
        </p:nvCxnSpPr>
        <p:spPr>
          <a:xfrm flipH="1">
            <a:off x="996950" y="3606800"/>
            <a:ext cx="402590" cy="224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0"/>
          </p:cNvCxnSpPr>
          <p:nvPr/>
        </p:nvCxnSpPr>
        <p:spPr>
          <a:xfrm>
            <a:off x="2613661" y="3606800"/>
            <a:ext cx="132397" cy="224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2485" y="3495278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73472" y="3488083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29443" y="4736255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629443" y="4101066"/>
            <a:ext cx="2458720" cy="621645"/>
            <a:chOff x="629443" y="4101066"/>
            <a:chExt cx="2458720" cy="621645"/>
          </a:xfrm>
        </p:grpSpPr>
        <p:sp>
          <p:nvSpPr>
            <p:cNvPr id="29" name="Left Brace 28"/>
            <p:cNvSpPr/>
            <p:nvPr/>
          </p:nvSpPr>
          <p:spPr>
            <a:xfrm rot="5400000">
              <a:off x="1732646" y="3367195"/>
              <a:ext cx="252313" cy="24587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14500" y="4101066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4</a:t>
              </a:r>
            </a:p>
          </p:txBody>
        </p:sp>
        <p:cxnSp>
          <p:nvCxnSpPr>
            <p:cNvPr id="5" name="Straight Connector 4"/>
            <p:cNvCxnSpPr>
              <a:stCxn id="29" idx="1"/>
              <a:endCxn id="10" idx="2"/>
            </p:cNvCxnSpPr>
            <p:nvPr/>
          </p:nvCxnSpPr>
          <p:spPr>
            <a:xfrm flipV="1">
              <a:off x="1858803" y="4202006"/>
              <a:ext cx="887255" cy="268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9" idx="1"/>
              <a:endCxn id="9" idx="2"/>
            </p:cNvCxnSpPr>
            <p:nvPr/>
          </p:nvCxnSpPr>
          <p:spPr>
            <a:xfrm flipH="1" flipV="1">
              <a:off x="996950" y="4202006"/>
              <a:ext cx="861853" cy="268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071880" y="2554948"/>
            <a:ext cx="4897120" cy="469013"/>
            <a:chOff x="1071880" y="2554948"/>
            <a:chExt cx="4897120" cy="469013"/>
          </a:xfrm>
        </p:grpSpPr>
        <p:sp>
          <p:nvSpPr>
            <p:cNvPr id="13" name="Left Brace 12"/>
            <p:cNvSpPr/>
            <p:nvPr/>
          </p:nvSpPr>
          <p:spPr>
            <a:xfrm rot="16200000">
              <a:off x="2151658" y="1475170"/>
              <a:ext cx="286464" cy="24460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4" name="Left Brace 13"/>
            <p:cNvSpPr/>
            <p:nvPr/>
          </p:nvSpPr>
          <p:spPr>
            <a:xfrm rot="16200000">
              <a:off x="4618494" y="1490906"/>
              <a:ext cx="280392" cy="24206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0" name="Straight Connector 19"/>
            <p:cNvCxnSpPr>
              <a:endCxn id="7" idx="0"/>
            </p:cNvCxnSpPr>
            <p:nvPr/>
          </p:nvCxnSpPr>
          <p:spPr>
            <a:xfrm flipH="1">
              <a:off x="2009140" y="2841412"/>
              <a:ext cx="285750" cy="126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4" idx="1"/>
              <a:endCxn id="8" idx="0"/>
            </p:cNvCxnSpPr>
            <p:nvPr/>
          </p:nvCxnSpPr>
          <p:spPr>
            <a:xfrm>
              <a:off x="4758690" y="2841412"/>
              <a:ext cx="229870" cy="126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28800" y="2654629"/>
              <a:ext cx="33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48810" y="2654629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5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59200" y="3334172"/>
            <a:ext cx="2443480" cy="532554"/>
            <a:chOff x="3759200" y="3334172"/>
            <a:chExt cx="2443480" cy="532554"/>
          </a:xfrm>
        </p:grpSpPr>
        <p:grpSp>
          <p:nvGrpSpPr>
            <p:cNvPr id="25" name="Group 24"/>
            <p:cNvGrpSpPr/>
            <p:nvPr/>
          </p:nvGrpSpPr>
          <p:grpSpPr>
            <a:xfrm>
              <a:off x="3759200" y="3334172"/>
              <a:ext cx="2443480" cy="499719"/>
              <a:chOff x="3759200" y="3334172"/>
              <a:chExt cx="2443480" cy="499719"/>
            </a:xfrm>
          </p:grpSpPr>
          <p:sp>
            <p:nvSpPr>
              <p:cNvPr id="17" name="Left Brace 16"/>
              <p:cNvSpPr/>
              <p:nvPr/>
            </p:nvSpPr>
            <p:spPr>
              <a:xfrm rot="16200000">
                <a:off x="4229946" y="2863427"/>
                <a:ext cx="272628" cy="12141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8" name="Left Brace 17"/>
              <p:cNvSpPr/>
              <p:nvPr/>
            </p:nvSpPr>
            <p:spPr>
              <a:xfrm rot="16200000">
                <a:off x="5459306" y="2863426"/>
                <a:ext cx="272628" cy="12141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28" name="Straight Connector 27"/>
              <p:cNvCxnSpPr>
                <a:stCxn id="17" idx="1"/>
                <a:endCxn id="11" idx="0"/>
              </p:cNvCxnSpPr>
              <p:nvPr/>
            </p:nvCxnSpPr>
            <p:spPr>
              <a:xfrm flipH="1">
                <a:off x="4350703" y="3606801"/>
                <a:ext cx="15557" cy="224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2" idx="0"/>
              </p:cNvCxnSpPr>
              <p:nvPr/>
            </p:nvCxnSpPr>
            <p:spPr>
              <a:xfrm>
                <a:off x="5595620" y="3606800"/>
                <a:ext cx="398780" cy="2243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042252" y="3464559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6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324157" y="3497394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7</a:t>
              </a: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05079"/>
              </p:ext>
            </p:extLst>
          </p:nvPr>
        </p:nvGraphicFramePr>
        <p:xfrm>
          <a:off x="4050188" y="4736255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4044949" y="4114471"/>
            <a:ext cx="2458720" cy="621645"/>
            <a:chOff x="4044949" y="4114471"/>
            <a:chExt cx="2458720" cy="621645"/>
          </a:xfrm>
        </p:grpSpPr>
        <p:sp>
          <p:nvSpPr>
            <p:cNvPr id="40" name="Left Brace 39"/>
            <p:cNvSpPr/>
            <p:nvPr/>
          </p:nvSpPr>
          <p:spPr>
            <a:xfrm rot="5400000">
              <a:off x="5148152" y="3380600"/>
              <a:ext cx="252313" cy="24587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30006" y="4114471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8</a:t>
              </a:r>
            </a:p>
          </p:txBody>
        </p:sp>
        <p:cxnSp>
          <p:nvCxnSpPr>
            <p:cNvPr id="42" name="Straight Connector 41"/>
            <p:cNvCxnSpPr>
              <a:stCxn id="40" idx="1"/>
              <a:endCxn id="12" idx="2"/>
            </p:cNvCxnSpPr>
            <p:nvPr/>
          </p:nvCxnSpPr>
          <p:spPr>
            <a:xfrm flipV="1">
              <a:off x="5274309" y="4202006"/>
              <a:ext cx="720091" cy="281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1"/>
              <a:endCxn id="11" idx="2"/>
            </p:cNvCxnSpPr>
            <p:nvPr/>
          </p:nvCxnSpPr>
          <p:spPr>
            <a:xfrm flipH="1" flipV="1">
              <a:off x="4350703" y="4202006"/>
              <a:ext cx="923606" cy="281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44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MergeSort in Pictures:</a:t>
            </a:r>
            <a:br>
              <a:rPr lang="en-IE" dirty="0"/>
            </a:br>
            <a:r>
              <a:rPr lang="en-IE" dirty="0"/>
              <a:t>Merging The Data (The Final Merge)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3416" y="1845735"/>
            <a:ext cx="4132263" cy="4023360"/>
          </a:xfrm>
        </p:spPr>
        <p:txBody>
          <a:bodyPr>
            <a:normAutofit/>
          </a:bodyPr>
          <a:lstStyle/>
          <a:p>
            <a:pPr marL="715518" lvl="1" indent="-514350">
              <a:buFont typeface="+mj-lt"/>
              <a:buAutoNum type="arabicPeriod" startAt="9"/>
            </a:pPr>
            <a:r>
              <a:rPr lang="en-IE" sz="3200" dirty="0"/>
              <a:t>Combine the left and right halves in order of value</a:t>
            </a:r>
            <a:br>
              <a:rPr lang="en-IE" sz="3200" dirty="0"/>
            </a:br>
            <a:br>
              <a:rPr lang="en-IE" sz="3200" dirty="0">
                <a:solidFill>
                  <a:srgbClr val="FF0000"/>
                </a:solidFill>
              </a:rPr>
            </a:br>
            <a:r>
              <a:rPr lang="en-IE" sz="3200" dirty="0">
                <a:solidFill>
                  <a:srgbClr val="FF0000"/>
                </a:solidFill>
              </a:rPr>
              <a:t>At this point, the entire array is now in sorted order</a:t>
            </a:r>
            <a:endParaRPr lang="en-IE" sz="3200" dirty="0"/>
          </a:p>
          <a:p>
            <a:pPr marL="715518" lvl="1" indent="-514350">
              <a:buFont typeface="+mj-lt"/>
              <a:buAutoNum type="arabicPeriod" startAt="8"/>
            </a:pPr>
            <a:endParaRPr lang="en-IE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880" y="2103966"/>
          <a:ext cx="4897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2390334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1308654194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89131669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04099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351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9780" y="2967566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59200" y="2967566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2270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31378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36023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79720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792480" y="3334172"/>
            <a:ext cx="2428241" cy="530438"/>
            <a:chOff x="792480" y="3334172"/>
            <a:chExt cx="2428241" cy="530438"/>
          </a:xfrm>
        </p:grpSpPr>
        <p:sp>
          <p:nvSpPr>
            <p:cNvPr id="15" name="Left Brace 14"/>
            <p:cNvSpPr/>
            <p:nvPr/>
          </p:nvSpPr>
          <p:spPr>
            <a:xfrm rot="16200000">
              <a:off x="1263226" y="2863426"/>
              <a:ext cx="272628" cy="12141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Left Brace 15"/>
            <p:cNvSpPr/>
            <p:nvPr/>
          </p:nvSpPr>
          <p:spPr>
            <a:xfrm rot="16200000">
              <a:off x="2477347" y="2863427"/>
              <a:ext cx="272628" cy="12141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4" name="Straight Connector 23"/>
            <p:cNvCxnSpPr>
              <a:stCxn id="15" idx="1"/>
              <a:endCxn id="9" idx="0"/>
            </p:cNvCxnSpPr>
            <p:nvPr/>
          </p:nvCxnSpPr>
          <p:spPr>
            <a:xfrm flipH="1">
              <a:off x="996950" y="3606800"/>
              <a:ext cx="402590" cy="224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0" idx="0"/>
            </p:cNvCxnSpPr>
            <p:nvPr/>
          </p:nvCxnSpPr>
          <p:spPr>
            <a:xfrm>
              <a:off x="2613661" y="3606800"/>
              <a:ext cx="132397" cy="224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12485" y="3495278"/>
              <a:ext cx="33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73472" y="3488083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3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29443" y="4736255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629443" y="4101066"/>
            <a:ext cx="2458720" cy="621645"/>
            <a:chOff x="629443" y="4101066"/>
            <a:chExt cx="2458720" cy="621645"/>
          </a:xfrm>
        </p:grpSpPr>
        <p:sp>
          <p:nvSpPr>
            <p:cNvPr id="29" name="Left Brace 28"/>
            <p:cNvSpPr/>
            <p:nvPr/>
          </p:nvSpPr>
          <p:spPr>
            <a:xfrm rot="5400000">
              <a:off x="1732646" y="3367195"/>
              <a:ext cx="252313" cy="24587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14500" y="4101066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4</a:t>
              </a:r>
            </a:p>
          </p:txBody>
        </p:sp>
        <p:cxnSp>
          <p:nvCxnSpPr>
            <p:cNvPr id="5" name="Straight Connector 4"/>
            <p:cNvCxnSpPr>
              <a:stCxn id="29" idx="1"/>
              <a:endCxn id="10" idx="2"/>
            </p:cNvCxnSpPr>
            <p:nvPr/>
          </p:nvCxnSpPr>
          <p:spPr>
            <a:xfrm flipV="1">
              <a:off x="1858803" y="4202006"/>
              <a:ext cx="887255" cy="268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9" idx="1"/>
              <a:endCxn id="9" idx="2"/>
            </p:cNvCxnSpPr>
            <p:nvPr/>
          </p:nvCxnSpPr>
          <p:spPr>
            <a:xfrm flipH="1" flipV="1">
              <a:off x="996950" y="4202006"/>
              <a:ext cx="861853" cy="268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071880" y="2554948"/>
            <a:ext cx="4897120" cy="469013"/>
            <a:chOff x="1071880" y="2554948"/>
            <a:chExt cx="4897120" cy="469013"/>
          </a:xfrm>
        </p:grpSpPr>
        <p:cxnSp>
          <p:nvCxnSpPr>
            <p:cNvPr id="20" name="Straight Connector 19"/>
            <p:cNvCxnSpPr>
              <a:endCxn id="7" idx="0"/>
            </p:cNvCxnSpPr>
            <p:nvPr/>
          </p:nvCxnSpPr>
          <p:spPr>
            <a:xfrm flipH="1">
              <a:off x="2009140" y="2841412"/>
              <a:ext cx="285750" cy="126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1071880" y="2554948"/>
              <a:ext cx="4897120" cy="469013"/>
              <a:chOff x="1071880" y="2554948"/>
              <a:chExt cx="4897120" cy="469013"/>
            </a:xfrm>
          </p:grpSpPr>
          <p:sp>
            <p:nvSpPr>
              <p:cNvPr id="13" name="Left Brace 12"/>
              <p:cNvSpPr/>
              <p:nvPr/>
            </p:nvSpPr>
            <p:spPr>
              <a:xfrm rot="16200000">
                <a:off x="2151658" y="1475170"/>
                <a:ext cx="286464" cy="24460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4" name="Left Brace 13"/>
              <p:cNvSpPr/>
              <p:nvPr/>
            </p:nvSpPr>
            <p:spPr>
              <a:xfrm rot="16200000">
                <a:off x="4618494" y="1490906"/>
                <a:ext cx="280392" cy="24206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22" name="Straight Connector 21"/>
              <p:cNvCxnSpPr>
                <a:stCxn id="14" idx="1"/>
                <a:endCxn id="8" idx="0"/>
              </p:cNvCxnSpPr>
              <p:nvPr/>
            </p:nvCxnSpPr>
            <p:spPr>
              <a:xfrm>
                <a:off x="4758690" y="2841412"/>
                <a:ext cx="229870" cy="126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828800" y="2654629"/>
                <a:ext cx="33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448810" y="2654629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5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3759200" y="3334172"/>
            <a:ext cx="2443480" cy="532554"/>
            <a:chOff x="3759200" y="3334172"/>
            <a:chExt cx="2443480" cy="532554"/>
          </a:xfrm>
        </p:grpSpPr>
        <p:sp>
          <p:nvSpPr>
            <p:cNvPr id="17" name="Left Brace 16"/>
            <p:cNvSpPr/>
            <p:nvPr/>
          </p:nvSpPr>
          <p:spPr>
            <a:xfrm rot="16200000">
              <a:off x="4229946" y="2863427"/>
              <a:ext cx="272628" cy="12141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5459306" y="2863426"/>
              <a:ext cx="272628" cy="12141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8" name="Straight Connector 27"/>
            <p:cNvCxnSpPr>
              <a:stCxn id="17" idx="1"/>
              <a:endCxn id="11" idx="0"/>
            </p:cNvCxnSpPr>
            <p:nvPr/>
          </p:nvCxnSpPr>
          <p:spPr>
            <a:xfrm flipH="1">
              <a:off x="4350703" y="3606801"/>
              <a:ext cx="15557" cy="224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2" idx="0"/>
            </p:cNvCxnSpPr>
            <p:nvPr/>
          </p:nvCxnSpPr>
          <p:spPr>
            <a:xfrm>
              <a:off x="5595620" y="3606800"/>
              <a:ext cx="398780" cy="224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042252" y="3464559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24157" y="3497394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7</a:t>
              </a: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050188" y="4736255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4044949" y="4114471"/>
            <a:ext cx="2458720" cy="621645"/>
            <a:chOff x="4044949" y="4114471"/>
            <a:chExt cx="2458720" cy="621645"/>
          </a:xfrm>
        </p:grpSpPr>
        <p:sp>
          <p:nvSpPr>
            <p:cNvPr id="40" name="Left Brace 39"/>
            <p:cNvSpPr/>
            <p:nvPr/>
          </p:nvSpPr>
          <p:spPr>
            <a:xfrm rot="5400000">
              <a:off x="5148152" y="3380600"/>
              <a:ext cx="252313" cy="24587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30006" y="4114471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8</a:t>
              </a:r>
            </a:p>
          </p:txBody>
        </p:sp>
        <p:cxnSp>
          <p:nvCxnSpPr>
            <p:cNvPr id="42" name="Straight Connector 41"/>
            <p:cNvCxnSpPr>
              <a:stCxn id="40" idx="1"/>
              <a:endCxn id="12" idx="2"/>
            </p:cNvCxnSpPr>
            <p:nvPr/>
          </p:nvCxnSpPr>
          <p:spPr>
            <a:xfrm flipV="1">
              <a:off x="5274309" y="4202006"/>
              <a:ext cx="720091" cy="281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1"/>
              <a:endCxn id="11" idx="2"/>
            </p:cNvCxnSpPr>
            <p:nvPr/>
          </p:nvCxnSpPr>
          <p:spPr>
            <a:xfrm flipH="1" flipV="1">
              <a:off x="4350703" y="4202006"/>
              <a:ext cx="923606" cy="281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12844"/>
              </p:ext>
            </p:extLst>
          </p:nvPr>
        </p:nvGraphicFramePr>
        <p:xfrm>
          <a:off x="1097280" y="5683675"/>
          <a:ext cx="4897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2390334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1308654194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89131669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04099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35187"/>
                  </a:ext>
                </a:extLst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087120" y="5030332"/>
            <a:ext cx="4907282" cy="611014"/>
            <a:chOff x="1087120" y="5030332"/>
            <a:chExt cx="4907282" cy="611014"/>
          </a:xfrm>
        </p:grpSpPr>
        <p:sp>
          <p:nvSpPr>
            <p:cNvPr id="45" name="Left Brace 44"/>
            <p:cNvSpPr/>
            <p:nvPr/>
          </p:nvSpPr>
          <p:spPr>
            <a:xfrm rot="5400000">
              <a:off x="3430502" y="3077447"/>
              <a:ext cx="220517" cy="490728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98839" y="5030332"/>
              <a:ext cx="247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9</a:t>
              </a:r>
            </a:p>
          </p:txBody>
        </p:sp>
        <p:cxnSp>
          <p:nvCxnSpPr>
            <p:cNvPr id="47" name="Straight Connector 46"/>
            <p:cNvCxnSpPr>
              <a:stCxn id="45" idx="1"/>
              <a:endCxn id="39" idx="2"/>
            </p:cNvCxnSpPr>
            <p:nvPr/>
          </p:nvCxnSpPr>
          <p:spPr>
            <a:xfrm flipV="1">
              <a:off x="3540761" y="5107095"/>
              <a:ext cx="1738787" cy="3137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1"/>
              <a:endCxn id="27" idx="2"/>
            </p:cNvCxnSpPr>
            <p:nvPr/>
          </p:nvCxnSpPr>
          <p:spPr>
            <a:xfrm flipH="1" flipV="1">
              <a:off x="1858803" y="5107095"/>
              <a:ext cx="1681958" cy="3137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273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Another Example</a:t>
            </a:r>
          </a:p>
        </p:txBody>
      </p:sp>
      <p:pic>
        <p:nvPicPr>
          <p:cNvPr id="1026" name="Picture 2" descr="Merge-Sort-Tutoria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50" y="1846263"/>
            <a:ext cx="41782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7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MergeSort has worst case of O(n log n)</a:t>
            </a:r>
          </a:p>
          <a:p>
            <a:pPr lvl="2"/>
            <a:r>
              <a:rPr lang="en-IE" sz="2800" dirty="0"/>
              <a:t>Requires log n calls to break all data down to single elements</a:t>
            </a:r>
          </a:p>
          <a:p>
            <a:pPr lvl="2"/>
            <a:r>
              <a:rPr lang="en-IE" sz="2800" dirty="0"/>
              <a:t>Requires n iterations to loop through the data when recombining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Unlike QuickSort, this is </a:t>
            </a:r>
            <a:r>
              <a:rPr lang="en-IE" sz="3200" u="sng" dirty="0"/>
              <a:t>true performance</a:t>
            </a:r>
          </a:p>
          <a:p>
            <a:pPr lvl="2"/>
            <a:r>
              <a:rPr lang="en-IE" sz="2800" dirty="0"/>
              <a:t>MergeSort </a:t>
            </a:r>
            <a:r>
              <a:rPr lang="en-IE" sz="2800" b="1" dirty="0">
                <a:solidFill>
                  <a:srgbClr val="FF0000"/>
                </a:solidFill>
              </a:rPr>
              <a:t>always</a:t>
            </a:r>
            <a:r>
              <a:rPr lang="en-IE" sz="2800" dirty="0"/>
              <a:t> divides data in half</a:t>
            </a:r>
          </a:p>
          <a:p>
            <a:pPr lvl="2"/>
            <a:r>
              <a:rPr lang="en-IE" sz="2800" dirty="0"/>
              <a:t>QuickSort division of data depends on how good the pivot value is for the data</a:t>
            </a:r>
          </a:p>
        </p:txBody>
      </p:sp>
    </p:spTree>
    <p:extLst>
      <p:ext uri="{BB962C8B-B14F-4D97-AF65-F5344CB8AC3E}">
        <p14:creationId xmlns:p14="http://schemas.microsoft.com/office/powerpoint/2010/main" val="317682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MergeSort &amp; Space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34320" cy="40233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Both QuickSort and MergeSort require O(log n) extra space for </a:t>
            </a:r>
            <a:r>
              <a:rPr lang="en-IE" sz="3200" dirty="0">
                <a:solidFill>
                  <a:srgbClr val="FF0000"/>
                </a:solidFill>
              </a:rPr>
              <a:t>stack calls</a:t>
            </a:r>
          </a:p>
          <a:p>
            <a:pPr lvl="2"/>
            <a:r>
              <a:rPr lang="en-IE" sz="2800" dirty="0"/>
              <a:t>Because they </a:t>
            </a:r>
            <a:r>
              <a:rPr lang="en-IE" sz="2800" dirty="0">
                <a:solidFill>
                  <a:srgbClr val="FF0000"/>
                </a:solidFill>
              </a:rPr>
              <a:t>recursively divide the data</a:t>
            </a:r>
            <a:r>
              <a:rPr lang="en-IE" sz="2800" dirty="0"/>
              <a:t>, and that step is done log n times, they create log n method calls that need to be stored on the stack</a:t>
            </a:r>
          </a:p>
          <a:p>
            <a:pPr lvl="3"/>
            <a:r>
              <a:rPr lang="en-IE" sz="2400" dirty="0" err="1"/>
              <a:t>QuickSort</a:t>
            </a:r>
            <a:r>
              <a:rPr lang="en-IE" sz="2400" dirty="0"/>
              <a:t> can actually take more, as it can split the data </a:t>
            </a:r>
            <a:r>
              <a:rPr lang="en-IE" sz="2400" i="1" dirty="0"/>
              <a:t>n</a:t>
            </a:r>
            <a:r>
              <a:rPr lang="en-IE" sz="2400" dirty="0"/>
              <a:t> times at its worst case</a:t>
            </a:r>
          </a:p>
          <a:p>
            <a:pPr lvl="3"/>
            <a:endParaRPr lang="en-IE" sz="3200" dirty="0"/>
          </a:p>
          <a:p>
            <a:pPr lvl="1"/>
            <a:r>
              <a:rPr lang="en-IE" sz="3200" dirty="0"/>
              <a:t>However, MergeSort </a:t>
            </a:r>
            <a:r>
              <a:rPr lang="en-IE" sz="3200" b="1" u="sng" dirty="0"/>
              <a:t>also</a:t>
            </a:r>
            <a:r>
              <a:rPr lang="en-IE" sz="3200" dirty="0"/>
              <a:t> requires extra memory for every merge step</a:t>
            </a:r>
          </a:p>
          <a:p>
            <a:pPr lvl="2"/>
            <a:r>
              <a:rPr lang="en-IE" sz="2800" dirty="0"/>
              <a:t>At most, we need n extra memory as we will need two extra arrays, each of size n/2</a:t>
            </a:r>
          </a:p>
          <a:p>
            <a:pPr lvl="3"/>
            <a:r>
              <a:rPr lang="en-IE" sz="2600" i="1" dirty="0"/>
              <a:t>This is not the case for linked lists</a:t>
            </a:r>
          </a:p>
          <a:p>
            <a:pPr lvl="2"/>
            <a:endParaRPr lang="en-IE" sz="2800" dirty="0"/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50605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Break data down to single pieces, then recombine in order</a:t>
            </a:r>
          </a:p>
        </p:txBody>
      </p:sp>
    </p:spTree>
    <p:extLst>
      <p:ext uri="{BB962C8B-B14F-4D97-AF65-F5344CB8AC3E}">
        <p14:creationId xmlns:p14="http://schemas.microsoft.com/office/powerpoint/2010/main" val="257986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MergeSort?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IE" sz="3200" dirty="0"/>
              <a:t>Like QuickSort, MergeSort is also:</a:t>
            </a:r>
          </a:p>
          <a:p>
            <a:pPr lvl="2"/>
            <a:r>
              <a:rPr lang="en-IE" sz="2800" dirty="0"/>
              <a:t>Divide &amp; conquer </a:t>
            </a:r>
          </a:p>
          <a:p>
            <a:pPr lvl="2"/>
            <a:r>
              <a:rPr lang="en-IE" sz="2800" dirty="0"/>
              <a:t>Recursive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MergeSort repeatedly divides an array in half until it has broken the entire array into single elements</a:t>
            </a:r>
          </a:p>
          <a:p>
            <a:pPr lvl="2"/>
            <a:r>
              <a:rPr lang="en-IE" sz="2800" dirty="0"/>
              <a:t>The “Divide” step – easy to do</a:t>
            </a:r>
          </a:p>
          <a:p>
            <a:pPr lvl="3"/>
            <a:r>
              <a:rPr lang="en-IE" sz="2800" dirty="0"/>
              <a:t>Find the midpoint of the section</a:t>
            </a:r>
          </a:p>
          <a:p>
            <a:pPr lvl="3"/>
            <a:r>
              <a:rPr lang="en-IE" sz="2800" dirty="0"/>
              <a:t>Call mergeSort to handle sorting the left half of this section</a:t>
            </a:r>
          </a:p>
          <a:p>
            <a:pPr lvl="3"/>
            <a:r>
              <a:rPr lang="en-IE" sz="2800" dirty="0"/>
              <a:t>Call mergeSort to handle sorting the right half of this section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Elements are then combined back together in order</a:t>
            </a:r>
          </a:p>
          <a:p>
            <a:pPr lvl="2"/>
            <a:r>
              <a:rPr lang="en-IE" sz="2800" dirty="0"/>
              <a:t>The “Conquer” / Merge / Combination step – more work required</a:t>
            </a:r>
          </a:p>
          <a:p>
            <a:pPr lvl="3"/>
            <a:r>
              <a:rPr lang="en-IE" sz="2800" dirty="0"/>
              <a:t>Call merge to combine the two halves of this section</a:t>
            </a:r>
          </a:p>
        </p:txBody>
      </p:sp>
    </p:spTree>
    <p:extLst>
      <p:ext uri="{BB962C8B-B14F-4D97-AF65-F5344CB8AC3E}">
        <p14:creationId xmlns:p14="http://schemas.microsoft.com/office/powerpoint/2010/main" val="288183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MergeSort in Pseudocode:</a:t>
            </a:r>
            <a:br>
              <a:rPr lang="en-IE" dirty="0"/>
            </a:br>
            <a:r>
              <a:rPr lang="en-IE" dirty="0"/>
              <a:t>The Dividing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84048" lvl="2" indent="0">
              <a:buNone/>
            </a:pPr>
            <a:r>
              <a:rPr lang="en-IE" sz="2800" dirty="0"/>
              <a:t>mergeSort (data[], leftPosition, rightPosition){</a:t>
            </a:r>
          </a:p>
          <a:p>
            <a:pPr marL="384048" lvl="2" indent="0">
              <a:buNone/>
            </a:pPr>
            <a:r>
              <a:rPr lang="en-IE" sz="2800" dirty="0"/>
              <a:t>	// If there’s more than one element in this section</a:t>
            </a:r>
          </a:p>
          <a:p>
            <a:pPr marL="384048" lvl="2" indent="0">
              <a:buNone/>
            </a:pPr>
            <a:r>
              <a:rPr lang="en-IE" sz="2800" dirty="0"/>
              <a:t>	if(leftPosition &lt; rightPosition)</a:t>
            </a:r>
          </a:p>
          <a:p>
            <a:pPr marL="384048" lvl="2" indent="0">
              <a:buNone/>
            </a:pPr>
            <a:r>
              <a:rPr lang="en-IE" sz="2800" dirty="0"/>
              <a:t>		// Calculate the midpoint (so we can divide in half)</a:t>
            </a:r>
          </a:p>
          <a:p>
            <a:pPr marL="384048" lvl="2" indent="0">
              <a:buNone/>
            </a:pPr>
            <a:r>
              <a:rPr lang="en-IE" sz="2800" dirty="0"/>
              <a:t>		middlePosition = leftPosition + rightPosition / 2</a:t>
            </a:r>
          </a:p>
          <a:p>
            <a:pPr marL="384048" lvl="2" indent="0">
              <a:buNone/>
            </a:pPr>
            <a:r>
              <a:rPr lang="en-IE" sz="2800" dirty="0"/>
              <a:t>		// sort the left half of this section (from start to middle)</a:t>
            </a:r>
          </a:p>
          <a:p>
            <a:pPr marL="384048" lvl="2" indent="0">
              <a:buNone/>
            </a:pPr>
            <a:r>
              <a:rPr lang="en-IE" sz="2800" dirty="0"/>
              <a:t>		mergeSort(data, leftPosition, middlePosition)</a:t>
            </a:r>
          </a:p>
          <a:p>
            <a:pPr marL="384048" lvl="2" indent="0">
              <a:buNone/>
            </a:pPr>
            <a:r>
              <a:rPr lang="en-IE" sz="2800" dirty="0"/>
              <a:t>		// Sort the right half of this section (from AFTER middle to end)</a:t>
            </a:r>
          </a:p>
          <a:p>
            <a:pPr marL="384048" lvl="2" indent="0">
              <a:buNone/>
            </a:pPr>
            <a:r>
              <a:rPr lang="en-IE" sz="2800" dirty="0"/>
              <a:t>		mergeSort(data, middlePosition+1, rightPosition)</a:t>
            </a:r>
          </a:p>
          <a:p>
            <a:pPr marL="384048" lvl="2" indent="0">
              <a:buNone/>
            </a:pPr>
            <a:endParaRPr lang="en-IE" sz="2800" dirty="0"/>
          </a:p>
          <a:p>
            <a:pPr marL="384048" lvl="2" indent="0">
              <a:buNone/>
            </a:pPr>
            <a:r>
              <a:rPr lang="en-IE" sz="2800" dirty="0"/>
              <a:t>		// Combine the left and right halves of this section in sorted order</a:t>
            </a:r>
          </a:p>
          <a:p>
            <a:pPr marL="384048" lvl="2" indent="0">
              <a:buNone/>
            </a:pPr>
            <a:r>
              <a:rPr lang="en-IE" sz="2800" dirty="0"/>
              <a:t>		merge(data, leftPosition, middlePosition, rightPosition)</a:t>
            </a:r>
          </a:p>
          <a:p>
            <a:pPr marL="384048" lvl="2" indent="0">
              <a:buNone/>
            </a:pPr>
            <a:r>
              <a:rPr lang="en-I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13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MergeSort in Pseudocode:</a:t>
            </a:r>
            <a:br>
              <a:rPr lang="en-IE" dirty="0"/>
            </a:br>
            <a:r>
              <a:rPr lang="en-IE" dirty="0"/>
              <a:t>The Combining/Merging Step –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12120" cy="4555066"/>
          </a:xfrm>
        </p:spPr>
        <p:txBody>
          <a:bodyPr>
            <a:normAutofit fontScale="55000" lnSpcReduction="20000"/>
          </a:bodyPr>
          <a:lstStyle/>
          <a:p>
            <a:pPr marL="384048" lvl="2" indent="0">
              <a:buNone/>
            </a:pPr>
            <a:r>
              <a:rPr lang="en-IE" sz="2800" dirty="0"/>
              <a:t>merge(data[], leftPosition, midPosition, rightPosition){</a:t>
            </a:r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>
                <a:solidFill>
                  <a:srgbClr val="FF0000"/>
                </a:solidFill>
              </a:rPr>
              <a:t>//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Calculate size of each half of section</a:t>
            </a:r>
          </a:p>
          <a:p>
            <a:pPr marL="384048" lvl="2" indent="0">
              <a:buNone/>
            </a:pPr>
            <a:r>
              <a:rPr lang="en-IE" sz="2800" dirty="0"/>
              <a:t>	// Add one to include middle element (remember these are position values)</a:t>
            </a:r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 err="1"/>
              <a:t>leftLength</a:t>
            </a:r>
            <a:r>
              <a:rPr lang="en-IE" sz="2800" dirty="0"/>
              <a:t> = (midPosition – leftPosition) + 1) </a:t>
            </a:r>
          </a:p>
          <a:p>
            <a:pPr marL="384048" lvl="2" indent="0">
              <a:buNone/>
            </a:pPr>
            <a:r>
              <a:rPr lang="en-IE" sz="2800" dirty="0"/>
              <a:t>	</a:t>
            </a:r>
          </a:p>
          <a:p>
            <a:pPr marL="384048" lvl="2" indent="0">
              <a:buNone/>
            </a:pPr>
            <a:r>
              <a:rPr lang="en-IE" sz="2800" dirty="0"/>
              <a:t>	// Don’t add one for right length as we don’t want to include the midPosition element here as well</a:t>
            </a:r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 err="1"/>
              <a:t>rightLength</a:t>
            </a:r>
            <a:r>
              <a:rPr lang="en-IE" sz="2800" dirty="0"/>
              <a:t> = (rightPosition – midPosition)</a:t>
            </a:r>
          </a:p>
          <a:p>
            <a:pPr marL="384048" lvl="2" indent="0">
              <a:buNone/>
            </a:pPr>
            <a:endParaRPr lang="en-IE" sz="2800" dirty="0"/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>
                <a:solidFill>
                  <a:srgbClr val="FF0000"/>
                </a:solidFill>
              </a:rPr>
              <a:t>//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Create temp arrays, one for each side of the section</a:t>
            </a:r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 err="1"/>
              <a:t>leftArray</a:t>
            </a:r>
            <a:r>
              <a:rPr lang="en-IE" sz="2800" dirty="0"/>
              <a:t> = new array[</a:t>
            </a:r>
            <a:r>
              <a:rPr lang="en-IE" sz="2800" dirty="0" err="1"/>
              <a:t>leftLength</a:t>
            </a:r>
            <a:r>
              <a:rPr lang="en-IE" sz="2800" dirty="0"/>
              <a:t>]</a:t>
            </a:r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 err="1"/>
              <a:t>rightArray</a:t>
            </a:r>
            <a:r>
              <a:rPr lang="en-IE" sz="2800" dirty="0"/>
              <a:t> = new Array[</a:t>
            </a:r>
            <a:r>
              <a:rPr lang="en-IE" sz="2800" dirty="0" err="1"/>
              <a:t>rightLength</a:t>
            </a:r>
            <a:r>
              <a:rPr lang="en-IE" sz="2800" dirty="0"/>
              <a:t>]</a:t>
            </a:r>
          </a:p>
          <a:p>
            <a:pPr marL="384048" lvl="2" indent="0">
              <a:buNone/>
            </a:pPr>
            <a:endParaRPr lang="en-IE" sz="2800" dirty="0"/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>
                <a:solidFill>
                  <a:srgbClr val="FF0000"/>
                </a:solidFill>
              </a:rPr>
              <a:t>// Fill temp arrays with the data from their side of the section</a:t>
            </a:r>
          </a:p>
          <a:p>
            <a:pPr marL="384048" lvl="2" indent="0">
              <a:buNone/>
            </a:pPr>
            <a:r>
              <a:rPr lang="en-IE" sz="2800" dirty="0"/>
              <a:t>	for(</a:t>
            </a:r>
            <a:r>
              <a:rPr lang="en-IE" sz="2800" dirty="0" err="1"/>
              <a:t>i</a:t>
            </a:r>
            <a:r>
              <a:rPr lang="en-IE" sz="2800" dirty="0"/>
              <a:t> = 0, </a:t>
            </a:r>
            <a:r>
              <a:rPr lang="en-IE" sz="2800" dirty="0" err="1"/>
              <a:t>i</a:t>
            </a:r>
            <a:r>
              <a:rPr lang="en-IE" sz="2800" dirty="0"/>
              <a:t> &lt; </a:t>
            </a:r>
            <a:r>
              <a:rPr lang="en-IE" sz="2800" dirty="0" err="1"/>
              <a:t>leftArray</a:t>
            </a:r>
            <a:r>
              <a:rPr lang="en-IE" sz="2800" dirty="0"/>
              <a:t> length, </a:t>
            </a:r>
            <a:r>
              <a:rPr lang="en-IE" sz="2800" dirty="0" err="1"/>
              <a:t>i</a:t>
            </a:r>
            <a:r>
              <a:rPr lang="en-IE" sz="2800" dirty="0"/>
              <a:t>++)</a:t>
            </a:r>
          </a:p>
          <a:p>
            <a:pPr marL="384048" lvl="2" indent="0">
              <a:buNone/>
            </a:pPr>
            <a:r>
              <a:rPr lang="en-IE" sz="2800" dirty="0"/>
              <a:t>		</a:t>
            </a:r>
            <a:r>
              <a:rPr lang="en-IE" sz="2800" dirty="0" err="1"/>
              <a:t>leftArray</a:t>
            </a:r>
            <a:r>
              <a:rPr lang="en-IE" sz="2800" dirty="0"/>
              <a:t>[</a:t>
            </a:r>
            <a:r>
              <a:rPr lang="en-IE" sz="2800" dirty="0" err="1"/>
              <a:t>i</a:t>
            </a:r>
            <a:r>
              <a:rPr lang="en-IE" sz="2800" dirty="0"/>
              <a:t>] = data[leftPosition + </a:t>
            </a:r>
            <a:r>
              <a:rPr lang="en-IE" sz="2800" dirty="0" err="1"/>
              <a:t>i</a:t>
            </a:r>
            <a:r>
              <a:rPr lang="en-IE" sz="2800" dirty="0"/>
              <a:t>]</a:t>
            </a:r>
          </a:p>
          <a:p>
            <a:pPr marL="384048" lvl="2" indent="0">
              <a:buNone/>
            </a:pPr>
            <a:r>
              <a:rPr lang="en-IE" sz="2800" dirty="0"/>
              <a:t>	for(</a:t>
            </a:r>
            <a:r>
              <a:rPr lang="en-IE" sz="2800" dirty="0" err="1"/>
              <a:t>i</a:t>
            </a:r>
            <a:r>
              <a:rPr lang="en-IE" sz="2800" dirty="0"/>
              <a:t> = 0, </a:t>
            </a:r>
            <a:r>
              <a:rPr lang="en-IE" sz="2800" dirty="0" err="1"/>
              <a:t>i</a:t>
            </a:r>
            <a:r>
              <a:rPr lang="en-IE" sz="2800" dirty="0"/>
              <a:t> &lt; </a:t>
            </a:r>
            <a:r>
              <a:rPr lang="en-IE" sz="2800" dirty="0" err="1"/>
              <a:t>rightArray</a:t>
            </a:r>
            <a:r>
              <a:rPr lang="en-IE" sz="2800" dirty="0"/>
              <a:t> length, </a:t>
            </a:r>
            <a:r>
              <a:rPr lang="en-IE" sz="2800" dirty="0" err="1"/>
              <a:t>i</a:t>
            </a:r>
            <a:r>
              <a:rPr lang="en-IE" sz="2800" dirty="0"/>
              <a:t>++)</a:t>
            </a:r>
          </a:p>
          <a:p>
            <a:pPr marL="384048" lvl="2" indent="0">
              <a:buNone/>
            </a:pPr>
            <a:r>
              <a:rPr lang="en-IE" sz="2800" dirty="0"/>
              <a:t>		</a:t>
            </a:r>
            <a:r>
              <a:rPr lang="en-IE" sz="2800" dirty="0" err="1"/>
              <a:t>rightArray</a:t>
            </a:r>
            <a:r>
              <a:rPr lang="en-IE" sz="2800" dirty="0"/>
              <a:t>[</a:t>
            </a:r>
            <a:r>
              <a:rPr lang="en-IE" sz="2800" dirty="0" err="1"/>
              <a:t>i</a:t>
            </a:r>
            <a:r>
              <a:rPr lang="en-IE" sz="2800" dirty="0"/>
              <a:t>] = data[(midPosition + </a:t>
            </a:r>
            <a:r>
              <a:rPr lang="en-IE" sz="2800" dirty="0" err="1"/>
              <a:t>i</a:t>
            </a:r>
            <a:r>
              <a:rPr lang="en-IE" sz="2800" dirty="0"/>
              <a:t>)+1]</a:t>
            </a:r>
          </a:p>
          <a:p>
            <a:pPr marL="384048" lvl="2" indent="0">
              <a:buNone/>
            </a:pPr>
            <a:endParaRPr lang="en-IE" sz="2800" dirty="0"/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6057900" y="5343314"/>
            <a:ext cx="1549400" cy="40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07300" y="5020148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Add 1 on to make sure the middle element is not added to the right array</a:t>
            </a:r>
          </a:p>
        </p:txBody>
      </p:sp>
    </p:spTree>
    <p:extLst>
      <p:ext uri="{BB962C8B-B14F-4D97-AF65-F5344CB8AC3E}">
        <p14:creationId xmlns:p14="http://schemas.microsoft.com/office/powerpoint/2010/main" val="297782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MergeSort in </a:t>
            </a:r>
            <a:r>
              <a:rPr lang="en-IE" dirty="0" err="1"/>
              <a:t>PseudoCode</a:t>
            </a:r>
            <a:r>
              <a:rPr lang="en-IE" dirty="0"/>
              <a:t>:</a:t>
            </a:r>
            <a:br>
              <a:rPr lang="en-IE" dirty="0"/>
            </a:br>
            <a:r>
              <a:rPr lang="en-IE" dirty="0"/>
              <a:t>Combining in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0060"/>
            <a:ext cx="10058400" cy="4828540"/>
          </a:xfrm>
        </p:spPr>
        <p:txBody>
          <a:bodyPr>
            <a:normAutofit fontScale="47500" lnSpcReduction="20000"/>
          </a:bodyPr>
          <a:lstStyle/>
          <a:p>
            <a:pPr marL="384048" lvl="2" indent="0">
              <a:buNone/>
            </a:pPr>
            <a:r>
              <a:rPr lang="en-IE" sz="2800" dirty="0">
                <a:solidFill>
                  <a:srgbClr val="FF0000"/>
                </a:solidFill>
              </a:rPr>
              <a:t>// Merge the temp arrays in order</a:t>
            </a:r>
          </a:p>
          <a:p>
            <a:pPr marL="384048" lvl="2" indent="0">
              <a:buNone/>
            </a:pPr>
            <a:r>
              <a:rPr lang="en-IE" sz="2800" dirty="0"/>
              <a:t>// Track where we are in temp data</a:t>
            </a:r>
          </a:p>
          <a:p>
            <a:pPr marL="384048" lvl="2" indent="0">
              <a:buNone/>
            </a:pPr>
            <a:r>
              <a:rPr lang="en-IE" sz="2800" dirty="0" err="1"/>
              <a:t>leftPos</a:t>
            </a:r>
            <a:r>
              <a:rPr lang="en-IE" sz="2800" dirty="0"/>
              <a:t> = 0</a:t>
            </a:r>
          </a:p>
          <a:p>
            <a:pPr marL="384048" lvl="2" indent="0">
              <a:buNone/>
            </a:pPr>
            <a:r>
              <a:rPr lang="en-IE" sz="2800" dirty="0" err="1"/>
              <a:t>rightPos</a:t>
            </a:r>
            <a:r>
              <a:rPr lang="en-IE" sz="2800" dirty="0"/>
              <a:t> = 0</a:t>
            </a:r>
          </a:p>
          <a:p>
            <a:pPr marL="384048" lvl="2" indent="0">
              <a:buNone/>
            </a:pPr>
            <a:endParaRPr lang="en-IE" sz="1700" dirty="0"/>
          </a:p>
          <a:p>
            <a:pPr marL="384048" lvl="2" indent="0">
              <a:buNone/>
            </a:pPr>
            <a:r>
              <a:rPr lang="en-IE" sz="2800" dirty="0"/>
              <a:t>// Track where we are inserting into in main array</a:t>
            </a:r>
          </a:p>
          <a:p>
            <a:pPr marL="384048" lvl="2" indent="0">
              <a:buNone/>
            </a:pPr>
            <a:r>
              <a:rPr lang="en-IE" sz="2800" dirty="0" err="1"/>
              <a:t>mergedArrayPos</a:t>
            </a:r>
            <a:r>
              <a:rPr lang="en-IE" sz="2800" dirty="0"/>
              <a:t> = leftPosition</a:t>
            </a:r>
          </a:p>
          <a:p>
            <a:pPr marL="384048" lvl="2" indent="0">
              <a:buNone/>
            </a:pPr>
            <a:endParaRPr lang="en-IE" sz="1700" dirty="0">
              <a:solidFill>
                <a:srgbClr val="FF0000"/>
              </a:solidFill>
            </a:endParaRPr>
          </a:p>
          <a:p>
            <a:pPr marL="384048" lvl="2" indent="0">
              <a:buNone/>
            </a:pPr>
            <a:r>
              <a:rPr lang="en-IE" sz="2800" dirty="0">
                <a:solidFill>
                  <a:srgbClr val="FF0000"/>
                </a:solidFill>
              </a:rPr>
              <a:t>// While still within bounds of BOTH temp arrays</a:t>
            </a:r>
          </a:p>
          <a:p>
            <a:pPr marL="384048" lvl="2" indent="0">
              <a:buNone/>
            </a:pPr>
            <a:r>
              <a:rPr lang="en-IE" sz="2800" dirty="0"/>
              <a:t>while </a:t>
            </a:r>
            <a:r>
              <a:rPr lang="en-IE" sz="2800" dirty="0" err="1"/>
              <a:t>leftPos</a:t>
            </a:r>
            <a:r>
              <a:rPr lang="en-IE" sz="2800" dirty="0"/>
              <a:t> &lt; </a:t>
            </a:r>
            <a:r>
              <a:rPr lang="en-IE" sz="2800" dirty="0" err="1"/>
              <a:t>leftLength</a:t>
            </a:r>
            <a:r>
              <a:rPr lang="en-IE" sz="2800" dirty="0"/>
              <a:t> &amp;&amp; </a:t>
            </a:r>
            <a:r>
              <a:rPr lang="en-IE" sz="2800" dirty="0" err="1"/>
              <a:t>rightPos</a:t>
            </a:r>
            <a:r>
              <a:rPr lang="en-IE" sz="2800" dirty="0"/>
              <a:t> &lt; </a:t>
            </a:r>
            <a:r>
              <a:rPr lang="en-IE" sz="2800" dirty="0" err="1"/>
              <a:t>rightLength</a:t>
            </a:r>
            <a:endParaRPr lang="en-IE" sz="2800" dirty="0"/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>
                <a:solidFill>
                  <a:srgbClr val="FF0000"/>
                </a:solidFill>
              </a:rPr>
              <a:t>// if current left array value is &lt;= right array value</a:t>
            </a:r>
          </a:p>
          <a:p>
            <a:pPr marL="384048" lvl="2" indent="0">
              <a:buNone/>
            </a:pPr>
            <a:r>
              <a:rPr lang="en-IE" sz="2800" dirty="0"/>
              <a:t>	if </a:t>
            </a:r>
            <a:r>
              <a:rPr lang="en-IE" sz="2800" dirty="0" err="1"/>
              <a:t>leftArray</a:t>
            </a:r>
            <a:r>
              <a:rPr lang="en-IE" sz="2800" dirty="0"/>
              <a:t>[</a:t>
            </a:r>
            <a:r>
              <a:rPr lang="en-IE" sz="2800" dirty="0" err="1"/>
              <a:t>leftPos</a:t>
            </a:r>
            <a:r>
              <a:rPr lang="en-IE" sz="2800" dirty="0"/>
              <a:t>] &lt;= </a:t>
            </a:r>
            <a:r>
              <a:rPr lang="en-IE" sz="2800" dirty="0" err="1"/>
              <a:t>rightArray</a:t>
            </a:r>
            <a:r>
              <a:rPr lang="en-IE" sz="2800" dirty="0"/>
              <a:t>[</a:t>
            </a:r>
            <a:r>
              <a:rPr lang="en-IE" sz="2800" dirty="0" err="1"/>
              <a:t>rightPos</a:t>
            </a:r>
            <a:r>
              <a:rPr lang="en-IE" sz="2800" dirty="0"/>
              <a:t>]</a:t>
            </a:r>
          </a:p>
          <a:p>
            <a:pPr marL="384048" lvl="2" indent="0">
              <a:buNone/>
            </a:pPr>
            <a:r>
              <a:rPr lang="en-IE" sz="2800" dirty="0"/>
              <a:t>		</a:t>
            </a:r>
            <a:r>
              <a:rPr lang="en-IE" sz="2800" dirty="0">
                <a:solidFill>
                  <a:srgbClr val="FF0000"/>
                </a:solidFill>
              </a:rPr>
              <a:t>// copy left array value to main array (data) and move on by 1</a:t>
            </a:r>
          </a:p>
          <a:p>
            <a:pPr marL="384048" lvl="2" indent="0">
              <a:buNone/>
            </a:pPr>
            <a:r>
              <a:rPr lang="en-IE" sz="2800" dirty="0"/>
              <a:t>		data[</a:t>
            </a:r>
            <a:r>
              <a:rPr lang="en-IE" sz="2800" dirty="0" err="1"/>
              <a:t>mergedArrayPos</a:t>
            </a:r>
            <a:r>
              <a:rPr lang="en-IE" sz="2800" dirty="0"/>
              <a:t>] = </a:t>
            </a:r>
            <a:r>
              <a:rPr lang="en-IE" sz="2800" dirty="0" err="1"/>
              <a:t>leftArray</a:t>
            </a:r>
            <a:r>
              <a:rPr lang="en-IE" sz="2800" dirty="0"/>
              <a:t>[</a:t>
            </a:r>
            <a:r>
              <a:rPr lang="en-IE" sz="2800" dirty="0" err="1"/>
              <a:t>leftPos</a:t>
            </a:r>
            <a:r>
              <a:rPr lang="en-IE" sz="2800" dirty="0"/>
              <a:t>]</a:t>
            </a:r>
          </a:p>
          <a:p>
            <a:pPr marL="384048" lvl="2" indent="0">
              <a:buNone/>
            </a:pPr>
            <a:r>
              <a:rPr lang="en-IE" sz="2800" dirty="0"/>
              <a:t> 		</a:t>
            </a:r>
            <a:r>
              <a:rPr lang="en-IE" sz="2800" dirty="0" err="1"/>
              <a:t>leftPos</a:t>
            </a:r>
            <a:r>
              <a:rPr lang="en-IE" sz="2800" dirty="0"/>
              <a:t>++</a:t>
            </a:r>
          </a:p>
          <a:p>
            <a:pPr marL="384048" lvl="2" indent="0">
              <a:buNone/>
            </a:pPr>
            <a:r>
              <a:rPr lang="en-IE" sz="2800" dirty="0"/>
              <a:t>	// Otherwise, do same for right array</a:t>
            </a:r>
          </a:p>
          <a:p>
            <a:pPr marL="384048" lvl="2" indent="0">
              <a:buNone/>
            </a:pPr>
            <a:r>
              <a:rPr lang="en-IE" sz="2800" dirty="0"/>
              <a:t>	else</a:t>
            </a:r>
          </a:p>
          <a:p>
            <a:pPr marL="384048" lvl="2" indent="0">
              <a:buNone/>
            </a:pPr>
            <a:r>
              <a:rPr lang="en-IE" sz="2800" dirty="0"/>
              <a:t>		</a:t>
            </a:r>
            <a:r>
              <a:rPr lang="en-IE" sz="2800" dirty="0">
                <a:solidFill>
                  <a:srgbClr val="FF0000"/>
                </a:solidFill>
              </a:rPr>
              <a:t>// copy right array value to main array &amp; move on by 1</a:t>
            </a:r>
          </a:p>
          <a:p>
            <a:pPr marL="384048" lvl="2" indent="0">
              <a:buNone/>
            </a:pPr>
            <a:r>
              <a:rPr lang="en-IE" sz="2800" dirty="0"/>
              <a:t>		data[</a:t>
            </a:r>
            <a:r>
              <a:rPr lang="en-IE" sz="2800" dirty="0" err="1"/>
              <a:t>mergedArrayPos</a:t>
            </a:r>
            <a:r>
              <a:rPr lang="en-IE" sz="2800" dirty="0"/>
              <a:t>] = </a:t>
            </a:r>
            <a:r>
              <a:rPr lang="en-IE" sz="2800" dirty="0" err="1"/>
              <a:t>rightArray</a:t>
            </a:r>
            <a:r>
              <a:rPr lang="en-IE" sz="2800" dirty="0"/>
              <a:t>[</a:t>
            </a:r>
            <a:r>
              <a:rPr lang="en-IE" sz="2800" dirty="0" err="1"/>
              <a:t>rightPos</a:t>
            </a:r>
            <a:r>
              <a:rPr lang="en-IE" sz="2800" dirty="0"/>
              <a:t>]</a:t>
            </a:r>
          </a:p>
          <a:p>
            <a:pPr marL="384048" lvl="2" indent="0">
              <a:buNone/>
            </a:pPr>
            <a:r>
              <a:rPr lang="en-IE" sz="2800" dirty="0"/>
              <a:t>		</a:t>
            </a:r>
            <a:r>
              <a:rPr lang="en-IE" sz="2800" dirty="0" err="1"/>
              <a:t>rightPos</a:t>
            </a:r>
            <a:r>
              <a:rPr lang="en-IE" sz="2800" dirty="0"/>
              <a:t>++</a:t>
            </a:r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>
                <a:solidFill>
                  <a:srgbClr val="FF0000"/>
                </a:solidFill>
              </a:rPr>
              <a:t>// move on to next slot in main array</a:t>
            </a:r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 err="1"/>
              <a:t>mergedArrayPos</a:t>
            </a:r>
            <a:r>
              <a:rPr lang="en-IE" sz="2800" dirty="0"/>
              <a:t>++</a:t>
            </a:r>
          </a:p>
          <a:p>
            <a:pPr marL="384048" lvl="2" indent="0">
              <a:buNone/>
            </a:pPr>
            <a:endParaRPr lang="en-I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67600" y="3505200"/>
            <a:ext cx="4432301" cy="2667000"/>
            <a:chOff x="7467600" y="3505200"/>
            <a:chExt cx="4432301" cy="2667000"/>
          </a:xfrm>
        </p:grpSpPr>
        <p:sp>
          <p:nvSpPr>
            <p:cNvPr id="4" name="Left Brace 3"/>
            <p:cNvSpPr/>
            <p:nvPr/>
          </p:nvSpPr>
          <p:spPr>
            <a:xfrm rot="10800000">
              <a:off x="7467600" y="3505200"/>
              <a:ext cx="863600" cy="2667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31200" y="4100036"/>
              <a:ext cx="35687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Loop through the temp arrays in sync to check which has the smallest value at each point</a:t>
              </a:r>
            </a:p>
            <a:p>
              <a:endParaRPr lang="en-IE" dirty="0"/>
            </a:p>
            <a:p>
              <a:r>
                <a:rPr lang="en-IE" dirty="0"/>
                <a:t>Copy that element to the main array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D6995-3D31-0B73-6919-1353EAB41964}"/>
              </a:ext>
            </a:extLst>
          </p:cNvPr>
          <p:cNvSpPr/>
          <p:nvPr/>
        </p:nvSpPr>
        <p:spPr>
          <a:xfrm>
            <a:off x="8773264" y="2233127"/>
            <a:ext cx="2382416" cy="7464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We know this part already!</a:t>
            </a:r>
          </a:p>
        </p:txBody>
      </p:sp>
    </p:spTree>
    <p:extLst>
      <p:ext uri="{BB962C8B-B14F-4D97-AF65-F5344CB8AC3E}">
        <p14:creationId xmlns:p14="http://schemas.microsoft.com/office/powerpoint/2010/main" val="21946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MergeSort in </a:t>
            </a:r>
            <a:r>
              <a:rPr lang="en-IE" dirty="0" err="1"/>
              <a:t>PseudoCode</a:t>
            </a:r>
            <a:r>
              <a:rPr lang="en-IE" dirty="0"/>
              <a:t>:</a:t>
            </a:r>
            <a:br>
              <a:rPr lang="en-IE" dirty="0"/>
            </a:br>
            <a:r>
              <a:rPr lang="en-IE" dirty="0"/>
              <a:t>Final Tidy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84048" lvl="2" indent="0">
              <a:buNone/>
            </a:pPr>
            <a:r>
              <a:rPr lang="en-IE" sz="2800" dirty="0"/>
              <a:t>// At this stage, one of the arrays is empty but we don’t know which</a:t>
            </a:r>
          </a:p>
          <a:p>
            <a:pPr marL="384048" lvl="2" indent="0">
              <a:buNone/>
            </a:pPr>
            <a:endParaRPr lang="en-IE" sz="2800" dirty="0"/>
          </a:p>
          <a:p>
            <a:pPr marL="384048" lvl="2" indent="0">
              <a:buNone/>
            </a:pPr>
            <a:r>
              <a:rPr lang="en-IE" sz="2800" dirty="0">
                <a:solidFill>
                  <a:srgbClr val="FF0000"/>
                </a:solidFill>
              </a:rPr>
              <a:t>// If left still has data, add that to main array</a:t>
            </a:r>
          </a:p>
          <a:p>
            <a:pPr marL="384048" lvl="2" indent="0">
              <a:buNone/>
            </a:pPr>
            <a:r>
              <a:rPr lang="en-IE" sz="2800" dirty="0"/>
              <a:t>while(</a:t>
            </a:r>
            <a:r>
              <a:rPr lang="en-IE" sz="2800" dirty="0" err="1"/>
              <a:t>leftPos</a:t>
            </a:r>
            <a:r>
              <a:rPr lang="en-IE" sz="2800" dirty="0"/>
              <a:t> &lt; </a:t>
            </a:r>
            <a:r>
              <a:rPr lang="en-IE" sz="2800" dirty="0" err="1"/>
              <a:t>leftLength</a:t>
            </a:r>
            <a:r>
              <a:rPr lang="en-IE" sz="2800" dirty="0"/>
              <a:t>){</a:t>
            </a:r>
          </a:p>
          <a:p>
            <a:pPr marL="384048" lvl="2" indent="0">
              <a:buNone/>
            </a:pPr>
            <a:r>
              <a:rPr lang="en-IE" sz="2800" dirty="0"/>
              <a:t>	data[</a:t>
            </a:r>
            <a:r>
              <a:rPr lang="en-IE" sz="2800" dirty="0" err="1"/>
              <a:t>mergedArrayPos</a:t>
            </a:r>
            <a:r>
              <a:rPr lang="en-IE" sz="2800" dirty="0"/>
              <a:t>] = </a:t>
            </a:r>
            <a:r>
              <a:rPr lang="en-IE" sz="2800" dirty="0" err="1"/>
              <a:t>leftArray</a:t>
            </a:r>
            <a:r>
              <a:rPr lang="en-IE" sz="2800" dirty="0"/>
              <a:t>[</a:t>
            </a:r>
            <a:r>
              <a:rPr lang="en-IE" sz="2800" dirty="0" err="1"/>
              <a:t>leftPos</a:t>
            </a:r>
            <a:r>
              <a:rPr lang="en-IE" sz="2800" dirty="0"/>
              <a:t>]</a:t>
            </a:r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 err="1"/>
              <a:t>leftPos</a:t>
            </a:r>
            <a:r>
              <a:rPr lang="en-IE" sz="2800" dirty="0"/>
              <a:t>++</a:t>
            </a:r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 err="1"/>
              <a:t>mergedArrayPos</a:t>
            </a:r>
            <a:r>
              <a:rPr lang="en-IE" sz="2800" dirty="0"/>
              <a:t>++</a:t>
            </a:r>
          </a:p>
          <a:p>
            <a:pPr marL="384048" lvl="2" indent="0">
              <a:buNone/>
            </a:pPr>
            <a:endParaRPr lang="en-IE" sz="2800" dirty="0"/>
          </a:p>
          <a:p>
            <a:pPr marL="384048" lvl="2" indent="0">
              <a:buNone/>
            </a:pPr>
            <a:r>
              <a:rPr lang="en-IE" sz="2800" dirty="0">
                <a:solidFill>
                  <a:srgbClr val="FF0000"/>
                </a:solidFill>
              </a:rPr>
              <a:t>// If right still has data, add that to main array</a:t>
            </a:r>
          </a:p>
          <a:p>
            <a:pPr marL="384048" lvl="2" indent="0">
              <a:buNone/>
            </a:pPr>
            <a:r>
              <a:rPr lang="en-IE" sz="2800" dirty="0"/>
              <a:t>while(</a:t>
            </a:r>
            <a:r>
              <a:rPr lang="en-IE" sz="2800" dirty="0" err="1"/>
              <a:t>rightPos</a:t>
            </a:r>
            <a:r>
              <a:rPr lang="en-IE" sz="2800" dirty="0"/>
              <a:t> &lt; </a:t>
            </a:r>
            <a:r>
              <a:rPr lang="en-IE" sz="2800" dirty="0" err="1"/>
              <a:t>rightLength</a:t>
            </a:r>
            <a:r>
              <a:rPr lang="en-IE" sz="2800" dirty="0"/>
              <a:t>)</a:t>
            </a:r>
          </a:p>
          <a:p>
            <a:pPr marL="384048" lvl="2" indent="0">
              <a:buNone/>
            </a:pPr>
            <a:r>
              <a:rPr lang="en-IE" sz="2800" dirty="0"/>
              <a:t>	data[</a:t>
            </a:r>
            <a:r>
              <a:rPr lang="en-IE" sz="2800" dirty="0" err="1"/>
              <a:t>mergedArrayPos</a:t>
            </a:r>
            <a:r>
              <a:rPr lang="en-IE" sz="2800" dirty="0"/>
              <a:t>] = </a:t>
            </a:r>
            <a:r>
              <a:rPr lang="en-IE" sz="2800" dirty="0" err="1"/>
              <a:t>rightArray</a:t>
            </a:r>
            <a:r>
              <a:rPr lang="en-IE" sz="2800" dirty="0"/>
              <a:t>[</a:t>
            </a:r>
            <a:r>
              <a:rPr lang="en-IE" sz="2800" dirty="0" err="1"/>
              <a:t>rightPos</a:t>
            </a:r>
            <a:r>
              <a:rPr lang="en-IE" sz="2800" dirty="0"/>
              <a:t>]</a:t>
            </a:r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 err="1"/>
              <a:t>rightPos</a:t>
            </a:r>
            <a:r>
              <a:rPr lang="en-IE" sz="2800" dirty="0"/>
              <a:t>++</a:t>
            </a:r>
          </a:p>
          <a:p>
            <a:pPr marL="384048" lvl="2" indent="0">
              <a:buNone/>
            </a:pPr>
            <a:r>
              <a:rPr lang="en-IE" sz="2800" dirty="0"/>
              <a:t>	</a:t>
            </a:r>
            <a:r>
              <a:rPr lang="en-IE" sz="2800" dirty="0" err="1"/>
              <a:t>mergedArrayPos</a:t>
            </a:r>
            <a:r>
              <a:rPr lang="en-IE" sz="2800" dirty="0"/>
              <a:t>++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45300" y="3035300"/>
            <a:ext cx="4622800" cy="1739900"/>
            <a:chOff x="6845300" y="3035300"/>
            <a:chExt cx="4622800" cy="1739900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6845300" y="3213100"/>
              <a:ext cx="1841500" cy="444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1"/>
            </p:cNvCxnSpPr>
            <p:nvPr/>
          </p:nvCxnSpPr>
          <p:spPr>
            <a:xfrm flipH="1">
              <a:off x="6845300" y="3657600"/>
              <a:ext cx="1841500" cy="1117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686800" y="3035300"/>
              <a:ext cx="2781300" cy="1244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Only one of these sections will happen at any time, but we don’t know which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890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MergeSort in Pictures:</a:t>
            </a:r>
            <a:br>
              <a:rPr lang="en-IE" dirty="0"/>
            </a:br>
            <a:r>
              <a:rPr lang="en-IE" dirty="0"/>
              <a:t>Dividing The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3416" y="1845735"/>
            <a:ext cx="4132263" cy="4023360"/>
          </a:xfrm>
        </p:spPr>
        <p:txBody>
          <a:bodyPr>
            <a:normAutofit fontScale="85000" lnSpcReduction="10000"/>
          </a:bodyPr>
          <a:lstStyle/>
          <a:p>
            <a:pPr marL="715518" lvl="1" indent="-514350">
              <a:buFont typeface="+mj-lt"/>
              <a:buAutoNum type="arabicPeriod"/>
            </a:pPr>
            <a:r>
              <a:rPr lang="en-IE" sz="3200" dirty="0"/>
              <a:t>Left half of array is processed (divided off)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E" sz="3200" dirty="0"/>
              <a:t>Left half of array subsection is processed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E" sz="3200" dirty="0"/>
              <a:t>Right half of array subsection is processed</a:t>
            </a:r>
            <a:br>
              <a:rPr lang="en-IE" sz="3200" dirty="0"/>
            </a:br>
            <a:r>
              <a:rPr lang="en-IE" sz="3200" dirty="0">
                <a:solidFill>
                  <a:srgbClr val="FF0000"/>
                </a:solidFill>
              </a:rPr>
              <a:t>At this stage, all of left half has been broken into single elements. Now we recombine them in order</a:t>
            </a:r>
          </a:p>
          <a:p>
            <a:pPr marL="715518" lvl="1" indent="-514350">
              <a:buFont typeface="+mj-lt"/>
              <a:buAutoNum type="arabicPeriod"/>
            </a:pPr>
            <a:endParaRPr lang="en-IE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9744"/>
              </p:ext>
            </p:extLst>
          </p:nvPr>
        </p:nvGraphicFramePr>
        <p:xfrm>
          <a:off x="1071880" y="2103966"/>
          <a:ext cx="4897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2390334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1308654194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89131669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04099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351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1734"/>
              </p:ext>
            </p:extLst>
          </p:nvPr>
        </p:nvGraphicFramePr>
        <p:xfrm>
          <a:off x="779780" y="2967566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63656"/>
              </p:ext>
            </p:extLst>
          </p:nvPr>
        </p:nvGraphicFramePr>
        <p:xfrm>
          <a:off x="3759200" y="2967566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46963"/>
              </p:ext>
            </p:extLst>
          </p:nvPr>
        </p:nvGraphicFramePr>
        <p:xfrm>
          <a:off x="382270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52877"/>
              </p:ext>
            </p:extLst>
          </p:nvPr>
        </p:nvGraphicFramePr>
        <p:xfrm>
          <a:off x="2131378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13419"/>
              </p:ext>
            </p:extLst>
          </p:nvPr>
        </p:nvGraphicFramePr>
        <p:xfrm>
          <a:off x="3736023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93747"/>
              </p:ext>
            </p:extLst>
          </p:nvPr>
        </p:nvGraphicFramePr>
        <p:xfrm>
          <a:off x="5379720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1071880" y="2554948"/>
            <a:ext cx="2446020" cy="469013"/>
            <a:chOff x="1071880" y="2554948"/>
            <a:chExt cx="2446020" cy="469013"/>
          </a:xfrm>
        </p:grpSpPr>
        <p:cxnSp>
          <p:nvCxnSpPr>
            <p:cNvPr id="20" name="Straight Connector 19"/>
            <p:cNvCxnSpPr>
              <a:endCxn id="7" idx="0"/>
            </p:cNvCxnSpPr>
            <p:nvPr/>
          </p:nvCxnSpPr>
          <p:spPr>
            <a:xfrm flipH="1">
              <a:off x="2009140" y="2841412"/>
              <a:ext cx="285750" cy="126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1071880" y="2554948"/>
              <a:ext cx="2446020" cy="469013"/>
              <a:chOff x="1071880" y="2554948"/>
              <a:chExt cx="2446020" cy="469013"/>
            </a:xfrm>
          </p:grpSpPr>
          <p:sp>
            <p:nvSpPr>
              <p:cNvPr id="13" name="Left Brace 12"/>
              <p:cNvSpPr/>
              <p:nvPr/>
            </p:nvSpPr>
            <p:spPr>
              <a:xfrm rot="16200000">
                <a:off x="2151658" y="1475170"/>
                <a:ext cx="286464" cy="24460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828800" y="2654629"/>
                <a:ext cx="33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1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92480" y="3334172"/>
            <a:ext cx="2428241" cy="530438"/>
            <a:chOff x="792480" y="3334172"/>
            <a:chExt cx="2428241" cy="530438"/>
          </a:xfrm>
        </p:grpSpPr>
        <p:cxnSp>
          <p:nvCxnSpPr>
            <p:cNvPr id="26" name="Straight Connector 25"/>
            <p:cNvCxnSpPr>
              <a:endCxn id="10" idx="0"/>
            </p:cNvCxnSpPr>
            <p:nvPr/>
          </p:nvCxnSpPr>
          <p:spPr>
            <a:xfrm>
              <a:off x="2613661" y="3606800"/>
              <a:ext cx="132397" cy="224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792480" y="3334172"/>
              <a:ext cx="2428241" cy="530438"/>
              <a:chOff x="792480" y="3334172"/>
              <a:chExt cx="2428241" cy="530438"/>
            </a:xfrm>
          </p:grpSpPr>
          <p:sp>
            <p:nvSpPr>
              <p:cNvPr id="15" name="Left Brace 14"/>
              <p:cNvSpPr/>
              <p:nvPr/>
            </p:nvSpPr>
            <p:spPr>
              <a:xfrm rot="16200000">
                <a:off x="1263226" y="2863426"/>
                <a:ext cx="272628" cy="12141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16" name="Left Brace 15"/>
              <p:cNvSpPr/>
              <p:nvPr/>
            </p:nvSpPr>
            <p:spPr>
              <a:xfrm rot="16200000">
                <a:off x="2477347" y="2863427"/>
                <a:ext cx="272628" cy="12141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24" name="Straight Connector 23"/>
              <p:cNvCxnSpPr>
                <a:stCxn id="15" idx="1"/>
                <a:endCxn id="9" idx="0"/>
              </p:cNvCxnSpPr>
              <p:nvPr/>
            </p:nvCxnSpPr>
            <p:spPr>
              <a:xfrm flipH="1">
                <a:off x="996950" y="3606800"/>
                <a:ext cx="402590" cy="2243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812485" y="3495278"/>
                <a:ext cx="33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2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73472" y="3488083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283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MergeSort in Pictures:</a:t>
            </a:r>
            <a:br>
              <a:rPr lang="en-IE" dirty="0"/>
            </a:br>
            <a:r>
              <a:rPr lang="en-IE" dirty="0"/>
              <a:t>Merging The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3416" y="1845735"/>
            <a:ext cx="4132263" cy="4023360"/>
          </a:xfrm>
        </p:spPr>
        <p:txBody>
          <a:bodyPr>
            <a:normAutofit/>
          </a:bodyPr>
          <a:lstStyle/>
          <a:p>
            <a:pPr marL="715518" lvl="1" indent="-514350">
              <a:buFont typeface="+mj-lt"/>
              <a:buAutoNum type="arabicPeriod" startAt="4"/>
            </a:pPr>
            <a:r>
              <a:rPr lang="en-IE" sz="3200" dirty="0"/>
              <a:t>Combine individual elements into single unit in order</a:t>
            </a:r>
            <a:br>
              <a:rPr lang="en-IE" sz="3200" dirty="0"/>
            </a:br>
            <a:r>
              <a:rPr lang="en-IE" sz="3200" dirty="0">
                <a:solidFill>
                  <a:srgbClr val="FF0000"/>
                </a:solidFill>
              </a:rPr>
              <a:t>At this stage, all of left half has been sorted. Now we work on the right half</a:t>
            </a:r>
            <a:endParaRPr lang="en-IE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880" y="2103966"/>
          <a:ext cx="4897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2390334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1308654194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89131669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304099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351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9780" y="2967566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59200" y="2967566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2270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31378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36023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79720" y="3831166"/>
          <a:ext cx="12293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46467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14070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1071880" y="2554948"/>
            <a:ext cx="2446020" cy="469013"/>
            <a:chOff x="1071880" y="2554948"/>
            <a:chExt cx="2446020" cy="469013"/>
          </a:xfrm>
        </p:grpSpPr>
        <p:sp>
          <p:nvSpPr>
            <p:cNvPr id="13" name="Left Brace 12"/>
            <p:cNvSpPr/>
            <p:nvPr/>
          </p:nvSpPr>
          <p:spPr>
            <a:xfrm rot="16200000">
              <a:off x="2151658" y="1475170"/>
              <a:ext cx="286464" cy="24460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0" name="Straight Connector 19"/>
            <p:cNvCxnSpPr>
              <a:endCxn id="7" idx="0"/>
            </p:cNvCxnSpPr>
            <p:nvPr/>
          </p:nvCxnSpPr>
          <p:spPr>
            <a:xfrm flipH="1">
              <a:off x="2009140" y="2841412"/>
              <a:ext cx="285750" cy="126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28800" y="2654629"/>
              <a:ext cx="33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2480" y="3334172"/>
            <a:ext cx="2428241" cy="530438"/>
            <a:chOff x="792480" y="3334172"/>
            <a:chExt cx="2428241" cy="530438"/>
          </a:xfrm>
        </p:grpSpPr>
        <p:sp>
          <p:nvSpPr>
            <p:cNvPr id="15" name="Left Brace 14"/>
            <p:cNvSpPr/>
            <p:nvPr/>
          </p:nvSpPr>
          <p:spPr>
            <a:xfrm rot="16200000">
              <a:off x="1263226" y="2863426"/>
              <a:ext cx="272628" cy="12141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Left Brace 15"/>
            <p:cNvSpPr/>
            <p:nvPr/>
          </p:nvSpPr>
          <p:spPr>
            <a:xfrm rot="16200000">
              <a:off x="2477347" y="2863427"/>
              <a:ext cx="272628" cy="12141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4" name="Straight Connector 23"/>
            <p:cNvCxnSpPr>
              <a:stCxn id="15" idx="1"/>
              <a:endCxn id="9" idx="0"/>
            </p:cNvCxnSpPr>
            <p:nvPr/>
          </p:nvCxnSpPr>
          <p:spPr>
            <a:xfrm flipH="1">
              <a:off x="996950" y="3606800"/>
              <a:ext cx="402590" cy="224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10" idx="0"/>
            </p:cNvCxnSpPr>
            <p:nvPr/>
          </p:nvCxnSpPr>
          <p:spPr>
            <a:xfrm>
              <a:off x="2613661" y="3606800"/>
              <a:ext cx="132397" cy="224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12485" y="3495278"/>
              <a:ext cx="33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73472" y="3488083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3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30068"/>
              </p:ext>
            </p:extLst>
          </p:nvPr>
        </p:nvGraphicFramePr>
        <p:xfrm>
          <a:off x="629443" y="4736255"/>
          <a:ext cx="2458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1700724335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0723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94561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629443" y="4101066"/>
            <a:ext cx="2458720" cy="621645"/>
            <a:chOff x="629443" y="4101066"/>
            <a:chExt cx="2458720" cy="621645"/>
          </a:xfrm>
        </p:grpSpPr>
        <p:sp>
          <p:nvSpPr>
            <p:cNvPr id="29" name="Left Brace 28"/>
            <p:cNvSpPr/>
            <p:nvPr/>
          </p:nvSpPr>
          <p:spPr>
            <a:xfrm rot="5400000">
              <a:off x="1732646" y="3367195"/>
              <a:ext cx="252313" cy="24587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14500" y="4101066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4</a:t>
              </a:r>
            </a:p>
          </p:txBody>
        </p:sp>
        <p:cxnSp>
          <p:nvCxnSpPr>
            <p:cNvPr id="5" name="Straight Connector 4"/>
            <p:cNvCxnSpPr>
              <a:stCxn id="29" idx="1"/>
              <a:endCxn id="10" idx="2"/>
            </p:cNvCxnSpPr>
            <p:nvPr/>
          </p:nvCxnSpPr>
          <p:spPr>
            <a:xfrm flipV="1">
              <a:off x="1858803" y="4202006"/>
              <a:ext cx="887255" cy="268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9" idx="1"/>
              <a:endCxn id="9" idx="2"/>
            </p:cNvCxnSpPr>
            <p:nvPr/>
          </p:nvCxnSpPr>
          <p:spPr>
            <a:xfrm flipH="1" flipV="1">
              <a:off x="996950" y="4202006"/>
              <a:ext cx="861853" cy="268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8784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3978</TotalTime>
  <Words>1290</Words>
  <Application>Microsoft Office PowerPoint</Application>
  <PresentationFormat>Widescreen</PresentationFormat>
  <Paragraphs>233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Default Theme</vt:lpstr>
      <vt:lpstr>Merge Sort</vt:lpstr>
      <vt:lpstr>MergeSort</vt:lpstr>
      <vt:lpstr>What is MergeSort?</vt:lpstr>
      <vt:lpstr>MergeSort in Pseudocode: The Dividing Step</vt:lpstr>
      <vt:lpstr>MergeSort in Pseudocode: The Combining/Merging Step – Set Up</vt:lpstr>
      <vt:lpstr>MergeSort in PseudoCode: Combining in Order</vt:lpstr>
      <vt:lpstr>MergeSort in PseudoCode: Final Tidy Up</vt:lpstr>
      <vt:lpstr>MergeSort in Pictures: Dividing The Data</vt:lpstr>
      <vt:lpstr>MergeSort in Pictures: Merging The Data</vt:lpstr>
      <vt:lpstr>MergeSort in Pictures: Dividing The Data (again)</vt:lpstr>
      <vt:lpstr>MergeSort in Pictures: Merging The Data (again)</vt:lpstr>
      <vt:lpstr>MergeSort in Pictures: Merging The Data (The Final Merge)</vt:lpstr>
      <vt:lpstr>Another Example</vt:lpstr>
      <vt:lpstr>Big O Analysis</vt:lpstr>
      <vt:lpstr>MergeSort &amp; Space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michelle</dc:creator>
  <cp:lastModifiedBy>Michelle Graham</cp:lastModifiedBy>
  <cp:revision>46</cp:revision>
  <dcterms:created xsi:type="dcterms:W3CDTF">2018-10-04T14:43:59Z</dcterms:created>
  <dcterms:modified xsi:type="dcterms:W3CDTF">2024-11-20T14:17:01Z</dcterms:modified>
</cp:coreProperties>
</file>