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28"/>
  </p:notesMasterIdLst>
  <p:sldIdLst>
    <p:sldId id="256" r:id="rId2"/>
    <p:sldId id="266" r:id="rId3"/>
    <p:sldId id="269" r:id="rId4"/>
    <p:sldId id="270" r:id="rId5"/>
    <p:sldId id="300" r:id="rId6"/>
    <p:sldId id="280" r:id="rId7"/>
    <p:sldId id="296" r:id="rId8"/>
    <p:sldId id="298" r:id="rId9"/>
    <p:sldId id="297" r:id="rId10"/>
    <p:sldId id="273" r:id="rId11"/>
    <p:sldId id="272" r:id="rId12"/>
    <p:sldId id="271" r:id="rId13"/>
    <p:sldId id="302" r:id="rId14"/>
    <p:sldId id="301" r:id="rId15"/>
    <p:sldId id="274" r:id="rId16"/>
    <p:sldId id="275" r:id="rId17"/>
    <p:sldId id="276" r:id="rId18"/>
    <p:sldId id="278" r:id="rId19"/>
    <p:sldId id="307" r:id="rId20"/>
    <p:sldId id="279" r:id="rId21"/>
    <p:sldId id="303" r:id="rId22"/>
    <p:sldId id="304" r:id="rId23"/>
    <p:sldId id="306" r:id="rId24"/>
    <p:sldId id="305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9611C1-40D7-4A5B-A373-AD6B78471F50}">
          <p14:sldIdLst>
            <p14:sldId id="256"/>
          </p14:sldIdLst>
        </p14:section>
        <p14:section name="Introducing QuickSort" id="{2D03EFF5-8D76-4C19-9A6A-61ADC20AF137}">
          <p14:sldIdLst>
            <p14:sldId id="266"/>
            <p14:sldId id="269"/>
            <p14:sldId id="270"/>
          </p14:sldIdLst>
        </p14:section>
        <p14:section name="Pivot Concepts" id="{AE97A272-5550-4B9B-AF3A-0AB3FE21C8D5}">
          <p14:sldIdLst>
            <p14:sldId id="300"/>
            <p14:sldId id="280"/>
            <p14:sldId id="296"/>
            <p14:sldId id="298"/>
            <p14:sldId id="297"/>
          </p14:sldIdLst>
        </p14:section>
        <p14:section name="The algorithm" id="{C4E6372A-739D-46AC-9468-DDD75F494B89}">
          <p14:sldIdLst>
            <p14:sldId id="273"/>
            <p14:sldId id="272"/>
            <p14:sldId id="271"/>
            <p14:sldId id="302"/>
          </p14:sldIdLst>
        </p14:section>
        <p14:section name="Lomuto Partitioning" id="{2DD0FA84-4C37-45AF-88AF-675827F5613F}">
          <p14:sldIdLst>
            <p14:sldId id="301"/>
            <p14:sldId id="274"/>
            <p14:sldId id="275"/>
            <p14:sldId id="276"/>
            <p14:sldId id="278"/>
            <p14:sldId id="307"/>
            <p14:sldId id="279"/>
          </p14:sldIdLst>
        </p14:section>
        <p14:section name="Hoare Partitioning" id="{E7FEECEE-A3E5-4ABB-8F1A-566C5CBECD15}">
          <p14:sldIdLst>
            <p14:sldId id="303"/>
            <p14:sldId id="304"/>
            <p14:sldId id="306"/>
            <p14:sldId id="305"/>
          </p14:sldIdLst>
        </p14:section>
        <p14:section name="Analysis" id="{7A94B78F-F5C5-4B95-8EC5-F186B8BB5251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893" autoAdjust="0"/>
  </p:normalViewPr>
  <p:slideViewPr>
    <p:cSldViewPr snapToGrid="0">
      <p:cViewPr varScale="1">
        <p:scale>
          <a:sx n="77" d="100"/>
          <a:sy n="77" d="100"/>
        </p:scale>
        <p:origin x="67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8C04E-5E6E-4F76-B7E8-796B86289632}" type="datetimeFigureOut">
              <a:rPr lang="en-IE" smtClean="0"/>
              <a:t>04/11/2024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A105E-84AB-42BB-A6AB-3142955BBC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14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Quick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 extremely efficient Advanced Sorting Algorithm</a:t>
            </a:r>
          </a:p>
        </p:txBody>
      </p:sp>
    </p:spTree>
    <p:extLst>
      <p:ext uri="{BB962C8B-B14F-4D97-AF65-F5344CB8AC3E}">
        <p14:creationId xmlns:p14="http://schemas.microsoft.com/office/powerpoint/2010/main" val="344555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QuickSort in </a:t>
            </a:r>
            <a:r>
              <a:rPr lang="en-IE" dirty="0" err="1"/>
              <a:t>PseudoCode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777220" cy="4402666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en-IE" sz="3200" dirty="0"/>
              <a:t>quicksort(data, </a:t>
            </a:r>
            <a:r>
              <a:rPr lang="en-IE" sz="3200" dirty="0" err="1"/>
              <a:t>startOfSection</a:t>
            </a:r>
            <a:r>
              <a:rPr lang="en-IE" sz="3200" dirty="0"/>
              <a:t>, </a:t>
            </a:r>
            <a:r>
              <a:rPr lang="en-IE" sz="3200" dirty="0" err="1"/>
              <a:t>endOfSection</a:t>
            </a:r>
            <a:r>
              <a:rPr lang="en-IE" sz="3200" dirty="0"/>
              <a:t>){</a:t>
            </a:r>
          </a:p>
          <a:p>
            <a:pPr marL="201168" lvl="1" indent="0">
              <a:buNone/>
            </a:pPr>
            <a:r>
              <a:rPr lang="en-IE" sz="3200" dirty="0"/>
              <a:t>	// If there’s more than 1 element in section</a:t>
            </a:r>
          </a:p>
          <a:p>
            <a:pPr marL="201168" lvl="1" indent="0">
              <a:buNone/>
            </a:pPr>
            <a:r>
              <a:rPr lang="en-IE" sz="3200" dirty="0"/>
              <a:t>	if(</a:t>
            </a:r>
            <a:r>
              <a:rPr lang="en-IE" sz="3200" dirty="0" err="1"/>
              <a:t>startOfSection</a:t>
            </a:r>
            <a:r>
              <a:rPr lang="en-IE" sz="3200" dirty="0"/>
              <a:t> &lt; </a:t>
            </a:r>
            <a:r>
              <a:rPr lang="en-IE" sz="3200" dirty="0" err="1"/>
              <a:t>endOfSection</a:t>
            </a:r>
            <a:r>
              <a:rPr lang="en-IE" sz="3200" dirty="0"/>
              <a:t>){</a:t>
            </a:r>
          </a:p>
          <a:p>
            <a:pPr marL="201168" lvl="1" indent="0">
              <a:buNone/>
            </a:pPr>
            <a:r>
              <a:rPr lang="en-IE" sz="3200" dirty="0"/>
              <a:t>		</a:t>
            </a:r>
            <a:r>
              <a:rPr lang="en-IE" sz="3100" dirty="0"/>
              <a:t>// Partition data based on pivot value</a:t>
            </a:r>
          </a:p>
          <a:p>
            <a:pPr marL="384048" lvl="2" indent="0">
              <a:buNone/>
            </a:pPr>
            <a:r>
              <a:rPr lang="en-IE" sz="2800" dirty="0"/>
              <a:t>		</a:t>
            </a:r>
            <a:r>
              <a:rPr lang="en-IE" sz="3100" dirty="0" err="1"/>
              <a:t>partitionPoint</a:t>
            </a:r>
            <a:r>
              <a:rPr lang="en-IE" sz="3100" dirty="0"/>
              <a:t> = partition (data, </a:t>
            </a:r>
            <a:r>
              <a:rPr lang="en-IE" sz="3100" dirty="0" err="1"/>
              <a:t>startOfSection</a:t>
            </a:r>
            <a:r>
              <a:rPr lang="en-IE" sz="3100" dirty="0"/>
              <a:t>, </a:t>
            </a:r>
            <a:r>
              <a:rPr lang="en-IE" sz="3100" dirty="0" err="1"/>
              <a:t>endOfSection</a:t>
            </a:r>
            <a:r>
              <a:rPr lang="en-IE" sz="3100" dirty="0"/>
              <a:t>)</a:t>
            </a:r>
          </a:p>
          <a:p>
            <a:pPr marL="384048" lvl="2" indent="0">
              <a:buNone/>
            </a:pPr>
            <a:r>
              <a:rPr lang="en-IE" sz="3100" dirty="0"/>
              <a:t>	</a:t>
            </a:r>
          </a:p>
          <a:p>
            <a:pPr marL="384048" lvl="2" indent="0">
              <a:buNone/>
            </a:pPr>
            <a:r>
              <a:rPr lang="en-IE" sz="3100" dirty="0"/>
              <a:t>		// Sort everything to left of pivot</a:t>
            </a:r>
          </a:p>
          <a:p>
            <a:pPr marL="384048" lvl="2" indent="0">
              <a:buNone/>
            </a:pPr>
            <a:r>
              <a:rPr lang="en-IE" sz="3100" dirty="0"/>
              <a:t>		quicksort(data, </a:t>
            </a:r>
            <a:r>
              <a:rPr lang="en-IE" sz="3100" dirty="0" err="1"/>
              <a:t>startOfSection</a:t>
            </a:r>
            <a:r>
              <a:rPr lang="en-IE" sz="3100" dirty="0"/>
              <a:t>, </a:t>
            </a:r>
            <a:r>
              <a:rPr lang="en-IE" sz="3100" dirty="0" err="1"/>
              <a:t>partitionPoint</a:t>
            </a:r>
            <a:r>
              <a:rPr lang="en-IE" sz="3100" dirty="0"/>
              <a:t> – 1)</a:t>
            </a:r>
          </a:p>
          <a:p>
            <a:pPr marL="384048" lvl="2" indent="0">
              <a:buNone/>
            </a:pPr>
            <a:r>
              <a:rPr lang="en-IE" sz="3100" dirty="0"/>
              <a:t>		// Sort everything to right of pivot</a:t>
            </a:r>
          </a:p>
          <a:p>
            <a:pPr marL="384048" lvl="2" indent="0">
              <a:buNone/>
            </a:pPr>
            <a:r>
              <a:rPr lang="en-IE" sz="3100" dirty="0"/>
              <a:t>		quicksort (data, </a:t>
            </a:r>
            <a:r>
              <a:rPr lang="en-IE" sz="3100" dirty="0" err="1"/>
              <a:t>partitionPoint</a:t>
            </a:r>
            <a:r>
              <a:rPr lang="en-IE" sz="3100" dirty="0"/>
              <a:t> + 1, </a:t>
            </a:r>
            <a:r>
              <a:rPr lang="en-IE" sz="3100" dirty="0" err="1"/>
              <a:t>endOfSection</a:t>
            </a:r>
            <a:r>
              <a:rPr lang="en-IE" sz="3100" dirty="0"/>
              <a:t>)</a:t>
            </a:r>
          </a:p>
          <a:p>
            <a:pPr marL="201168" lvl="1" indent="0">
              <a:buNone/>
            </a:pPr>
            <a:r>
              <a:rPr lang="en-IE" sz="3200" dirty="0"/>
              <a:t>	}</a:t>
            </a:r>
          </a:p>
          <a:p>
            <a:pPr marL="201168" lvl="1" indent="0">
              <a:buNone/>
            </a:pPr>
            <a:r>
              <a:rPr lang="en-IE" sz="3200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8F4E6F-8D7C-F8C6-AC58-1620FA4D8FB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626600" y="4597400"/>
            <a:ext cx="571500" cy="32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2BF5D7-29D9-D4A8-DE07-24DE1C1CA4C8}"/>
              </a:ext>
            </a:extLst>
          </p:cNvPr>
          <p:cNvSpPr txBox="1"/>
          <p:nvPr/>
        </p:nvSpPr>
        <p:spPr>
          <a:xfrm>
            <a:off x="10198100" y="4180114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Caution: This changes depending on the partitioning approach used!</a:t>
            </a:r>
          </a:p>
        </p:txBody>
      </p:sp>
    </p:spTree>
    <p:extLst>
      <p:ext uri="{BB962C8B-B14F-4D97-AF65-F5344CB8AC3E}">
        <p14:creationId xmlns:p14="http://schemas.microsoft.com/office/powerpoint/2010/main" val="96916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Does QuickSort Work? (In pictures)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Partition the data: Split an array into two subsections</a:t>
            </a:r>
            <a:r>
              <a:rPr lang="en-IE" sz="2800" dirty="0"/>
              <a:t> using a </a:t>
            </a:r>
            <a:r>
              <a:rPr lang="en-IE" sz="2800" dirty="0">
                <a:solidFill>
                  <a:srgbClr val="FF0000"/>
                </a:solidFill>
              </a:rPr>
              <a:t>pivot</a:t>
            </a:r>
          </a:p>
          <a:p>
            <a:pPr lvl="2"/>
            <a:r>
              <a:rPr lang="en-IE" sz="2800" dirty="0"/>
              <a:t>Everything smaller than the pivot goes in the left section </a:t>
            </a:r>
          </a:p>
          <a:p>
            <a:pPr lvl="2"/>
            <a:r>
              <a:rPr lang="en-IE" sz="2800" dirty="0"/>
              <a:t>Everything larger than the pivot goes in the right section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12858"/>
              </p:ext>
            </p:extLst>
          </p:nvPr>
        </p:nvGraphicFramePr>
        <p:xfrm>
          <a:off x="2062480" y="385741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43281"/>
              </p:ext>
            </p:extLst>
          </p:nvPr>
        </p:nvGraphicFramePr>
        <p:xfrm>
          <a:off x="2062480" y="516805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22420" y="4467321"/>
            <a:ext cx="4008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400" dirty="0"/>
              <a:t>Using </a:t>
            </a:r>
            <a:r>
              <a:rPr lang="en-IE" sz="2400" dirty="0">
                <a:solidFill>
                  <a:srgbClr val="FF0000"/>
                </a:solidFill>
              </a:rPr>
              <a:t>4</a:t>
            </a:r>
            <a:r>
              <a:rPr lang="en-IE" sz="2400" dirty="0"/>
              <a:t> as the pivot, we get: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3418994" y="4182380"/>
            <a:ext cx="329892" cy="3042920"/>
          </a:xfrm>
          <a:prstGeom prst="rightBrace">
            <a:avLst>
              <a:gd name="adj1" fmla="val 77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Right Brace 9"/>
          <p:cNvSpPr/>
          <p:nvPr/>
        </p:nvSpPr>
        <p:spPr>
          <a:xfrm rot="5400000">
            <a:off x="7979602" y="3657908"/>
            <a:ext cx="357755" cy="4064000"/>
          </a:xfrm>
          <a:prstGeom prst="rightBrace">
            <a:avLst>
              <a:gd name="adj1" fmla="val 77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2925266" y="5909734"/>
            <a:ext cx="131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Data &lt; pivot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99805" y="5792802"/>
            <a:ext cx="1317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Data &gt; pivot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613400" y="5563832"/>
            <a:ext cx="0" cy="34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63701" y="5803962"/>
            <a:ext cx="657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96715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Does QuickSort Work? (In Pictures)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Sort the subsections of the array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47140"/>
              </p:ext>
            </p:extLst>
          </p:nvPr>
        </p:nvGraphicFramePr>
        <p:xfrm>
          <a:off x="2062480" y="258556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sp>
        <p:nvSpPr>
          <p:cNvPr id="18" name="Right Brace 17"/>
          <p:cNvSpPr/>
          <p:nvPr/>
        </p:nvSpPr>
        <p:spPr>
          <a:xfrm rot="5400000">
            <a:off x="3418994" y="1661247"/>
            <a:ext cx="329892" cy="3042920"/>
          </a:xfrm>
          <a:prstGeom prst="rightBrace">
            <a:avLst>
              <a:gd name="adj1" fmla="val 77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TextBox 18"/>
          <p:cNvSpPr txBox="1"/>
          <p:nvPr/>
        </p:nvSpPr>
        <p:spPr>
          <a:xfrm>
            <a:off x="2126650" y="3359685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Call QuickSort on this section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497180"/>
              </p:ext>
            </p:extLst>
          </p:nvPr>
        </p:nvGraphicFramePr>
        <p:xfrm>
          <a:off x="2062480" y="3787288"/>
          <a:ext cx="304291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06">
                  <a:extLst>
                    <a:ext uri="{9D8B030D-6E8A-4147-A177-3AD203B41FA5}">
                      <a16:colId xmlns:a16="http://schemas.microsoft.com/office/drawing/2014/main" val="1269634346"/>
                    </a:ext>
                  </a:extLst>
                </a:gridCol>
                <a:gridCol w="1014306">
                  <a:extLst>
                    <a:ext uri="{9D8B030D-6E8A-4147-A177-3AD203B41FA5}">
                      <a16:colId xmlns:a16="http://schemas.microsoft.com/office/drawing/2014/main" val="3854717705"/>
                    </a:ext>
                  </a:extLst>
                </a:gridCol>
                <a:gridCol w="1014306">
                  <a:extLst>
                    <a:ext uri="{9D8B030D-6E8A-4147-A177-3AD203B41FA5}">
                      <a16:colId xmlns:a16="http://schemas.microsoft.com/office/drawing/2014/main" val="3917143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22807"/>
                  </a:ext>
                </a:extLst>
              </a:tr>
            </a:tbl>
          </a:graphicData>
        </a:graphic>
      </p:graphicFrame>
      <p:sp>
        <p:nvSpPr>
          <p:cNvPr id="22" name="Right Brace 21"/>
          <p:cNvSpPr/>
          <p:nvPr/>
        </p:nvSpPr>
        <p:spPr>
          <a:xfrm rot="5400000">
            <a:off x="2920261" y="3340631"/>
            <a:ext cx="298658" cy="2014220"/>
          </a:xfrm>
          <a:prstGeom prst="rightBrace">
            <a:avLst>
              <a:gd name="adj1" fmla="val 77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3" name="TextBox 22"/>
          <p:cNvSpPr txBox="1"/>
          <p:nvPr/>
        </p:nvSpPr>
        <p:spPr>
          <a:xfrm>
            <a:off x="2013372" y="4505052"/>
            <a:ext cx="2063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Call QuickSort on this section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73733"/>
              </p:ext>
            </p:extLst>
          </p:nvPr>
        </p:nvGraphicFramePr>
        <p:xfrm>
          <a:off x="2062480" y="5167450"/>
          <a:ext cx="20286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06">
                  <a:extLst>
                    <a:ext uri="{9D8B030D-6E8A-4147-A177-3AD203B41FA5}">
                      <a16:colId xmlns:a16="http://schemas.microsoft.com/office/drawing/2014/main" val="1269634346"/>
                    </a:ext>
                  </a:extLst>
                </a:gridCol>
                <a:gridCol w="1014306">
                  <a:extLst>
                    <a:ext uri="{9D8B030D-6E8A-4147-A177-3AD203B41FA5}">
                      <a16:colId xmlns:a16="http://schemas.microsoft.com/office/drawing/2014/main" val="3854717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22807"/>
                  </a:ext>
                </a:extLst>
              </a:tr>
            </a:tbl>
          </a:graphicData>
        </a:graphic>
      </p:graphicFrame>
      <p:sp>
        <p:nvSpPr>
          <p:cNvPr id="25" name="Right Brace 24"/>
          <p:cNvSpPr/>
          <p:nvPr/>
        </p:nvSpPr>
        <p:spPr>
          <a:xfrm rot="5400000">
            <a:off x="7998013" y="1163313"/>
            <a:ext cx="329224" cy="4055710"/>
          </a:xfrm>
          <a:prstGeom prst="rightBrace">
            <a:avLst>
              <a:gd name="adj1" fmla="val 77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/>
          <p:cNvSpPr txBox="1"/>
          <p:nvPr/>
        </p:nvSpPr>
        <p:spPr>
          <a:xfrm>
            <a:off x="6705335" y="3357307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Call QuickSort on this section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729411"/>
              </p:ext>
            </p:extLst>
          </p:nvPr>
        </p:nvGraphicFramePr>
        <p:xfrm>
          <a:off x="6134770" y="378728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sp>
        <p:nvSpPr>
          <p:cNvPr id="28" name="Right Brace 27"/>
          <p:cNvSpPr/>
          <p:nvPr/>
        </p:nvSpPr>
        <p:spPr>
          <a:xfrm rot="5400000">
            <a:off x="8516970" y="2880862"/>
            <a:ext cx="306640" cy="3040380"/>
          </a:xfrm>
          <a:prstGeom prst="rightBrace">
            <a:avLst>
              <a:gd name="adj1" fmla="val 77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extBox 28"/>
          <p:cNvSpPr txBox="1"/>
          <p:nvPr/>
        </p:nvSpPr>
        <p:spPr>
          <a:xfrm>
            <a:off x="7150100" y="4619682"/>
            <a:ext cx="304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Call QuickSort on this section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9029"/>
              </p:ext>
            </p:extLst>
          </p:nvPr>
        </p:nvGraphicFramePr>
        <p:xfrm>
          <a:off x="7150770" y="516745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359032" y="5672083"/>
            <a:ext cx="523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0336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EE9A-E2FB-926F-E3FC-DCC03685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Quicksort &amp;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C80D-356E-80F9-DC9C-16DD4C9A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The bulk of the work for the quicksort algorithm is done in the partitioning step</a:t>
            </a:r>
          </a:p>
          <a:p>
            <a:pPr lvl="2"/>
            <a:r>
              <a:rPr lang="en-IE" sz="2400" dirty="0"/>
              <a:t>Partitioning is what actively moves the data into correct order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A number of partitioning approaches exist, including:</a:t>
            </a:r>
          </a:p>
          <a:p>
            <a:pPr lvl="2"/>
            <a:r>
              <a:rPr lang="en-IE" sz="2400" dirty="0" err="1"/>
              <a:t>Lomuto</a:t>
            </a:r>
            <a:endParaRPr lang="en-IE" sz="2400" dirty="0"/>
          </a:p>
          <a:p>
            <a:pPr lvl="2"/>
            <a:r>
              <a:rPr lang="en-IE" sz="2400" dirty="0"/>
              <a:t>Hoare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We will </a:t>
            </a:r>
            <a:r>
              <a:rPr lang="en-IE" sz="2800"/>
              <a:t>discuss both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429140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92DC-A0AC-0864-F3E5-6127D227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Partitioning: </a:t>
            </a:r>
            <a:br>
              <a:rPr lang="en-IE" dirty="0"/>
            </a:br>
            <a:r>
              <a:rPr lang="en-IE" dirty="0"/>
              <a:t>Overview of the </a:t>
            </a:r>
            <a:r>
              <a:rPr lang="en-IE" dirty="0" err="1"/>
              <a:t>Lomuto</a:t>
            </a:r>
            <a:r>
              <a:rPr lang="en-IE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219B-55FA-2D96-B207-D9BCB608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2800" dirty="0"/>
              <a:t>One index used </a:t>
            </a:r>
          </a:p>
          <a:p>
            <a:pPr lvl="1"/>
            <a:r>
              <a:rPr lang="en-IE" sz="2800" dirty="0"/>
              <a:t>One tracker used to remember where the next partitioned value should go</a:t>
            </a:r>
          </a:p>
          <a:p>
            <a:pPr lvl="1"/>
            <a:r>
              <a:rPr lang="en-IE" sz="2800" dirty="0"/>
              <a:t>Index starts at the beginning of the section and moves towards the end</a:t>
            </a:r>
          </a:p>
          <a:p>
            <a:pPr lvl="1"/>
            <a:r>
              <a:rPr lang="en-IE" sz="2800" dirty="0"/>
              <a:t>Every time the index finds a value smaller than the pivot: </a:t>
            </a:r>
          </a:p>
          <a:p>
            <a:pPr lvl="2"/>
            <a:r>
              <a:rPr lang="en-IE" sz="2400" dirty="0"/>
              <a:t>It swaps that value with the one in the slot where the next partitioned value should go</a:t>
            </a:r>
          </a:p>
          <a:p>
            <a:pPr lvl="2"/>
            <a:r>
              <a:rPr lang="en-IE" sz="2400" dirty="0"/>
              <a:t>It increases the tracker to point to the next slot (so the next partitioned value can be saved)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77384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Partitioning: </a:t>
            </a:r>
            <a:br>
              <a:rPr lang="en-IE" dirty="0"/>
            </a:br>
            <a:r>
              <a:rPr lang="en-IE" dirty="0"/>
              <a:t>Pseudocode for the </a:t>
            </a:r>
            <a:r>
              <a:rPr lang="en-IE" dirty="0" err="1"/>
              <a:t>Lomuto</a:t>
            </a:r>
            <a:r>
              <a:rPr lang="en-IE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6166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buNone/>
            </a:pPr>
            <a:r>
              <a:rPr lang="en-IE" sz="3200" dirty="0"/>
              <a:t>partition([]data, low, high){</a:t>
            </a:r>
          </a:p>
          <a:p>
            <a:pPr marL="201168" lvl="1" indent="0">
              <a:buNone/>
            </a:pPr>
            <a:r>
              <a:rPr lang="en-IE" sz="3200" dirty="0"/>
              <a:t>	pivot = data[high]</a:t>
            </a:r>
          </a:p>
          <a:p>
            <a:pPr marL="201168" lvl="1" indent="0">
              <a:buNone/>
            </a:pPr>
            <a:r>
              <a:rPr lang="en-IE" sz="3200" dirty="0"/>
              <a:t>	</a:t>
            </a:r>
            <a:r>
              <a:rPr lang="en-IE" sz="3200" dirty="0" err="1"/>
              <a:t>unpartitionedIndex</a:t>
            </a:r>
            <a:r>
              <a:rPr lang="en-IE" sz="3200" dirty="0"/>
              <a:t> = low</a:t>
            </a:r>
          </a:p>
          <a:p>
            <a:pPr marL="201168" lvl="1" indent="0">
              <a:buNone/>
            </a:pPr>
            <a:r>
              <a:rPr lang="en-IE" sz="3200" dirty="0"/>
              <a:t>	for each element from low to high{</a:t>
            </a:r>
          </a:p>
          <a:p>
            <a:pPr marL="201168" lvl="1" indent="0">
              <a:buNone/>
            </a:pPr>
            <a:r>
              <a:rPr lang="en-IE" sz="3200" dirty="0"/>
              <a:t>		if current element &lt; pivot</a:t>
            </a:r>
          </a:p>
          <a:p>
            <a:pPr marL="201168" lvl="1" indent="0">
              <a:buNone/>
            </a:pPr>
            <a:r>
              <a:rPr lang="en-IE" sz="3200" dirty="0"/>
              <a:t>			swap(data, current slot, </a:t>
            </a:r>
            <a:r>
              <a:rPr lang="en-IE" sz="3200" dirty="0" err="1"/>
              <a:t>unpartitionedIndex</a:t>
            </a:r>
            <a:r>
              <a:rPr lang="en-IE" sz="3200" dirty="0"/>
              <a:t>)</a:t>
            </a:r>
          </a:p>
          <a:p>
            <a:pPr marL="201168" lvl="1" indent="0">
              <a:buNone/>
            </a:pPr>
            <a:r>
              <a:rPr lang="en-IE" sz="3200" dirty="0"/>
              <a:t>			</a:t>
            </a:r>
            <a:r>
              <a:rPr lang="en-IE" sz="3200" dirty="0" err="1"/>
              <a:t>unpartitionedIndex</a:t>
            </a:r>
            <a:r>
              <a:rPr lang="en-IE" sz="3200" dirty="0"/>
              <a:t>++;</a:t>
            </a:r>
          </a:p>
          <a:p>
            <a:pPr marL="201168" lvl="1" indent="0">
              <a:buNone/>
            </a:pPr>
            <a:r>
              <a:rPr lang="en-IE" sz="3200" dirty="0"/>
              <a:t>	// Once all data in section has been partitioned</a:t>
            </a:r>
          </a:p>
          <a:p>
            <a:pPr marL="201168" lvl="1" indent="0">
              <a:buNone/>
            </a:pPr>
            <a:r>
              <a:rPr lang="en-IE" sz="3200" dirty="0"/>
              <a:t>	// swap pivot to end of partitioned section		</a:t>
            </a:r>
          </a:p>
          <a:p>
            <a:pPr marL="201168" lvl="1" indent="0">
              <a:buNone/>
            </a:pPr>
            <a:r>
              <a:rPr lang="en-IE" sz="3200" dirty="0"/>
              <a:t>	swap(data, </a:t>
            </a:r>
            <a:r>
              <a:rPr lang="en-IE" sz="3200" dirty="0" err="1"/>
              <a:t>unpartitionedIndex</a:t>
            </a:r>
            <a:r>
              <a:rPr lang="en-IE" sz="3200" dirty="0"/>
              <a:t>, high)</a:t>
            </a:r>
          </a:p>
          <a:p>
            <a:pPr marL="201168" lvl="1" indent="0">
              <a:buNone/>
            </a:pPr>
            <a:r>
              <a:rPr lang="en-IE" sz="3200" dirty="0"/>
              <a:t>	return </a:t>
            </a:r>
            <a:r>
              <a:rPr lang="en-IE" sz="3200" dirty="0" err="1"/>
              <a:t>unpartitionedIndex</a:t>
            </a:r>
            <a:r>
              <a:rPr lang="en-IE" sz="3200" dirty="0"/>
              <a:t>	// Return position of pivot value</a:t>
            </a:r>
          </a:p>
          <a:p>
            <a:pPr marL="201168" lvl="1" indent="0">
              <a:buNone/>
            </a:pPr>
            <a:r>
              <a:rPr lang="en-IE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966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Lomuto</a:t>
            </a:r>
            <a:r>
              <a:rPr lang="en-IE" dirty="0"/>
              <a:t> Partitioning in Pictures –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16466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3200" dirty="0"/>
              <a:t>Our original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14819"/>
              </p:ext>
            </p:extLst>
          </p:nvPr>
        </p:nvGraphicFramePr>
        <p:xfrm>
          <a:off x="2062480" y="24705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2949788"/>
            <a:ext cx="10058400" cy="1584112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E" sz="3200" dirty="0"/>
              <a:t>At start of partition method:</a:t>
            </a:r>
          </a:p>
          <a:p>
            <a:pPr lvl="2"/>
            <a:r>
              <a:rPr lang="en-IE" sz="2800" dirty="0"/>
              <a:t>partition(data, 0, 7)	// 0 is start of array, 7 is end of array</a:t>
            </a:r>
          </a:p>
          <a:p>
            <a:pPr lvl="3"/>
            <a:r>
              <a:rPr lang="en-IE" sz="2800" dirty="0"/>
              <a:t>Therefore low = 0 and high = 7</a:t>
            </a:r>
          </a:p>
          <a:p>
            <a:pPr lvl="3"/>
            <a:r>
              <a:rPr lang="en-IE" sz="2800" dirty="0"/>
              <a:t>Set pivot = 4 (Value in last slot of array)</a:t>
            </a:r>
          </a:p>
          <a:p>
            <a:pPr lvl="3"/>
            <a:r>
              <a:rPr lang="en-IE" sz="2800" dirty="0"/>
              <a:t>Set </a:t>
            </a:r>
            <a:r>
              <a:rPr lang="en-IE" sz="2800" dirty="0" err="1"/>
              <a:t>unpartitionedIndex</a:t>
            </a:r>
            <a:r>
              <a:rPr lang="en-IE" sz="2800" dirty="0"/>
              <a:t> = 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505"/>
              </p:ext>
            </p:extLst>
          </p:nvPr>
        </p:nvGraphicFramePr>
        <p:xfrm>
          <a:off x="2062480" y="46422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4642274"/>
            <a:ext cx="179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Compare first element to pivot, then second, then third </a:t>
            </a:r>
            <a:r>
              <a:rPr lang="en-IE" dirty="0" err="1"/>
              <a:t>etc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8676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Lomuto</a:t>
            </a:r>
            <a:r>
              <a:rPr lang="en-IE" dirty="0"/>
              <a:t> Partitioning in Pictures: </a:t>
            </a:r>
            <a:br>
              <a:rPr lang="en-IE" dirty="0"/>
            </a:br>
            <a:r>
              <a:rPr lang="en-IE" dirty="0"/>
              <a:t>Partitioning in Action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73556"/>
              </p:ext>
            </p:extLst>
          </p:nvPr>
        </p:nvGraphicFramePr>
        <p:xfrm>
          <a:off x="1579880" y="19752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11361"/>
              </p:ext>
            </p:extLst>
          </p:nvPr>
        </p:nvGraphicFramePr>
        <p:xfrm>
          <a:off x="1579880" y="25086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502614"/>
              </p:ext>
            </p:extLst>
          </p:nvPr>
        </p:nvGraphicFramePr>
        <p:xfrm>
          <a:off x="1579880" y="30420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668980"/>
              </p:ext>
            </p:extLst>
          </p:nvPr>
        </p:nvGraphicFramePr>
        <p:xfrm>
          <a:off x="1579880" y="358986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39814"/>
              </p:ext>
            </p:extLst>
          </p:nvPr>
        </p:nvGraphicFramePr>
        <p:xfrm>
          <a:off x="1579880" y="413766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15882"/>
              </p:ext>
            </p:extLst>
          </p:nvPr>
        </p:nvGraphicFramePr>
        <p:xfrm>
          <a:off x="1579880" y="467106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64540"/>
              </p:ext>
            </p:extLst>
          </p:nvPr>
        </p:nvGraphicFramePr>
        <p:xfrm>
          <a:off x="1579880" y="521885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5900" y="1975275"/>
            <a:ext cx="135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>
                <a:solidFill>
                  <a:srgbClr val="FF0000"/>
                </a:solidFill>
              </a:rPr>
              <a:t>Unpartitioned</a:t>
            </a:r>
            <a:r>
              <a:rPr lang="en-IE" sz="1600" dirty="0">
                <a:solidFill>
                  <a:srgbClr val="FF0000"/>
                </a:solidFill>
              </a:rPr>
              <a:t> =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89281" y="1346981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7030A0"/>
                </a:solidFill>
              </a:rPr>
              <a:t>Pivot = 4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9321800" y="1631911"/>
            <a:ext cx="495300" cy="5287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15500" y="1962263"/>
            <a:ext cx="2533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- Compare 7 to 4, no change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15500" y="2304571"/>
            <a:ext cx="237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- Compare 1 to 4, swap with element at </a:t>
            </a:r>
            <a:r>
              <a:rPr lang="en-IE" sz="1600" dirty="0" err="1"/>
              <a:t>unpartitionedIndex</a:t>
            </a:r>
            <a:r>
              <a:rPr lang="en-IE" sz="1600" dirty="0"/>
              <a:t> (i.e. 7)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9281" y="3077324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- Compare 23 to 4, no change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15500" y="3564468"/>
            <a:ext cx="2533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- Compare 5 to 4, no change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15500" y="3900491"/>
            <a:ext cx="2371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- Compare 2 to 4, swap with element at </a:t>
            </a:r>
            <a:r>
              <a:rPr lang="en-IE" sz="1600" dirty="0" err="1"/>
              <a:t>unpartitionedIndex</a:t>
            </a:r>
            <a:r>
              <a:rPr lang="en-IE" sz="1600" dirty="0"/>
              <a:t> (i.e. 7)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5900" y="2471693"/>
            <a:ext cx="135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>
                <a:solidFill>
                  <a:srgbClr val="FF0000"/>
                </a:solidFill>
              </a:rPr>
              <a:t>Unpartitioned</a:t>
            </a:r>
            <a:r>
              <a:rPr lang="en-IE" sz="1600" dirty="0">
                <a:solidFill>
                  <a:srgbClr val="FF0000"/>
                </a:solidFill>
              </a:rPr>
              <a:t> =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3200" y="2986603"/>
            <a:ext cx="135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>
                <a:solidFill>
                  <a:srgbClr val="FF0000"/>
                </a:solidFill>
              </a:rPr>
              <a:t>Unpartitioned</a:t>
            </a:r>
            <a:r>
              <a:rPr lang="en-IE" sz="1600" dirty="0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3520" y="3539339"/>
            <a:ext cx="135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>
                <a:solidFill>
                  <a:srgbClr val="FF0000"/>
                </a:solidFill>
              </a:rPr>
              <a:t>Unpartitioned</a:t>
            </a:r>
            <a:r>
              <a:rPr lang="en-IE" sz="1600" dirty="0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3520" y="4142591"/>
            <a:ext cx="135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>
                <a:solidFill>
                  <a:srgbClr val="FF0000"/>
                </a:solidFill>
              </a:rPr>
              <a:t>Unpartitioned</a:t>
            </a:r>
            <a:r>
              <a:rPr lang="en-IE" sz="1600" dirty="0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5900" y="4690959"/>
            <a:ext cx="135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>
                <a:solidFill>
                  <a:srgbClr val="FF0000"/>
                </a:solidFill>
              </a:rPr>
              <a:t>Unpartitioned</a:t>
            </a:r>
            <a:r>
              <a:rPr lang="en-IE" sz="1600" dirty="0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3200" y="5218584"/>
            <a:ext cx="135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>
                <a:solidFill>
                  <a:srgbClr val="FF0000"/>
                </a:solidFill>
              </a:rPr>
              <a:t>Unpartitioned</a:t>
            </a:r>
            <a:r>
              <a:rPr lang="en-IE" sz="1600" dirty="0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89281" y="4722602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- Compare 65 to 4, no change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15500" y="5095472"/>
            <a:ext cx="247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- Compare 3 to 4, swap with element at </a:t>
            </a:r>
            <a:r>
              <a:rPr lang="en-IE" sz="1600" dirty="0" err="1"/>
              <a:t>unpartitionedIndex</a:t>
            </a:r>
            <a:r>
              <a:rPr lang="en-IE" sz="1600" dirty="0"/>
              <a:t> (i.e. 23)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198301"/>
              </p:ext>
            </p:extLst>
          </p:nvPr>
        </p:nvGraphicFramePr>
        <p:xfrm>
          <a:off x="1579880" y="579129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0" y="5789797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FF0000"/>
                </a:solidFill>
              </a:rPr>
              <a:t>After end of loop, </a:t>
            </a:r>
            <a:r>
              <a:rPr lang="en-IE" sz="1600" dirty="0" err="1">
                <a:solidFill>
                  <a:srgbClr val="FF0000"/>
                </a:solidFill>
              </a:rPr>
              <a:t>unpartitioned</a:t>
            </a:r>
            <a:r>
              <a:rPr lang="en-IE" sz="1600" dirty="0">
                <a:solidFill>
                  <a:srgbClr val="FF0000"/>
                </a:solidFill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253299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Lomuto</a:t>
            </a:r>
            <a:r>
              <a:rPr lang="en-IE" dirty="0"/>
              <a:t> Partitioning in Pictures:</a:t>
            </a:r>
            <a:br>
              <a:rPr lang="en-IE" dirty="0"/>
            </a:br>
            <a:r>
              <a:rPr lang="en-IE" dirty="0"/>
              <a:t>The Final Step, Move the Pivot into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441700"/>
            <a:ext cx="10058400" cy="2427394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Need to move the pivot to the slot </a:t>
            </a:r>
            <a:r>
              <a:rPr lang="en-IE" sz="3200" u="sng" dirty="0"/>
              <a:t>after</a:t>
            </a:r>
            <a:r>
              <a:rPr lang="en-IE" sz="3200" dirty="0"/>
              <a:t> the “small” data, i.e. into the </a:t>
            </a:r>
            <a:r>
              <a:rPr lang="en-IE" sz="3200" dirty="0" err="1">
                <a:solidFill>
                  <a:srgbClr val="FF0000"/>
                </a:solidFill>
              </a:rPr>
              <a:t>unpartitionedIndex</a:t>
            </a:r>
            <a:r>
              <a:rPr lang="en-IE" sz="3200" dirty="0"/>
              <a:t> slot</a:t>
            </a:r>
          </a:p>
          <a:p>
            <a:pPr lvl="2"/>
            <a:r>
              <a:rPr lang="en-IE" sz="2800" dirty="0" err="1"/>
              <a:t>unpartitionedIndex</a:t>
            </a:r>
            <a:r>
              <a:rPr lang="en-IE" sz="2800" dirty="0"/>
              <a:t> = 3 after the loop completed</a:t>
            </a:r>
          </a:p>
          <a:p>
            <a:pPr lvl="3"/>
            <a:r>
              <a:rPr lang="en-IE" sz="2400" dirty="0"/>
              <a:t>Therefore swap element in slot 3 with pivot (i.e. element at end)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0652"/>
              </p:ext>
            </p:extLst>
          </p:nvPr>
        </p:nvGraphicFramePr>
        <p:xfrm>
          <a:off x="2875280" y="212099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" y="2120995"/>
            <a:ext cx="177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solidFill>
                  <a:srgbClr val="FF0000"/>
                </a:solidFill>
              </a:rPr>
              <a:t>After end of loop, </a:t>
            </a:r>
            <a:r>
              <a:rPr lang="en-IE" sz="1600" dirty="0" err="1">
                <a:solidFill>
                  <a:srgbClr val="FF0000"/>
                </a:solidFill>
              </a:rPr>
              <a:t>unpartitioned</a:t>
            </a:r>
            <a:r>
              <a:rPr lang="en-IE" sz="1600" dirty="0">
                <a:solidFill>
                  <a:srgbClr val="FF0000"/>
                </a:solidFill>
              </a:rPr>
              <a:t> = 3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12610"/>
              </p:ext>
            </p:extLst>
          </p:nvPr>
        </p:nvGraphicFramePr>
        <p:xfrm>
          <a:off x="2062480" y="549825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1455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6978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94084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927424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119288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07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580297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089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3420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 rot="16200000">
            <a:off x="4231148" y="1188418"/>
            <a:ext cx="331183" cy="3042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/>
          <p:cNvSpPr txBox="1"/>
          <p:nvPr/>
        </p:nvSpPr>
        <p:spPr>
          <a:xfrm>
            <a:off x="3368039" y="2889069"/>
            <a:ext cx="2181862" cy="40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Smaller than pivot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7777811" y="684675"/>
            <a:ext cx="344781" cy="4064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/>
          <p:cNvSpPr txBox="1"/>
          <p:nvPr/>
        </p:nvSpPr>
        <p:spPr>
          <a:xfrm>
            <a:off x="6921501" y="2885285"/>
            <a:ext cx="1968500" cy="41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dirty="0"/>
              <a:t>Bigger than pivot</a:t>
            </a:r>
          </a:p>
        </p:txBody>
      </p:sp>
    </p:spTree>
    <p:extLst>
      <p:ext uri="{BB962C8B-B14F-4D97-AF65-F5344CB8AC3E}">
        <p14:creationId xmlns:p14="http://schemas.microsoft.com/office/powerpoint/2010/main" val="192873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F674-4ABE-18D7-C545-9B67EB83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Lomuto</a:t>
            </a:r>
            <a:r>
              <a:rPr lang="en-IE" dirty="0"/>
              <a:t> Partitioning:</a:t>
            </a:r>
            <a:br>
              <a:rPr lang="en-IE" dirty="0"/>
            </a:br>
            <a:r>
              <a:rPr lang="en-IE" dirty="0"/>
              <a:t>What Does it Return?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6FE5-AD3A-7FC2-2783-C13788FE7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2800" dirty="0"/>
              <a:t>The final step in the </a:t>
            </a:r>
            <a:r>
              <a:rPr lang="en-IE" sz="2800" dirty="0" err="1"/>
              <a:t>Lomuto</a:t>
            </a:r>
            <a:r>
              <a:rPr lang="en-IE" sz="2800" dirty="0"/>
              <a:t> partition algorithm moves the pivot into its “correct” place in the array section</a:t>
            </a:r>
          </a:p>
          <a:p>
            <a:pPr lvl="2"/>
            <a:r>
              <a:rPr lang="en-IE" sz="2400" dirty="0"/>
              <a:t>All values to the left of it are smaller</a:t>
            </a:r>
          </a:p>
          <a:p>
            <a:pPr lvl="2"/>
            <a:r>
              <a:rPr lang="en-IE" sz="2400" dirty="0"/>
              <a:t>All values to the right are bigger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The pivot is also in the correct location in the overall array</a:t>
            </a:r>
          </a:p>
          <a:p>
            <a:pPr lvl="2"/>
            <a:r>
              <a:rPr lang="en-IE" sz="2400" dirty="0"/>
              <a:t>No need to re-examine it or move it again.</a:t>
            </a:r>
          </a:p>
          <a:p>
            <a:pPr lvl="2"/>
            <a:r>
              <a:rPr lang="en-IE" sz="2400" dirty="0"/>
              <a:t>The main quicksort algorithm can ignore it:</a:t>
            </a:r>
          </a:p>
          <a:p>
            <a:pPr lvl="3"/>
            <a:r>
              <a:rPr lang="en-IE" sz="2000" dirty="0"/>
              <a:t>quicksort(data, </a:t>
            </a:r>
            <a:r>
              <a:rPr lang="en-IE" sz="2000" dirty="0" err="1"/>
              <a:t>startOfSection</a:t>
            </a:r>
            <a:r>
              <a:rPr lang="en-IE" sz="2000" dirty="0"/>
              <a:t>, </a:t>
            </a:r>
            <a:r>
              <a:rPr lang="en-IE" sz="2000" dirty="0" err="1">
                <a:solidFill>
                  <a:srgbClr val="FF0000"/>
                </a:solidFill>
              </a:rPr>
              <a:t>partitionPoint</a:t>
            </a:r>
            <a:r>
              <a:rPr lang="en-IE" sz="2000" dirty="0">
                <a:solidFill>
                  <a:srgbClr val="FF0000"/>
                </a:solidFill>
              </a:rPr>
              <a:t> – 1</a:t>
            </a:r>
            <a:r>
              <a:rPr lang="en-IE" sz="2000" dirty="0"/>
              <a:t>)</a:t>
            </a:r>
          </a:p>
          <a:p>
            <a:pPr lvl="3"/>
            <a:r>
              <a:rPr lang="en-IE" sz="2000" dirty="0"/>
              <a:t>quicksort (data, </a:t>
            </a:r>
            <a:r>
              <a:rPr lang="en-IE" sz="2000" dirty="0" err="1">
                <a:solidFill>
                  <a:srgbClr val="FF0000"/>
                </a:solidFill>
              </a:rPr>
              <a:t>partitionPoint</a:t>
            </a:r>
            <a:r>
              <a:rPr lang="en-IE" sz="2000" dirty="0">
                <a:solidFill>
                  <a:srgbClr val="FF0000"/>
                </a:solidFill>
              </a:rPr>
              <a:t> + 1</a:t>
            </a:r>
            <a:r>
              <a:rPr lang="en-IE" sz="2000" dirty="0"/>
              <a:t>, </a:t>
            </a:r>
            <a:r>
              <a:rPr lang="en-IE" sz="2000" dirty="0" err="1"/>
              <a:t>endOfSection</a:t>
            </a:r>
            <a:r>
              <a:rPr lang="en-IE" sz="2000" dirty="0"/>
              <a:t>)</a:t>
            </a:r>
          </a:p>
          <a:p>
            <a:pPr marL="566928" lvl="3" indent="0">
              <a:buNone/>
            </a:pPr>
            <a:endParaRPr lang="en-IE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0BFCB8-3186-D180-3417-46B8BF2CD5D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060163" y="5026090"/>
            <a:ext cx="1119804" cy="19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A9C75E-DBA6-7B27-4943-FF30AA45377F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109927" y="5221055"/>
            <a:ext cx="1070040" cy="196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E1563-7214-FB90-5B4D-B2B4ECA16758}"/>
              </a:ext>
            </a:extLst>
          </p:cNvPr>
          <p:cNvSpPr txBox="1"/>
          <p:nvPr/>
        </p:nvSpPr>
        <p:spPr>
          <a:xfrm>
            <a:off x="8179967" y="4759390"/>
            <a:ext cx="2799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This skips the partition point itself, i.e. the position in which the pivot landed</a:t>
            </a:r>
          </a:p>
        </p:txBody>
      </p:sp>
    </p:spTree>
    <p:extLst>
      <p:ext uri="{BB962C8B-B14F-4D97-AF65-F5344CB8AC3E}">
        <p14:creationId xmlns:p14="http://schemas.microsoft.com/office/powerpoint/2010/main" val="236585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Pick a pivot, then divide and conquer</a:t>
            </a:r>
          </a:p>
        </p:txBody>
      </p:sp>
    </p:spTree>
    <p:extLst>
      <p:ext uri="{BB962C8B-B14F-4D97-AF65-F5344CB8AC3E}">
        <p14:creationId xmlns:p14="http://schemas.microsoft.com/office/powerpoint/2010/main" val="2677685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E" sz="3200" b="1" dirty="0"/>
          </a:p>
          <a:p>
            <a:pPr algn="ctr"/>
            <a:r>
              <a:rPr lang="en-IE" sz="3200" b="1" dirty="0"/>
              <a:t>There is a fully worked example (using the </a:t>
            </a:r>
            <a:r>
              <a:rPr lang="en-IE" sz="3200" b="1" dirty="0" err="1"/>
              <a:t>Lomuto</a:t>
            </a:r>
            <a:r>
              <a:rPr lang="en-IE" sz="3200" b="1" dirty="0"/>
              <a:t> approach) for this sample array on Moodle</a:t>
            </a:r>
          </a:p>
          <a:p>
            <a:pPr algn="ctr"/>
            <a:endParaRPr lang="en-IE" sz="3200" b="1" dirty="0"/>
          </a:p>
          <a:p>
            <a:pPr algn="ctr"/>
            <a:r>
              <a:rPr lang="en-IE" sz="3200" b="1" dirty="0">
                <a:solidFill>
                  <a:srgbClr val="FF0000"/>
                </a:solidFill>
              </a:rPr>
              <a:t>Worked QuickSort Example from Slides.pdf</a:t>
            </a:r>
          </a:p>
          <a:p>
            <a:pPr algn="ctr"/>
            <a:endParaRPr lang="en-IE" sz="3200" b="1" dirty="0"/>
          </a:p>
        </p:txBody>
      </p:sp>
    </p:spTree>
    <p:extLst>
      <p:ext uri="{BB962C8B-B14F-4D97-AF65-F5344CB8AC3E}">
        <p14:creationId xmlns:p14="http://schemas.microsoft.com/office/powerpoint/2010/main" val="2533037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92DC-A0AC-0864-F3E5-6127D227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Partitioning: </a:t>
            </a:r>
            <a:br>
              <a:rPr lang="en-IE" dirty="0"/>
            </a:br>
            <a:r>
              <a:rPr lang="en-IE" dirty="0"/>
              <a:t>Overview of the Hoare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219B-55FA-2D96-B207-D9BCB608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774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2800" dirty="0"/>
              <a:t>A “2 pointer” approach: Two indices used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Index 1</a:t>
            </a:r>
            <a:r>
              <a:rPr lang="en-IE" sz="2800" dirty="0"/>
              <a:t> starts at the start of the section and </a:t>
            </a:r>
            <a:r>
              <a:rPr lang="en-IE" sz="2800" dirty="0">
                <a:solidFill>
                  <a:srgbClr val="FF0000"/>
                </a:solidFill>
              </a:rPr>
              <a:t>moves up</a:t>
            </a:r>
          </a:p>
          <a:p>
            <a:pPr lvl="2"/>
            <a:r>
              <a:rPr lang="en-IE" sz="2400" dirty="0"/>
              <a:t>Moves up until it finds a </a:t>
            </a:r>
            <a:r>
              <a:rPr lang="en-IE" sz="2400" dirty="0">
                <a:solidFill>
                  <a:srgbClr val="FF0000"/>
                </a:solidFill>
              </a:rPr>
              <a:t>value bigger than the pivot</a:t>
            </a:r>
          </a:p>
          <a:p>
            <a:pPr lvl="2"/>
            <a:r>
              <a:rPr lang="en-IE" sz="2400" dirty="0"/>
              <a:t>When it finds one, it pauses</a:t>
            </a:r>
          </a:p>
          <a:p>
            <a:pPr lvl="1"/>
            <a:r>
              <a:rPr lang="en-IE" sz="2800" dirty="0">
                <a:solidFill>
                  <a:srgbClr val="FF0000"/>
                </a:solidFill>
              </a:rPr>
              <a:t>Index 2</a:t>
            </a:r>
            <a:r>
              <a:rPr lang="en-IE" sz="2800" dirty="0"/>
              <a:t> starts at the end of the section and moves down</a:t>
            </a:r>
          </a:p>
          <a:p>
            <a:pPr lvl="2"/>
            <a:r>
              <a:rPr lang="en-IE" sz="2400" dirty="0"/>
              <a:t>Moves down until it finds a </a:t>
            </a:r>
            <a:r>
              <a:rPr lang="en-IE" sz="2400" dirty="0">
                <a:solidFill>
                  <a:srgbClr val="FF0000"/>
                </a:solidFill>
              </a:rPr>
              <a:t>value smaller than the pivot</a:t>
            </a:r>
          </a:p>
          <a:p>
            <a:pPr lvl="2"/>
            <a:r>
              <a:rPr lang="en-IE" sz="2400" dirty="0"/>
              <a:t>When it finds one, it pauses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When the two have found a value, they </a:t>
            </a:r>
            <a:r>
              <a:rPr lang="en-IE" sz="2800" dirty="0">
                <a:solidFill>
                  <a:srgbClr val="FF0000"/>
                </a:solidFill>
              </a:rPr>
              <a:t>swap</a:t>
            </a:r>
          </a:p>
          <a:p>
            <a:pPr lvl="2"/>
            <a:r>
              <a:rPr lang="en-IE" sz="2400" dirty="0"/>
              <a:t>Bigger value (from index 1) goes to the right</a:t>
            </a:r>
          </a:p>
          <a:p>
            <a:pPr lvl="2"/>
            <a:r>
              <a:rPr lang="en-IE" sz="2400" dirty="0"/>
              <a:t>Smaller value (from index 2) goes to the left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Process stops when index 1 &gt;= index 2</a:t>
            </a:r>
          </a:p>
        </p:txBody>
      </p:sp>
    </p:spTree>
    <p:extLst>
      <p:ext uri="{BB962C8B-B14F-4D97-AF65-F5344CB8AC3E}">
        <p14:creationId xmlns:p14="http://schemas.microsoft.com/office/powerpoint/2010/main" val="2438223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Partitioning: </a:t>
            </a:r>
            <a:br>
              <a:rPr lang="en-IE" dirty="0"/>
            </a:br>
            <a:r>
              <a:rPr lang="en-IE" dirty="0"/>
              <a:t>Pseudocode for the Hoare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690394" cy="4725663"/>
          </a:xfrm>
        </p:spPr>
        <p:txBody>
          <a:bodyPr>
            <a:normAutofit fontScale="55000" lnSpcReduction="20000"/>
          </a:bodyPr>
          <a:lstStyle/>
          <a:p>
            <a:pPr marL="201168" lvl="1" indent="0">
              <a:buNone/>
            </a:pPr>
            <a:r>
              <a:rPr lang="en-IE" sz="3200" dirty="0"/>
              <a:t>partition([]data, low, high):</a:t>
            </a:r>
          </a:p>
          <a:p>
            <a:pPr marL="201168" lvl="1" indent="0">
              <a:buNone/>
            </a:pPr>
            <a:r>
              <a:rPr lang="en-IE" sz="3200" dirty="0"/>
              <a:t>	pivot = data[low]</a:t>
            </a:r>
          </a:p>
          <a:p>
            <a:pPr marL="201168" lvl="1" indent="0">
              <a:buNone/>
            </a:pPr>
            <a:r>
              <a:rPr lang="en-IE" sz="3200" dirty="0"/>
              <a:t>	index1 = low</a:t>
            </a:r>
          </a:p>
          <a:p>
            <a:pPr marL="201168" lvl="1" indent="0">
              <a:buNone/>
            </a:pPr>
            <a:r>
              <a:rPr lang="en-IE" sz="3200" dirty="0"/>
              <a:t>	Index2 = high</a:t>
            </a:r>
          </a:p>
          <a:p>
            <a:pPr marL="201168" lvl="1" indent="0">
              <a:buNone/>
            </a:pPr>
            <a:r>
              <a:rPr lang="en-IE" sz="3200" dirty="0"/>
              <a:t>	while true</a:t>
            </a:r>
          </a:p>
          <a:p>
            <a:pPr marL="201168" lvl="1" indent="0">
              <a:buNone/>
            </a:pPr>
            <a:r>
              <a:rPr lang="en-IE" sz="3200" dirty="0"/>
              <a:t>		 // Move up </a:t>
            </a:r>
            <a:r>
              <a:rPr lang="en-IE" sz="3200" dirty="0" err="1"/>
              <a:t>til</a:t>
            </a:r>
            <a:r>
              <a:rPr lang="en-IE" sz="3200" dirty="0"/>
              <a:t> you find a value that’s too big</a:t>
            </a:r>
          </a:p>
          <a:p>
            <a:pPr marL="201168" lvl="1" indent="0">
              <a:buNone/>
            </a:pPr>
            <a:r>
              <a:rPr lang="en-IE" sz="3200" dirty="0"/>
              <a:t>		while data[index1] &lt; pivot and index1 &lt;= index2</a:t>
            </a:r>
          </a:p>
          <a:p>
            <a:pPr marL="201168" lvl="1" indent="0">
              <a:buNone/>
            </a:pPr>
            <a:r>
              <a:rPr lang="en-IE" sz="3200" dirty="0"/>
              <a:t>			index1++</a:t>
            </a:r>
          </a:p>
          <a:p>
            <a:pPr marL="201168" lvl="1" indent="0">
              <a:buNone/>
            </a:pPr>
            <a:r>
              <a:rPr lang="en-IE" sz="3200" dirty="0"/>
              <a:t>		 // Move down </a:t>
            </a:r>
            <a:r>
              <a:rPr lang="en-IE" sz="3200" dirty="0" err="1"/>
              <a:t>til</a:t>
            </a:r>
            <a:r>
              <a:rPr lang="en-IE" sz="3200" dirty="0"/>
              <a:t> you find a value that’s too small</a:t>
            </a:r>
          </a:p>
          <a:p>
            <a:pPr marL="201168" lvl="1" indent="0">
              <a:buNone/>
            </a:pPr>
            <a:r>
              <a:rPr lang="en-IE" sz="3200" dirty="0"/>
              <a:t>		while data[index2] &gt; pivot and index1 &lt;= index2 </a:t>
            </a:r>
          </a:p>
          <a:p>
            <a:pPr marL="201168" lvl="1" indent="0">
              <a:buNone/>
            </a:pPr>
            <a:r>
              <a:rPr lang="en-IE" sz="3200" dirty="0"/>
              <a:t>			index2—</a:t>
            </a:r>
          </a:p>
          <a:p>
            <a:pPr marL="201168" lvl="1" indent="0">
              <a:buNone/>
            </a:pPr>
            <a:r>
              <a:rPr lang="en-IE" sz="3200" dirty="0"/>
              <a:t>		if index1 &gt;= index2 // If indices have passed each other, all elements are done</a:t>
            </a:r>
          </a:p>
          <a:p>
            <a:pPr marL="201168" lvl="1" indent="0">
              <a:buNone/>
            </a:pPr>
            <a:r>
              <a:rPr lang="en-IE" sz="3200" dirty="0"/>
              <a:t>			return index2 // Return position of pivot value		</a:t>
            </a:r>
          </a:p>
          <a:p>
            <a:pPr marL="201168" lvl="1" indent="0">
              <a:buNone/>
            </a:pPr>
            <a:r>
              <a:rPr lang="en-IE" sz="3200" dirty="0"/>
              <a:t>		swap(data, index1, index2) // Swap values</a:t>
            </a:r>
          </a:p>
          <a:p>
            <a:pPr marL="201168" lvl="1" indent="0">
              <a:buNone/>
            </a:pPr>
            <a:r>
              <a:rPr lang="en-IE" sz="3200" dirty="0"/>
              <a:t>		index1++</a:t>
            </a:r>
          </a:p>
          <a:p>
            <a:pPr marL="201168" lvl="1" indent="0">
              <a:buNone/>
            </a:pPr>
            <a:r>
              <a:rPr lang="en-IE" sz="3200" dirty="0"/>
              <a:t>		index2--</a:t>
            </a:r>
          </a:p>
          <a:p>
            <a:pPr marL="201168" lvl="1" indent="0">
              <a:buNone/>
            </a:pPr>
            <a:r>
              <a:rPr lang="en-IE" sz="3200" dirty="0"/>
              <a:t>	</a:t>
            </a:r>
          </a:p>
          <a:p>
            <a:pPr marL="201168" lvl="1" indent="0">
              <a:buNone/>
            </a:pPr>
            <a:endParaRPr lang="en-IE" sz="3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ED7725-88E7-252C-DFB6-D5EBA4F7927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061927" y="5865845"/>
            <a:ext cx="1082351" cy="14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8F2636-0E69-3B56-A6FE-42A289EB618A}"/>
              </a:ext>
            </a:extLst>
          </p:cNvPr>
          <p:cNvSpPr txBox="1"/>
          <p:nvPr/>
        </p:nvSpPr>
        <p:spPr>
          <a:xfrm>
            <a:off x="5144278" y="5828522"/>
            <a:ext cx="564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Makes sure you move past the values you’ve just swapped</a:t>
            </a:r>
          </a:p>
        </p:txBody>
      </p:sp>
    </p:spTree>
    <p:extLst>
      <p:ext uri="{BB962C8B-B14F-4D97-AF65-F5344CB8AC3E}">
        <p14:creationId xmlns:p14="http://schemas.microsoft.com/office/powerpoint/2010/main" val="52987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2CB4-0E3C-AFF1-FD03-811C7885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Hoare Partitioning:</a:t>
            </a:r>
            <a:br>
              <a:rPr lang="en-IE" dirty="0"/>
            </a:br>
            <a:r>
              <a:rPr lang="en-IE" dirty="0"/>
              <a:t>What Does it Return?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549B-9CC4-0A88-CF73-526F7336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Unlike the </a:t>
            </a:r>
            <a:r>
              <a:rPr lang="en-IE" sz="2800" dirty="0" err="1"/>
              <a:t>Lomuto</a:t>
            </a:r>
            <a:r>
              <a:rPr lang="en-IE" sz="2800" dirty="0"/>
              <a:t> approach, Hoare partitioning will return the position of the last “small” value, not specifically the pivot</a:t>
            </a:r>
          </a:p>
          <a:p>
            <a:pPr lvl="2"/>
            <a:r>
              <a:rPr lang="en-IE" sz="2400" dirty="0"/>
              <a:t>Everything from the start of the section up to this position is less than or equal to the pivot</a:t>
            </a:r>
          </a:p>
          <a:p>
            <a:pPr lvl="2"/>
            <a:r>
              <a:rPr lang="en-IE" sz="2400" dirty="0"/>
              <a:t>Everything after this position to the end of the section is greater than the pivot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As this does not guarantee that the pivot is in the correct position, we cannot skip any positions in subsequent sorts. </a:t>
            </a:r>
          </a:p>
          <a:p>
            <a:pPr lvl="2"/>
            <a:r>
              <a:rPr lang="en-IE" sz="2400" dirty="0"/>
              <a:t>Overall quicksort algorithm must be amended to:</a:t>
            </a:r>
          </a:p>
          <a:p>
            <a:pPr lvl="3"/>
            <a:r>
              <a:rPr lang="en-IE" sz="2400" dirty="0"/>
              <a:t>quicksort(data, </a:t>
            </a:r>
            <a:r>
              <a:rPr lang="en-IE" sz="2400" dirty="0" err="1"/>
              <a:t>startOfSection</a:t>
            </a:r>
            <a:r>
              <a:rPr lang="en-IE" sz="2400" dirty="0"/>
              <a:t>, </a:t>
            </a:r>
            <a:r>
              <a:rPr lang="en-IE" sz="2400" dirty="0" err="1">
                <a:solidFill>
                  <a:srgbClr val="FF0000"/>
                </a:solidFill>
              </a:rPr>
              <a:t>partitionPoint</a:t>
            </a:r>
            <a:r>
              <a:rPr lang="en-IE" sz="2400" dirty="0"/>
              <a:t>)</a:t>
            </a:r>
          </a:p>
          <a:p>
            <a:pPr lvl="3"/>
            <a:r>
              <a:rPr lang="en-IE" sz="2400" dirty="0"/>
              <a:t>quicksort (data, </a:t>
            </a:r>
            <a:r>
              <a:rPr lang="en-IE" sz="2400" dirty="0" err="1">
                <a:solidFill>
                  <a:srgbClr val="FF0000"/>
                </a:solidFill>
              </a:rPr>
              <a:t>partitionPoint</a:t>
            </a:r>
            <a:r>
              <a:rPr lang="en-IE" sz="2400" dirty="0">
                <a:solidFill>
                  <a:srgbClr val="FF0000"/>
                </a:solidFill>
              </a:rPr>
              <a:t> + 1</a:t>
            </a:r>
            <a:r>
              <a:rPr lang="en-IE" sz="2400" dirty="0"/>
              <a:t>, </a:t>
            </a:r>
            <a:r>
              <a:rPr lang="en-IE" sz="2400" dirty="0" err="1"/>
              <a:t>endOfSection</a:t>
            </a:r>
            <a:r>
              <a:rPr lang="en-IE" sz="2400" dirty="0"/>
              <a:t>)</a:t>
            </a:r>
          </a:p>
          <a:p>
            <a:pPr lvl="3"/>
            <a:endParaRPr lang="en-IE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54B543-0AB5-7220-0393-1F13C33B28B8}"/>
              </a:ext>
            </a:extLst>
          </p:cNvPr>
          <p:cNvGrpSpPr/>
          <p:nvPr/>
        </p:nvGrpSpPr>
        <p:grpSpPr>
          <a:xfrm>
            <a:off x="7131050" y="4561185"/>
            <a:ext cx="4205254" cy="923330"/>
            <a:chOff x="7131050" y="4561185"/>
            <a:chExt cx="4205254" cy="92333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5DFFDE8-1B06-FBA4-0CB8-3C6FB5137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1050" y="5022850"/>
              <a:ext cx="958850" cy="977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8C6C9D-7990-2094-1365-9C8B61CE961A}"/>
                </a:ext>
              </a:extLst>
            </p:cNvPr>
            <p:cNvSpPr txBox="1"/>
            <p:nvPr/>
          </p:nvSpPr>
          <p:spPr>
            <a:xfrm>
              <a:off x="8089900" y="4561185"/>
              <a:ext cx="32464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This ensures the separation point from the partition process is included in the next iteration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091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2874-C81C-9395-8EC1-726E025E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Hoare Vs </a:t>
            </a:r>
            <a:r>
              <a:rPr lang="en-IE" dirty="0" err="1"/>
              <a:t>Lomuto</a:t>
            </a:r>
            <a:r>
              <a:rPr lang="en-IE" dirty="0"/>
              <a:t>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58D3-53EA-0BB6-3563-F3821780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2800" dirty="0"/>
              <a:t>Hoare is more efficient than </a:t>
            </a:r>
            <a:r>
              <a:rPr lang="en-IE" sz="2800" dirty="0" err="1"/>
              <a:t>Lomuto</a:t>
            </a:r>
            <a:r>
              <a:rPr lang="en-IE" sz="2800" dirty="0"/>
              <a:t> for two important reasons: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Hoare finds two values in the wrong place and exchanges their positions 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400" dirty="0"/>
              <a:t>Two values “corrected” in one operation, meaning fewer swaps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IE" sz="2800" dirty="0"/>
              <a:t>In a sorted section, Hoare will not perform any swaps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400" dirty="0" err="1"/>
              <a:t>Lomuto</a:t>
            </a:r>
            <a:r>
              <a:rPr lang="en-IE" sz="2400" dirty="0"/>
              <a:t> will still swap</a:t>
            </a:r>
          </a:p>
          <a:p>
            <a:pPr marL="898398" lvl="2" indent="-514350">
              <a:buFont typeface="+mj-lt"/>
              <a:buAutoNum type="arabicPeriod"/>
            </a:pPr>
            <a:endParaRPr lang="en-IE" sz="2400" dirty="0"/>
          </a:p>
          <a:p>
            <a:pPr lvl="1"/>
            <a:r>
              <a:rPr lang="en-IE" sz="2800" dirty="0"/>
              <a:t>Advantages of </a:t>
            </a:r>
            <a:r>
              <a:rPr lang="en-IE" sz="2800" dirty="0" err="1"/>
              <a:t>Lomuto</a:t>
            </a:r>
            <a:r>
              <a:rPr lang="en-IE" sz="2800" dirty="0"/>
              <a:t> over Hoare:</a:t>
            </a:r>
          </a:p>
          <a:p>
            <a:pPr lvl="2"/>
            <a:r>
              <a:rPr lang="en-IE" sz="2400" dirty="0" err="1"/>
              <a:t>Lomuto</a:t>
            </a:r>
            <a:r>
              <a:rPr lang="en-IE" sz="2400" dirty="0"/>
              <a:t> is easier to understand - manipulating one index is easier to understand (and code) than two</a:t>
            </a:r>
          </a:p>
          <a:p>
            <a:pPr lvl="2"/>
            <a:r>
              <a:rPr lang="en-IE" sz="2400" dirty="0" err="1"/>
              <a:t>Lomuto</a:t>
            </a:r>
            <a:r>
              <a:rPr lang="en-IE" sz="2400" dirty="0"/>
              <a:t> will put that partition stage’s pivot into the correct place – one less value to sort in subsequent iterations</a:t>
            </a:r>
          </a:p>
        </p:txBody>
      </p:sp>
    </p:spTree>
    <p:extLst>
      <p:ext uri="{BB962C8B-B14F-4D97-AF65-F5344CB8AC3E}">
        <p14:creationId xmlns:p14="http://schemas.microsoft.com/office/powerpoint/2010/main" val="2650349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QuickSort performs at O(n log n) on average</a:t>
            </a:r>
          </a:p>
          <a:p>
            <a:pPr lvl="2"/>
            <a:r>
              <a:rPr lang="en-IE" sz="2800" dirty="0"/>
              <a:t>Each quicksort call divides data in half</a:t>
            </a:r>
          </a:p>
          <a:p>
            <a:pPr lvl="3"/>
            <a:r>
              <a:rPr lang="en-IE" sz="2400" dirty="0"/>
              <a:t>Takes log n iterations to reduce data to single element</a:t>
            </a:r>
          </a:p>
          <a:p>
            <a:pPr lvl="2"/>
            <a:r>
              <a:rPr lang="en-IE" sz="2800" dirty="0"/>
              <a:t>Each quicksort call also incurs a partition call</a:t>
            </a:r>
          </a:p>
          <a:p>
            <a:pPr lvl="3"/>
            <a:r>
              <a:rPr lang="en-IE" sz="2800" dirty="0"/>
              <a:t>Partition call costs n iterations at maximum</a:t>
            </a:r>
          </a:p>
          <a:p>
            <a:pPr lvl="3"/>
            <a:endParaRPr lang="en-IE" sz="2800" dirty="0"/>
          </a:p>
          <a:p>
            <a:pPr lvl="2"/>
            <a:r>
              <a:rPr lang="en-IE" sz="2800" dirty="0"/>
              <a:t>Log n calls to quick sort, each costing a partition call (which costs n) = log n * n = n log n</a:t>
            </a:r>
          </a:p>
          <a:p>
            <a:pPr lvl="2"/>
            <a:endParaRPr lang="en-IE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20A814-C43B-4596-58A4-552D314403DE}"/>
              </a:ext>
            </a:extLst>
          </p:cNvPr>
          <p:cNvSpPr/>
          <p:nvPr/>
        </p:nvSpPr>
        <p:spPr>
          <a:xfrm>
            <a:off x="9199984" y="3147527"/>
            <a:ext cx="2183363" cy="10823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This is irrespective of the partitioning approach used!</a:t>
            </a:r>
          </a:p>
        </p:txBody>
      </p:sp>
    </p:spTree>
    <p:extLst>
      <p:ext uri="{BB962C8B-B14F-4D97-AF65-F5344CB8AC3E}">
        <p14:creationId xmlns:p14="http://schemas.microsoft.com/office/powerpoint/2010/main" val="35451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O Analysis – What About Worst Case?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Big O usually discusses WORST case</a:t>
            </a:r>
          </a:p>
          <a:p>
            <a:pPr lvl="2"/>
            <a:r>
              <a:rPr lang="en-IE" sz="2800" dirty="0"/>
              <a:t>In worst case, each call to quicksort only decreases data size by 1</a:t>
            </a:r>
          </a:p>
          <a:p>
            <a:pPr lvl="3"/>
            <a:r>
              <a:rPr lang="en-IE" sz="2400" dirty="0"/>
              <a:t>Therefore n calls could be required to reduce the data down to a single element, not log n</a:t>
            </a:r>
          </a:p>
          <a:p>
            <a:pPr lvl="3"/>
            <a:r>
              <a:rPr lang="en-IE" sz="2400" dirty="0"/>
              <a:t>This changes calculation from n log n to n * n, i.e. n</a:t>
            </a:r>
            <a:r>
              <a:rPr lang="en-IE" sz="2400" baseline="30000" dirty="0"/>
              <a:t>2</a:t>
            </a:r>
            <a:endParaRPr lang="en-IE" sz="2400" dirty="0"/>
          </a:p>
          <a:p>
            <a:pPr lvl="1"/>
            <a:r>
              <a:rPr lang="en-IE" sz="2800" dirty="0"/>
              <a:t>True Big O analysis of QuickSort is actually </a:t>
            </a:r>
            <a:r>
              <a:rPr lang="en-IE" sz="2800" dirty="0">
                <a:solidFill>
                  <a:srgbClr val="FF0000"/>
                </a:solidFill>
              </a:rPr>
              <a:t>O(n</a:t>
            </a:r>
            <a:r>
              <a:rPr lang="en-IE" sz="2800" baseline="30000" dirty="0">
                <a:solidFill>
                  <a:srgbClr val="FF0000"/>
                </a:solidFill>
              </a:rPr>
              <a:t>2</a:t>
            </a:r>
            <a:r>
              <a:rPr lang="en-IE" sz="2800" dirty="0">
                <a:solidFill>
                  <a:srgbClr val="FF0000"/>
                </a:solidFill>
              </a:rPr>
              <a:t>)</a:t>
            </a:r>
            <a:r>
              <a:rPr lang="en-IE" sz="2800" dirty="0"/>
              <a:t>!</a:t>
            </a:r>
          </a:p>
          <a:p>
            <a:pPr lvl="2"/>
            <a:r>
              <a:rPr lang="en-IE" sz="2400" dirty="0"/>
              <a:t>Usually considered using average performance as it is rare that QuickSort performs at worst case levels</a:t>
            </a:r>
          </a:p>
        </p:txBody>
      </p:sp>
    </p:spTree>
    <p:extLst>
      <p:ext uri="{BB962C8B-B14F-4D97-AF65-F5344CB8AC3E}">
        <p14:creationId xmlns:p14="http://schemas.microsoft.com/office/powerpoint/2010/main" val="421083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QuickSort?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Divide and conquer approach to sorting</a:t>
            </a:r>
          </a:p>
          <a:p>
            <a:pPr lvl="1"/>
            <a:r>
              <a:rPr lang="en-IE" sz="3200" dirty="0"/>
              <a:t>Repeatedly:</a:t>
            </a:r>
          </a:p>
          <a:p>
            <a:pPr lvl="2"/>
            <a:r>
              <a:rPr lang="en-IE" sz="2800" dirty="0"/>
              <a:t>Break data up into smaller pieces (best case : in half)</a:t>
            </a:r>
          </a:p>
          <a:p>
            <a:pPr lvl="2"/>
            <a:r>
              <a:rPr lang="en-IE" sz="2800" dirty="0"/>
              <a:t>Sort the smaller pieces</a:t>
            </a:r>
          </a:p>
          <a:p>
            <a:pPr lvl="2"/>
            <a:r>
              <a:rPr lang="en-IE" sz="2800" dirty="0"/>
              <a:t>By the time you finish, the data has all been sorted and put back together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QuickSort is a </a:t>
            </a:r>
            <a:r>
              <a:rPr lang="en-IE" sz="3200" i="1" dirty="0">
                <a:solidFill>
                  <a:srgbClr val="FF0000"/>
                </a:solidFill>
              </a:rPr>
              <a:t>recursive</a:t>
            </a:r>
            <a:r>
              <a:rPr lang="en-IE" sz="3200" dirty="0"/>
              <a:t> algorithm </a:t>
            </a:r>
          </a:p>
          <a:p>
            <a:pPr lvl="2"/>
            <a:r>
              <a:rPr lang="en-IE" sz="2800" dirty="0"/>
              <a:t>The QuickSort method calls itself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56599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Does QuickSort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5186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Partition the data: Split the array into two subsections</a:t>
            </a:r>
            <a:r>
              <a:rPr lang="en-IE" sz="2800" dirty="0"/>
              <a:t> </a:t>
            </a:r>
            <a:r>
              <a:rPr lang="en-IE" sz="3200" dirty="0"/>
              <a:t>using a </a:t>
            </a:r>
            <a:r>
              <a:rPr lang="en-IE" sz="3200" dirty="0">
                <a:solidFill>
                  <a:srgbClr val="FF0000"/>
                </a:solidFill>
              </a:rPr>
              <a:t>pivot value</a:t>
            </a:r>
          </a:p>
          <a:p>
            <a:pPr lvl="2"/>
            <a:r>
              <a:rPr lang="en-IE" sz="2800" dirty="0"/>
              <a:t>Everything smaller than the pivot goes in the left section </a:t>
            </a:r>
          </a:p>
          <a:p>
            <a:pPr lvl="2"/>
            <a:r>
              <a:rPr lang="en-IE" sz="2800" dirty="0"/>
              <a:t>Everything larger than the pivot goes in the right section</a:t>
            </a:r>
          </a:p>
          <a:p>
            <a:pPr lvl="2"/>
            <a:r>
              <a:rPr lang="en-IE" sz="2800" dirty="0"/>
              <a:t>Return the position of the pivot </a:t>
            </a:r>
          </a:p>
          <a:p>
            <a:pPr lvl="3"/>
            <a:r>
              <a:rPr lang="en-IE" sz="2800" dirty="0"/>
              <a:t>This is so we know the position of the break between smaller elements and larger elements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Sort the subsections of the array (excluding the pivot)</a:t>
            </a:r>
          </a:p>
          <a:p>
            <a:pPr lvl="2"/>
            <a:r>
              <a:rPr lang="en-IE" sz="2800" dirty="0"/>
              <a:t>Call QuickSort on all the data from the </a:t>
            </a:r>
            <a:r>
              <a:rPr lang="en-IE" sz="2800" dirty="0">
                <a:solidFill>
                  <a:srgbClr val="FF0000"/>
                </a:solidFill>
              </a:rPr>
              <a:t>start of the section </a:t>
            </a:r>
            <a:r>
              <a:rPr lang="en-IE" sz="2800" dirty="0"/>
              <a:t>up to the </a:t>
            </a:r>
            <a:r>
              <a:rPr lang="en-IE" sz="2800" dirty="0">
                <a:solidFill>
                  <a:srgbClr val="FF0000"/>
                </a:solidFill>
              </a:rPr>
              <a:t>pivot’s position – 1 </a:t>
            </a:r>
            <a:r>
              <a:rPr lang="en-IE" sz="2800" dirty="0"/>
              <a:t>(Everything remaining to left of pivot)</a:t>
            </a:r>
            <a:endParaRPr lang="en-IE" sz="2400" dirty="0"/>
          </a:p>
          <a:p>
            <a:pPr lvl="2"/>
            <a:r>
              <a:rPr lang="en-IE" sz="2800" dirty="0"/>
              <a:t>Call QuickSort on all the data from the </a:t>
            </a:r>
            <a:r>
              <a:rPr lang="en-IE" sz="2800" dirty="0">
                <a:solidFill>
                  <a:srgbClr val="FF0000"/>
                </a:solidFill>
              </a:rPr>
              <a:t>pivot’s position + 1</a:t>
            </a:r>
            <a:r>
              <a:rPr lang="en-IE" sz="2800" dirty="0">
                <a:solidFill>
                  <a:schemeClr val="accent2"/>
                </a:solidFill>
              </a:rPr>
              <a:t> </a:t>
            </a:r>
            <a:r>
              <a:rPr lang="en-IE" sz="2800" dirty="0"/>
              <a:t>up to the </a:t>
            </a:r>
            <a:r>
              <a:rPr lang="en-IE" sz="2800" dirty="0">
                <a:solidFill>
                  <a:srgbClr val="FF0000"/>
                </a:solidFill>
              </a:rPr>
              <a:t>end of the section </a:t>
            </a:r>
            <a:r>
              <a:rPr lang="en-IE" sz="2800" dirty="0"/>
              <a:t>(Everything remaining to right of pivot)</a:t>
            </a:r>
          </a:p>
          <a:p>
            <a:pPr lvl="2"/>
            <a:endParaRPr lang="en-IE" sz="2400" dirty="0"/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93323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42B7-34E8-A856-7988-D7589D72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 Pivot?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EDCD-FE85-AA7A-D760-4CE1264AE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2800" dirty="0"/>
              <a:t>Pivot: A value from within the section you’re partitioning</a:t>
            </a:r>
          </a:p>
          <a:p>
            <a:pPr lvl="2"/>
            <a:r>
              <a:rPr lang="en-IE" sz="2400" dirty="0"/>
              <a:t>Partitioning: splitting one section into two smaller sections of data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Pivot is used as a </a:t>
            </a:r>
            <a:r>
              <a:rPr lang="en-IE" sz="2800" b="1" dirty="0">
                <a:solidFill>
                  <a:srgbClr val="FF0000"/>
                </a:solidFill>
              </a:rPr>
              <a:t>separation/filter value</a:t>
            </a:r>
          </a:p>
          <a:p>
            <a:pPr lvl="2"/>
            <a:r>
              <a:rPr lang="en-IE" sz="2400" dirty="0"/>
              <a:t>Everything smaller than the pivot is filtered to the left</a:t>
            </a:r>
          </a:p>
          <a:p>
            <a:pPr lvl="2"/>
            <a:r>
              <a:rPr lang="en-IE" sz="2400" dirty="0"/>
              <a:t>Everything larger than the pivot is filtered to the right</a:t>
            </a:r>
          </a:p>
          <a:p>
            <a:pPr lvl="2"/>
            <a:r>
              <a:rPr lang="en-IE" sz="2400" dirty="0"/>
              <a:t>The pivot is placed into the middle, between the two partitions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Using the pivot in this manner allows us to create two subsections of filtered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36B6C7-1C6C-C11F-D9DE-2C2E5C2FC8D5}"/>
              </a:ext>
            </a:extLst>
          </p:cNvPr>
          <p:cNvSpPr/>
          <p:nvPr/>
        </p:nvSpPr>
        <p:spPr>
          <a:xfrm>
            <a:off x="9280849" y="3079102"/>
            <a:ext cx="1635967" cy="659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We know this </a:t>
            </a:r>
            <a:r>
              <a:rPr lang="en-IE" sz="2000" i="1" dirty="0"/>
              <a:t>concept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313636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Picking a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There are many approaches to selecting a pivot</a:t>
            </a:r>
          </a:p>
          <a:p>
            <a:pPr lvl="2"/>
            <a:r>
              <a:rPr lang="en-IE" sz="2800" dirty="0"/>
              <a:t>Fixed element, usually one of:</a:t>
            </a:r>
          </a:p>
          <a:p>
            <a:pPr lvl="3"/>
            <a:r>
              <a:rPr lang="en-IE" sz="2400" dirty="0"/>
              <a:t>First element</a:t>
            </a:r>
          </a:p>
          <a:p>
            <a:pPr lvl="3"/>
            <a:r>
              <a:rPr lang="en-IE" sz="2400" dirty="0"/>
              <a:t>Last element</a:t>
            </a:r>
          </a:p>
          <a:p>
            <a:pPr lvl="2"/>
            <a:r>
              <a:rPr lang="en-IE" sz="2800" dirty="0"/>
              <a:t>Median of three</a:t>
            </a:r>
          </a:p>
          <a:p>
            <a:pPr lvl="3"/>
            <a:r>
              <a:rPr lang="en-IE" sz="2800" dirty="0"/>
              <a:t>Find the middle value out of the elements in the first, middle and last slots</a:t>
            </a:r>
          </a:p>
          <a:p>
            <a:pPr lvl="2"/>
            <a:r>
              <a:rPr lang="en-IE" sz="2800" dirty="0"/>
              <a:t>Random selection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24952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6297-37C3-2F07-E338-381ACDCA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Approaches To Pivot Selection:</a:t>
            </a:r>
            <a:br>
              <a:rPr lang="en-IE" dirty="0"/>
            </a:br>
            <a:r>
              <a:rPr lang="en-IE" dirty="0"/>
              <a:t>Fixed Point (Start/End)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BDD4-5536-092E-DC98-6D41DC7A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E" sz="2800" dirty="0"/>
              <a:t>Approach: Use the value at either the first or last position in the section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Advantage: Simpler</a:t>
            </a:r>
          </a:p>
          <a:p>
            <a:pPr lvl="1"/>
            <a:r>
              <a:rPr lang="en-IE" sz="2800" dirty="0"/>
              <a:t>Disadvantage: risks extremely poor performance</a:t>
            </a:r>
          </a:p>
          <a:p>
            <a:pPr lvl="2"/>
            <a:r>
              <a:rPr lang="en-IE" sz="2000" dirty="0"/>
              <a:t>If data is already in sorted order (or nearly sorted order) then choosing the first or last elements would not break the data section up evenly</a:t>
            </a:r>
            <a:endParaRPr lang="en-IE" sz="2800" dirty="0"/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This can result in the absolute worse case runtime</a:t>
            </a:r>
          </a:p>
          <a:p>
            <a:pPr lvl="2"/>
            <a:r>
              <a:rPr lang="en-IE" sz="2400" dirty="0"/>
              <a:t>Worst case: process would break the data into a single slot in one section and the remainder of the data in the other.</a:t>
            </a:r>
          </a:p>
        </p:txBody>
      </p:sp>
    </p:spTree>
    <p:extLst>
      <p:ext uri="{BB962C8B-B14F-4D97-AF65-F5344CB8AC3E}">
        <p14:creationId xmlns:p14="http://schemas.microsoft.com/office/powerpoint/2010/main" val="271831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6297-37C3-2F07-E338-381ACDCA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Approaches To Pivot Selection:</a:t>
            </a:r>
            <a:br>
              <a:rPr lang="en-IE" dirty="0"/>
            </a:br>
            <a:r>
              <a:rPr lang="en-IE" dirty="0"/>
              <a:t>Median of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BDD4-5536-092E-DC98-6D41DC7A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1131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2800" dirty="0"/>
              <a:t>Approach (2 interpretations): </a:t>
            </a:r>
          </a:p>
          <a:p>
            <a:pPr lvl="2"/>
            <a:r>
              <a:rPr lang="en-IE" sz="2400" dirty="0"/>
              <a:t>Select three random slots from the section OR select first, last and middle slots from the section</a:t>
            </a:r>
          </a:p>
          <a:p>
            <a:pPr lvl="2"/>
            <a:r>
              <a:rPr lang="en-IE" sz="2400" dirty="0"/>
              <a:t>Choose the middle of these three values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Advantage: minimises the risk of poor performance where data is sorted/nearly sorted</a:t>
            </a:r>
          </a:p>
          <a:p>
            <a:pPr lvl="2"/>
            <a:r>
              <a:rPr lang="en-IE" sz="2200" dirty="0"/>
              <a:t>You’re not selecting an outlier in the data in one direction or the other, you’re selecting the middle (and so the data should be split more evenly)</a:t>
            </a:r>
          </a:p>
          <a:p>
            <a:pPr lvl="2"/>
            <a:endParaRPr lang="en-IE" sz="2200" dirty="0"/>
          </a:p>
          <a:p>
            <a:pPr lvl="1"/>
            <a:r>
              <a:rPr lang="en-IE" sz="2800" dirty="0"/>
              <a:t>Disadvantage: Need to compare three values to decide which to use</a:t>
            </a:r>
          </a:p>
          <a:p>
            <a:pPr lvl="1"/>
            <a:r>
              <a:rPr lang="en-IE" sz="2800" dirty="0"/>
              <a:t>Disadvantage 2: If you use the fixed median approach (first, last, middle slots), it’s still at greater risk of performance hits by virtue of being fixed</a:t>
            </a:r>
          </a:p>
          <a:p>
            <a:pPr lvl="2"/>
            <a:r>
              <a:rPr lang="en-IE" sz="2400" dirty="0"/>
              <a:t>If it’s wrong on one iteration, it’s likely to be wrong on many</a:t>
            </a:r>
          </a:p>
          <a:p>
            <a:pPr lvl="2"/>
            <a:r>
              <a:rPr lang="en-IE" sz="2400" dirty="0"/>
              <a:t>Disadvantage 2: If you use the random median approach (3 random slots), you have to generate 3 random numbers</a:t>
            </a:r>
          </a:p>
        </p:txBody>
      </p:sp>
    </p:spTree>
    <p:extLst>
      <p:ext uri="{BB962C8B-B14F-4D97-AF65-F5344CB8AC3E}">
        <p14:creationId xmlns:p14="http://schemas.microsoft.com/office/powerpoint/2010/main" val="3449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6297-37C3-2F07-E338-381ACDCA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Approaches To Pivot Selection:</a:t>
            </a:r>
            <a:br>
              <a:rPr lang="en-IE" dirty="0"/>
            </a:br>
            <a:r>
              <a:rPr lang="en-IE" dirty="0"/>
              <a:t>Randomised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BDD4-5536-092E-DC98-6D41DC7A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Approach: Use a random position within the boundaries of the section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Advantage: minimises the risk of poor performance where data is sorted/nearly sorted</a:t>
            </a:r>
          </a:p>
          <a:p>
            <a:pPr lvl="2"/>
            <a:r>
              <a:rPr lang="en-IE" sz="2200" dirty="0"/>
              <a:t>The random pivot selection means it is likely to move around within the sections, so the data is broken up better</a:t>
            </a:r>
          </a:p>
          <a:p>
            <a:pPr lvl="2"/>
            <a:endParaRPr lang="en-IE" sz="2200" dirty="0"/>
          </a:p>
          <a:p>
            <a:pPr lvl="1"/>
            <a:r>
              <a:rPr lang="en-IE" sz="2800" dirty="0"/>
              <a:t>Disadvantage: Need to generate a random number</a:t>
            </a:r>
          </a:p>
        </p:txBody>
      </p:sp>
    </p:spTree>
    <p:extLst>
      <p:ext uri="{BB962C8B-B14F-4D97-AF65-F5344CB8AC3E}">
        <p14:creationId xmlns:p14="http://schemas.microsoft.com/office/powerpoint/2010/main" val="510732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8539</TotalTime>
  <Words>2319</Words>
  <Application>Microsoft Office PowerPoint</Application>
  <PresentationFormat>Widescreen</PresentationFormat>
  <Paragraphs>377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Default Theme</vt:lpstr>
      <vt:lpstr>Quick Sort</vt:lpstr>
      <vt:lpstr>QuickSort</vt:lpstr>
      <vt:lpstr>What is QuickSort?</vt:lpstr>
      <vt:lpstr>How Does QuickSort Work?</vt:lpstr>
      <vt:lpstr>What is a Pivot?</vt:lpstr>
      <vt:lpstr>Picking a Pivot</vt:lpstr>
      <vt:lpstr>Approaches To Pivot Selection: Fixed Point (Start/End)</vt:lpstr>
      <vt:lpstr>Approaches To Pivot Selection: Median of Three</vt:lpstr>
      <vt:lpstr>Approaches To Pivot Selection: Randomised</vt:lpstr>
      <vt:lpstr>QuickSort in PseudoCode</vt:lpstr>
      <vt:lpstr>How Does QuickSort Work? (In pictures)</vt:lpstr>
      <vt:lpstr>How Does QuickSort Work? (In Pictures)</vt:lpstr>
      <vt:lpstr>Quicksort &amp; Partitioning</vt:lpstr>
      <vt:lpstr>Partitioning:  Overview of the Lomuto Approach</vt:lpstr>
      <vt:lpstr>Partitioning:  Pseudocode for the Lomuto Approach</vt:lpstr>
      <vt:lpstr>Lomuto Partitioning in Pictures – Set up</vt:lpstr>
      <vt:lpstr>Lomuto Partitioning in Pictures:  Partitioning in Action</vt:lpstr>
      <vt:lpstr>Lomuto Partitioning in Pictures: The Final Step, Move the Pivot into Place</vt:lpstr>
      <vt:lpstr>Lomuto Partitioning: What Does it Return?</vt:lpstr>
      <vt:lpstr>Full Example</vt:lpstr>
      <vt:lpstr>Partitioning:  Overview of the Hoare Approach</vt:lpstr>
      <vt:lpstr>Partitioning:  Pseudocode for the Hoare Approach</vt:lpstr>
      <vt:lpstr>Hoare Partitioning: What Does it Return?</vt:lpstr>
      <vt:lpstr>Hoare Vs Lomuto Partitioning</vt:lpstr>
      <vt:lpstr>Big O Analysis</vt:lpstr>
      <vt:lpstr>Big O Analysis – What About Worst Case?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michelle</dc:creator>
  <cp:lastModifiedBy>Michelle Graham</cp:lastModifiedBy>
  <cp:revision>54</cp:revision>
  <dcterms:created xsi:type="dcterms:W3CDTF">2018-10-04T14:43:59Z</dcterms:created>
  <dcterms:modified xsi:type="dcterms:W3CDTF">2024-11-04T00:28:15Z</dcterms:modified>
</cp:coreProperties>
</file>