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13"/>
  </p:notesMasterIdLst>
  <p:sldIdLst>
    <p:sldId id="256" r:id="rId2"/>
    <p:sldId id="266" r:id="rId3"/>
    <p:sldId id="269" r:id="rId4"/>
    <p:sldId id="270" r:id="rId5"/>
    <p:sldId id="303" r:id="rId6"/>
    <p:sldId id="304" r:id="rId7"/>
    <p:sldId id="306" r:id="rId8"/>
    <p:sldId id="305" r:id="rId9"/>
    <p:sldId id="273" r:id="rId10"/>
    <p:sldId id="307" r:id="rId11"/>
    <p:sldId id="28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9611C1-40D7-4A5B-A373-AD6B78471F50}">
          <p14:sldIdLst>
            <p14:sldId id="256"/>
          </p14:sldIdLst>
        </p14:section>
        <p14:section name="Introducing BucketSort" id="{2D03EFF5-8D76-4C19-9A6A-61ADC20AF137}">
          <p14:sldIdLst>
            <p14:sldId id="266"/>
            <p14:sldId id="269"/>
            <p14:sldId id="270"/>
          </p14:sldIdLst>
        </p14:section>
        <p14:section name="Bucketing Strategies" id="{AE97A272-5550-4B9B-AF3A-0AB3FE21C8D5}">
          <p14:sldIdLst>
            <p14:sldId id="303"/>
            <p14:sldId id="304"/>
            <p14:sldId id="306"/>
            <p14:sldId id="305"/>
          </p14:sldIdLst>
        </p14:section>
        <p14:section name="The algorithm" id="{C4E6372A-739D-46AC-9468-DDD75F494B89}">
          <p14:sldIdLst>
            <p14:sldId id="273"/>
          </p14:sldIdLst>
        </p14:section>
        <p14:section name="Analysis" id="{7A94B78F-F5C5-4B95-8EC5-F186B8BB5251}">
          <p14:sldIdLst>
            <p14:sldId id="307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7893" autoAdjust="0"/>
  </p:normalViewPr>
  <p:slideViewPr>
    <p:cSldViewPr snapToGrid="0">
      <p:cViewPr varScale="1">
        <p:scale>
          <a:sx n="69" d="100"/>
          <a:sy n="69" d="100"/>
        </p:scale>
        <p:origin x="74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8C04E-5E6E-4F76-B7E8-796B86289632}" type="datetimeFigureOut">
              <a:rPr lang="en-IE" smtClean="0"/>
              <a:t>27/11/2024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A105E-84AB-42BB-A6AB-3142955BBC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149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A105E-84AB-42BB-A6AB-3142955BBC27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27047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14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5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8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17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45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33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98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1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9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5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0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81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Bucket Sort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Solving the Problem in pieces</a:t>
            </a:r>
          </a:p>
        </p:txBody>
      </p:sp>
    </p:spTree>
    <p:extLst>
      <p:ext uri="{BB962C8B-B14F-4D97-AF65-F5344CB8AC3E}">
        <p14:creationId xmlns:p14="http://schemas.microsoft.com/office/powerpoint/2010/main" val="3445556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D6FA9-87F8-2585-A6DB-9E7748D35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Pros &amp;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66DB7-00AF-935C-B50D-71E81E656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IE" sz="3200" dirty="0"/>
              <a:t>Advantages:</a:t>
            </a:r>
          </a:p>
          <a:p>
            <a:pPr lvl="2"/>
            <a:r>
              <a:rPr lang="en-IE" sz="2800" dirty="0"/>
              <a:t>Efficient for </a:t>
            </a:r>
            <a:r>
              <a:rPr lang="en-IE" sz="2800" dirty="0">
                <a:solidFill>
                  <a:srgbClr val="FF0000"/>
                </a:solidFill>
              </a:rPr>
              <a:t>uniformly distributed </a:t>
            </a:r>
            <a:r>
              <a:rPr lang="en-IE" sz="2800" dirty="0"/>
              <a:t>data.</a:t>
            </a:r>
          </a:p>
          <a:p>
            <a:pPr lvl="2"/>
            <a:r>
              <a:rPr lang="en-IE" sz="2800" dirty="0"/>
              <a:t>Can achieve linear time complexity in the best case(!)</a:t>
            </a:r>
          </a:p>
          <a:p>
            <a:pPr lvl="2"/>
            <a:r>
              <a:rPr lang="en-IE" sz="2800" dirty="0"/>
              <a:t>Easy to implement.</a:t>
            </a:r>
          </a:p>
          <a:p>
            <a:pPr lvl="2"/>
            <a:r>
              <a:rPr lang="en-IE" sz="2800" dirty="0"/>
              <a:t>Can be very useful for situations where dataset cannot all fit in memory at once</a:t>
            </a:r>
          </a:p>
          <a:p>
            <a:pPr lvl="1"/>
            <a:r>
              <a:rPr lang="en-IE" sz="3200" dirty="0"/>
              <a:t>Disadvantages:</a:t>
            </a:r>
          </a:p>
          <a:p>
            <a:pPr lvl="2"/>
            <a:r>
              <a:rPr lang="en-IE" sz="2800" dirty="0"/>
              <a:t>Non-uniform data results in </a:t>
            </a:r>
            <a:r>
              <a:rPr lang="en-IE" sz="2800" b="1" u="sng" dirty="0"/>
              <a:t>worsening</a:t>
            </a:r>
            <a:r>
              <a:rPr lang="en-IE" sz="2800" dirty="0"/>
              <a:t> performance.</a:t>
            </a:r>
          </a:p>
          <a:p>
            <a:pPr lvl="2"/>
            <a:r>
              <a:rPr lang="en-IE" sz="2800" dirty="0"/>
              <a:t>Increased space consumption - requires extra space for buckets.</a:t>
            </a:r>
          </a:p>
          <a:p>
            <a:pPr lvl="2"/>
            <a:r>
              <a:rPr lang="en-IE" sz="2800" dirty="0"/>
              <a:t>Poor option for small datasets.</a:t>
            </a:r>
          </a:p>
        </p:txBody>
      </p:sp>
    </p:spTree>
    <p:extLst>
      <p:ext uri="{BB962C8B-B14F-4D97-AF65-F5344CB8AC3E}">
        <p14:creationId xmlns:p14="http://schemas.microsoft.com/office/powerpoint/2010/main" val="2211560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Big O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IE" sz="2800" dirty="0"/>
              <a:t>Time complexity best case: </a:t>
            </a:r>
            <a:r>
              <a:rPr lang="en-IE" sz="2800" dirty="0">
                <a:solidFill>
                  <a:schemeClr val="accent2"/>
                </a:solidFill>
              </a:rPr>
              <a:t>O(n + k) </a:t>
            </a:r>
            <a:r>
              <a:rPr lang="en-IE" sz="2800" dirty="0"/>
              <a:t>where n is the number of elements and k is the number of buckets used. This assumes:</a:t>
            </a:r>
          </a:p>
          <a:p>
            <a:pPr lvl="2"/>
            <a:r>
              <a:rPr lang="en-IE" sz="2400" dirty="0"/>
              <a:t>Everything is uniformly distributed.</a:t>
            </a:r>
          </a:p>
          <a:p>
            <a:pPr lvl="2"/>
            <a:r>
              <a:rPr lang="en-IE" sz="2400" dirty="0"/>
              <a:t>Sorting of buckets is efficient</a:t>
            </a:r>
          </a:p>
          <a:p>
            <a:pPr lvl="2"/>
            <a:endParaRPr lang="en-IE" sz="2400" dirty="0"/>
          </a:p>
          <a:p>
            <a:pPr lvl="1"/>
            <a:r>
              <a:rPr lang="en-IE" sz="2800" dirty="0"/>
              <a:t>Time complexity worst case: </a:t>
            </a:r>
            <a:r>
              <a:rPr lang="en-IE" sz="2800" dirty="0">
                <a:solidFill>
                  <a:srgbClr val="FF0000"/>
                </a:solidFill>
              </a:rPr>
              <a:t>O(n</a:t>
            </a:r>
            <a:r>
              <a:rPr lang="en-IE" sz="2800" baseline="30000" dirty="0">
                <a:solidFill>
                  <a:srgbClr val="FF0000"/>
                </a:solidFill>
              </a:rPr>
              <a:t>2</a:t>
            </a:r>
            <a:r>
              <a:rPr lang="en-IE" sz="2800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IE" sz="2400" dirty="0"/>
              <a:t>Everything lands in a single bucket (similar to worst case for </a:t>
            </a:r>
            <a:r>
              <a:rPr lang="en-IE" sz="2400" dirty="0" err="1"/>
              <a:t>hashmap</a:t>
            </a:r>
            <a:r>
              <a:rPr lang="en-IE" sz="2400" dirty="0"/>
              <a:t> collisions)</a:t>
            </a:r>
          </a:p>
          <a:p>
            <a:pPr lvl="1"/>
            <a:endParaRPr lang="en-IE" sz="2800" dirty="0"/>
          </a:p>
          <a:p>
            <a:pPr lvl="1"/>
            <a:r>
              <a:rPr lang="en-IE" sz="2800" dirty="0"/>
              <a:t>Best case (!) space complexity: </a:t>
            </a:r>
            <a:r>
              <a:rPr lang="en-IE" sz="2800" dirty="0">
                <a:solidFill>
                  <a:schemeClr val="accent2"/>
                </a:solidFill>
              </a:rPr>
              <a:t>O(</a:t>
            </a:r>
            <a:r>
              <a:rPr lang="en-IE" sz="2800" dirty="0" err="1">
                <a:solidFill>
                  <a:schemeClr val="accent2"/>
                </a:solidFill>
              </a:rPr>
              <a:t>n+k</a:t>
            </a:r>
            <a:r>
              <a:rPr lang="en-IE" sz="2800" dirty="0">
                <a:solidFill>
                  <a:schemeClr val="accent2"/>
                </a:solidFill>
              </a:rPr>
              <a:t>)</a:t>
            </a:r>
          </a:p>
          <a:p>
            <a:pPr lvl="2"/>
            <a:r>
              <a:rPr lang="en-IE" sz="2400" dirty="0"/>
              <a:t>We have to build k buckets with up to n slots</a:t>
            </a:r>
          </a:p>
          <a:p>
            <a:pPr lvl="2"/>
            <a:r>
              <a:rPr lang="en-IE" sz="2400" dirty="0"/>
              <a:t>Can be made worse based on sort algorithm used…</a:t>
            </a:r>
          </a:p>
        </p:txBody>
      </p:sp>
    </p:spTree>
    <p:extLst>
      <p:ext uri="{BB962C8B-B14F-4D97-AF65-F5344CB8AC3E}">
        <p14:creationId xmlns:p14="http://schemas.microsoft.com/office/powerpoint/2010/main" val="3545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Bucket Sort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Break the data into fragments, then sort the fragments</a:t>
            </a:r>
          </a:p>
        </p:txBody>
      </p:sp>
    </p:spTree>
    <p:extLst>
      <p:ext uri="{BB962C8B-B14F-4D97-AF65-F5344CB8AC3E}">
        <p14:creationId xmlns:p14="http://schemas.microsoft.com/office/powerpoint/2010/main" val="2677685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Bucket Sort?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IE" sz="3200" i="1" dirty="0">
                <a:solidFill>
                  <a:srgbClr val="FF0000"/>
                </a:solidFill>
              </a:rPr>
              <a:t>Almost</a:t>
            </a:r>
            <a:r>
              <a:rPr lang="en-IE" sz="3200" dirty="0"/>
              <a:t> a divide and conquer approach to sorting</a:t>
            </a:r>
          </a:p>
          <a:p>
            <a:pPr lvl="1"/>
            <a:r>
              <a:rPr lang="en-IE" sz="3200" dirty="0"/>
              <a:t>Steps:</a:t>
            </a:r>
          </a:p>
          <a:p>
            <a:pPr lvl="2"/>
            <a:r>
              <a:rPr lang="en-IE" sz="2800" dirty="0"/>
              <a:t>Break data up into smaller pieces (buckets) </a:t>
            </a:r>
            <a:r>
              <a:rPr lang="en-IE" sz="2800" b="1" u="sng" dirty="0"/>
              <a:t>once</a:t>
            </a:r>
          </a:p>
          <a:p>
            <a:pPr lvl="2"/>
            <a:r>
              <a:rPr lang="en-IE" sz="2800" dirty="0"/>
              <a:t>Repeatedly:</a:t>
            </a:r>
          </a:p>
          <a:p>
            <a:pPr lvl="3"/>
            <a:r>
              <a:rPr lang="en-IE" sz="2800" dirty="0"/>
              <a:t>Sort the smaller pieces</a:t>
            </a:r>
          </a:p>
          <a:p>
            <a:pPr lvl="2"/>
            <a:r>
              <a:rPr lang="en-IE" sz="2800" dirty="0"/>
              <a:t>Combine the sorted pieces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Bucket sort is </a:t>
            </a:r>
            <a:r>
              <a:rPr lang="en-IE" sz="3200" b="1" u="sng" dirty="0"/>
              <a:t>not</a:t>
            </a:r>
            <a:r>
              <a:rPr lang="en-IE" sz="3200" dirty="0"/>
              <a:t> usually a </a:t>
            </a:r>
            <a:r>
              <a:rPr lang="en-IE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recursive </a:t>
            </a:r>
            <a:r>
              <a:rPr lang="en-IE" sz="3200" dirty="0"/>
              <a:t>algorithm </a:t>
            </a:r>
          </a:p>
          <a:p>
            <a:pPr lvl="2"/>
            <a:r>
              <a:rPr lang="en-IE" sz="2800" dirty="0"/>
              <a:t>Bucket sort iterates through the buckets to sort, then iterates again to combine</a:t>
            </a:r>
          </a:p>
          <a:p>
            <a:pPr lvl="2"/>
            <a:r>
              <a:rPr lang="en-IE" sz="2800" dirty="0"/>
              <a:t>Can be done recursively but no real gain made by doing this</a:t>
            </a:r>
          </a:p>
        </p:txBody>
      </p:sp>
    </p:spTree>
    <p:extLst>
      <p:ext uri="{BB962C8B-B14F-4D97-AF65-F5344CB8AC3E}">
        <p14:creationId xmlns:p14="http://schemas.microsoft.com/office/powerpoint/2010/main" val="2565994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How Does Bucket Sort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51866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IE" sz="3200" dirty="0"/>
              <a:t>Bucket the data: Break up the array information into multiple buckets (usually lists)</a:t>
            </a:r>
            <a:endParaRPr lang="en-IE" sz="3200" dirty="0">
              <a:solidFill>
                <a:srgbClr val="FF0000"/>
              </a:solidFill>
            </a:endParaRPr>
          </a:p>
          <a:p>
            <a:pPr lvl="2"/>
            <a:r>
              <a:rPr lang="en-IE" sz="2800" dirty="0"/>
              <a:t>The strategy to be used for bucketing depends on the data</a:t>
            </a:r>
          </a:p>
          <a:p>
            <a:pPr lvl="2"/>
            <a:r>
              <a:rPr lang="en-IE" sz="2800" dirty="0"/>
              <a:t>The goal is to </a:t>
            </a:r>
            <a:r>
              <a:rPr lang="en-IE" sz="2800" dirty="0">
                <a:solidFill>
                  <a:srgbClr val="FF0000"/>
                </a:solidFill>
              </a:rPr>
              <a:t>spread the data as evenly as possible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Sort the buckets of data</a:t>
            </a:r>
          </a:p>
          <a:p>
            <a:pPr lvl="2"/>
            <a:r>
              <a:rPr lang="en-IE" sz="2800" dirty="0"/>
              <a:t>Small bucket sizes: Can use simpler sort approaches, e.g. insertion sort or even bubble sort</a:t>
            </a:r>
          </a:p>
          <a:p>
            <a:pPr lvl="2"/>
            <a:r>
              <a:rPr lang="en-IE" sz="2800" dirty="0"/>
              <a:t>Larger bucket sizes: Can employ more efficient sort approaches, e.g. merge sort or quick sort</a:t>
            </a:r>
          </a:p>
          <a:p>
            <a:pPr lvl="1"/>
            <a:endParaRPr lang="en-IE" sz="2800" dirty="0"/>
          </a:p>
          <a:p>
            <a:pPr lvl="1"/>
            <a:r>
              <a:rPr lang="en-IE" sz="3200" dirty="0"/>
              <a:t>Combine the sorted buckets</a:t>
            </a:r>
          </a:p>
          <a:p>
            <a:pPr lvl="2"/>
            <a:r>
              <a:rPr lang="en-IE" sz="2800" dirty="0"/>
              <a:t>Concatenating the buckets automatically combines them in sorted order</a:t>
            </a:r>
          </a:p>
          <a:p>
            <a:pPr lvl="1"/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2933234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DF22-4D78-B960-E8EE-E19B56D9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How Do We Bucket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3D3B3-6684-A7C1-04AA-1F5436EDD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IE" sz="3200" dirty="0"/>
              <a:t>The bucketing strategy is usually based on the information being sorted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There are many different strategies we can use to group/bucket information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We will cover:</a:t>
            </a:r>
          </a:p>
          <a:p>
            <a:pPr lvl="2"/>
            <a:r>
              <a:rPr lang="en-IE" sz="2800" dirty="0"/>
              <a:t>Range-based bucketing</a:t>
            </a:r>
          </a:p>
          <a:p>
            <a:pPr lvl="2"/>
            <a:r>
              <a:rPr lang="en-IE" sz="2800" dirty="0"/>
              <a:t>Hash-based bucketing</a:t>
            </a:r>
          </a:p>
          <a:p>
            <a:pPr lvl="2"/>
            <a:r>
              <a:rPr lang="en-IE" sz="2800" dirty="0"/>
              <a:t>Property-based bucketing</a:t>
            </a:r>
          </a:p>
        </p:txBody>
      </p:sp>
    </p:spTree>
    <p:extLst>
      <p:ext uri="{BB962C8B-B14F-4D97-AF65-F5344CB8AC3E}">
        <p14:creationId xmlns:p14="http://schemas.microsoft.com/office/powerpoint/2010/main" val="4151233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9B3C-73A5-8064-5FCC-AEF10166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Range-Based Bucketing:</a:t>
            </a:r>
            <a:br>
              <a:rPr lang="en-IE" dirty="0"/>
            </a:br>
            <a:r>
              <a:rPr lang="en-IE" dirty="0"/>
              <a:t>Common For Numeric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61748-91D5-701E-8765-ACEEC4E82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600" dirty="0"/>
              <a:t>Data is from within a </a:t>
            </a:r>
            <a:r>
              <a:rPr lang="en-IE" sz="3600" u="sng" dirty="0"/>
              <a:t>known</a:t>
            </a:r>
            <a:r>
              <a:rPr lang="en-IE" sz="3600" dirty="0"/>
              <a:t> range: </a:t>
            </a:r>
          </a:p>
          <a:p>
            <a:pPr lvl="2"/>
            <a:r>
              <a:rPr lang="en-IE" sz="3200" dirty="0"/>
              <a:t>Create a set of buckets evenly spanning that range</a:t>
            </a:r>
          </a:p>
          <a:p>
            <a:pPr lvl="1"/>
            <a:endParaRPr lang="en-IE" sz="3600" dirty="0"/>
          </a:p>
          <a:p>
            <a:pPr lvl="1"/>
            <a:r>
              <a:rPr lang="en-IE" sz="3600" dirty="0"/>
              <a:t>Data spans an unknown range:</a:t>
            </a:r>
          </a:p>
          <a:p>
            <a:pPr lvl="2"/>
            <a:r>
              <a:rPr lang="en-IE" sz="3200" dirty="0"/>
              <a:t>Find the max and min values </a:t>
            </a:r>
          </a:p>
          <a:p>
            <a:pPr lvl="2"/>
            <a:r>
              <a:rPr lang="en-IE" sz="3200" dirty="0"/>
              <a:t>Create a set of buckets evenly spanning that range</a:t>
            </a:r>
          </a:p>
          <a:p>
            <a:pPr lvl="1"/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4035973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5FE3-E30A-E8CB-3ACF-345F5197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Hash-Based Bucketing:</a:t>
            </a:r>
            <a:br>
              <a:rPr lang="en-IE" dirty="0"/>
            </a:br>
            <a:r>
              <a:rPr lang="en-IE" dirty="0"/>
              <a:t>An Approach Covering Many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958AD-881C-DDCB-15E0-BDA3B3034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IE" sz="3200" dirty="0"/>
              <a:t>Hash-based bucketing is like what we do for hash maps</a:t>
            </a:r>
          </a:p>
          <a:p>
            <a:pPr lvl="2"/>
            <a:r>
              <a:rPr lang="en-IE" sz="2800" dirty="0"/>
              <a:t>Mimics collision chaining for hash maps</a:t>
            </a:r>
          </a:p>
          <a:p>
            <a:pPr lvl="2"/>
            <a:r>
              <a:rPr lang="en-IE" sz="2800" dirty="0"/>
              <a:t>Each bucket is a list of data.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We use a hash strategy to decide which bucket to place each element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Common approaches include:</a:t>
            </a:r>
          </a:p>
          <a:p>
            <a:pPr lvl="2"/>
            <a:r>
              <a:rPr lang="en-IE" sz="2800" dirty="0"/>
              <a:t>Alphabetical text: Create a bucket for each letter of the alphabet. Place objects into buckets based on the first letter of the text</a:t>
            </a:r>
          </a:p>
          <a:p>
            <a:pPr lvl="2"/>
            <a:r>
              <a:rPr lang="en-IE" sz="2800" dirty="0" err="1"/>
              <a:t>Hashcode</a:t>
            </a:r>
            <a:r>
              <a:rPr lang="en-IE" sz="2800" dirty="0"/>
              <a:t>: Create a fixed number of buckets. Place objects into buckets based on modding their </a:t>
            </a:r>
            <a:r>
              <a:rPr lang="en-IE" sz="2800" dirty="0" err="1"/>
              <a:t>hashcode</a:t>
            </a:r>
            <a:r>
              <a:rPr lang="en-IE" sz="2800" dirty="0"/>
              <a:t> by the number of buckets*</a:t>
            </a:r>
          </a:p>
          <a:p>
            <a:pPr lvl="2"/>
            <a:endParaRPr lang="en-IE" sz="28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DD162B-39AA-72BB-B418-ACD65ACF9515}"/>
              </a:ext>
            </a:extLst>
          </p:cNvPr>
          <p:cNvSpPr/>
          <p:nvPr/>
        </p:nvSpPr>
        <p:spPr>
          <a:xfrm>
            <a:off x="7464490" y="5604588"/>
            <a:ext cx="4136571" cy="5411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*There’s a problem here.. Can you see it?</a:t>
            </a:r>
          </a:p>
        </p:txBody>
      </p:sp>
    </p:spTree>
    <p:extLst>
      <p:ext uri="{BB962C8B-B14F-4D97-AF65-F5344CB8AC3E}">
        <p14:creationId xmlns:p14="http://schemas.microsoft.com/office/powerpoint/2010/main" val="2437449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2032C-9D8D-6BD8-16CC-010784F9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Property-Based Bucketing:</a:t>
            </a:r>
            <a:br>
              <a:rPr lang="en-IE" dirty="0"/>
            </a:br>
            <a:r>
              <a:rPr lang="en-IE" dirty="0"/>
              <a:t>Common for Object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466C0-F287-2DAB-53F9-E59D3D311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IE" sz="3200" dirty="0"/>
              <a:t>Object data can contain many different aspects (fields)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Sometimes we can cluster objects better if we base their bucketing on only </a:t>
            </a:r>
            <a:r>
              <a:rPr lang="en-IE" sz="3200" b="1" u="sng" dirty="0"/>
              <a:t>one</a:t>
            </a:r>
            <a:r>
              <a:rPr lang="en-IE" sz="3200" dirty="0"/>
              <a:t> property</a:t>
            </a:r>
          </a:p>
          <a:p>
            <a:pPr lvl="2"/>
            <a:r>
              <a:rPr lang="en-IE" sz="2800" dirty="0"/>
              <a:t>Choose a property that is likely to have a range of values spread across the dataset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There is </a:t>
            </a:r>
            <a:r>
              <a:rPr lang="en-IE" sz="3200" dirty="0">
                <a:solidFill>
                  <a:srgbClr val="FF0000"/>
                </a:solidFill>
              </a:rPr>
              <a:t>no fixed strategy </a:t>
            </a:r>
            <a:r>
              <a:rPr lang="en-IE" sz="3200" dirty="0"/>
              <a:t>for property-based bucketing, you choose what makes most sense for the property itself</a:t>
            </a:r>
          </a:p>
          <a:p>
            <a:pPr marL="201168" lvl="1" indent="0">
              <a:buNone/>
            </a:pPr>
            <a:endParaRPr lang="en-IE" sz="3200" dirty="0"/>
          </a:p>
          <a:p>
            <a:pPr lvl="1"/>
            <a:r>
              <a:rPr lang="en-IE" sz="3200" dirty="0"/>
              <a:t>Catch: If the property is not the same value being sorted on, concatenation won’t work</a:t>
            </a:r>
          </a:p>
          <a:p>
            <a:pPr lvl="2"/>
            <a:r>
              <a:rPr lang="en-IE" sz="2800" dirty="0"/>
              <a:t>We would need to do an ordered merge approach to put everything back together!</a:t>
            </a:r>
            <a:endParaRPr lang="en-IE" sz="3200" dirty="0"/>
          </a:p>
          <a:p>
            <a:pPr lvl="2"/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1339918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Bucket Sort in </a:t>
            </a:r>
            <a:r>
              <a:rPr lang="en-IE" dirty="0" err="1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777220" cy="4402666"/>
          </a:xfrm>
        </p:spPr>
        <p:txBody>
          <a:bodyPr>
            <a:normAutofit fontScale="62500" lnSpcReduction="20000"/>
          </a:bodyPr>
          <a:lstStyle/>
          <a:p>
            <a:pPr marL="201168" lvl="1" indent="0">
              <a:buNone/>
            </a:pPr>
            <a:r>
              <a:rPr lang="en-IE" sz="3200" dirty="0" err="1"/>
              <a:t>bucketSort</a:t>
            </a:r>
            <a:r>
              <a:rPr lang="en-IE" sz="3200" dirty="0"/>
              <a:t>(data){</a:t>
            </a:r>
          </a:p>
          <a:p>
            <a:pPr marL="201168" lvl="1" indent="0">
              <a:buNone/>
            </a:pPr>
            <a:r>
              <a:rPr lang="en-IE" sz="3200" dirty="0"/>
              <a:t>	Create n buckets</a:t>
            </a:r>
          </a:p>
          <a:p>
            <a:pPr marL="201168" lvl="1" indent="0">
              <a:buNone/>
            </a:pPr>
            <a:r>
              <a:rPr lang="en-IE" sz="3200" dirty="0"/>
              <a:t>	For each element in array:</a:t>
            </a:r>
          </a:p>
          <a:p>
            <a:pPr marL="201168" lvl="1" indent="0">
              <a:buNone/>
            </a:pPr>
            <a:r>
              <a:rPr lang="en-IE" sz="3200" dirty="0"/>
              <a:t>		Calculate appropriate bucket index</a:t>
            </a:r>
          </a:p>
          <a:p>
            <a:pPr marL="201168" lvl="1" indent="0">
              <a:buNone/>
            </a:pPr>
            <a:r>
              <a:rPr lang="en-IE" sz="3200" dirty="0"/>
              <a:t>		Insert current element at calculated index</a:t>
            </a:r>
          </a:p>
          <a:p>
            <a:pPr marL="201168" lvl="1" indent="0">
              <a:buNone/>
            </a:pPr>
            <a:endParaRPr lang="en-IE" sz="3200" dirty="0"/>
          </a:p>
          <a:p>
            <a:pPr marL="201168" lvl="1" indent="0">
              <a:buNone/>
            </a:pPr>
            <a:r>
              <a:rPr lang="en-IE" sz="3200" dirty="0"/>
              <a:t>	For each bucket:</a:t>
            </a:r>
          </a:p>
          <a:p>
            <a:pPr marL="201168" lvl="1" indent="0">
              <a:buNone/>
            </a:pPr>
            <a:r>
              <a:rPr lang="en-IE" sz="3200" dirty="0"/>
              <a:t>		Sort bucket</a:t>
            </a:r>
          </a:p>
          <a:p>
            <a:pPr marL="201168" lvl="1" indent="0">
              <a:buNone/>
            </a:pPr>
            <a:endParaRPr lang="en-IE" sz="3200" dirty="0"/>
          </a:p>
          <a:p>
            <a:pPr marL="201168" lvl="1" indent="0">
              <a:buNone/>
            </a:pPr>
            <a:r>
              <a:rPr lang="en-IE" sz="3200" dirty="0"/>
              <a:t>	Create a variable (tracker) to remember where we are in original array</a:t>
            </a:r>
          </a:p>
          <a:p>
            <a:pPr marL="201168" lvl="1" indent="0">
              <a:buNone/>
            </a:pPr>
            <a:r>
              <a:rPr lang="en-IE" sz="3200" dirty="0"/>
              <a:t>	For each bucket:</a:t>
            </a:r>
          </a:p>
          <a:p>
            <a:pPr marL="201168" lvl="1" indent="0">
              <a:buNone/>
            </a:pPr>
            <a:r>
              <a:rPr lang="en-IE" sz="3200" dirty="0"/>
              <a:t>		For each element in current bucket:</a:t>
            </a:r>
          </a:p>
          <a:p>
            <a:pPr marL="201168" lvl="1" indent="0">
              <a:buNone/>
            </a:pPr>
            <a:r>
              <a:rPr lang="en-IE" sz="3200" dirty="0"/>
              <a:t>			Insert into original array at tracker position</a:t>
            </a:r>
          </a:p>
          <a:p>
            <a:pPr marL="201168" lvl="1" indent="0">
              <a:buNone/>
            </a:pPr>
            <a:r>
              <a:rPr lang="en-IE" sz="3200" dirty="0"/>
              <a:t>			Increase tracker</a:t>
            </a:r>
          </a:p>
          <a:p>
            <a:pPr marL="201168" lvl="1" indent="0">
              <a:buNone/>
            </a:pPr>
            <a:r>
              <a:rPr lang="en-IE" sz="3200" dirty="0"/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8F4E6F-8D7C-F8C6-AC58-1620FA4D8FBB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273420" y="2264229"/>
            <a:ext cx="5408386" cy="149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B2BF5D7-29D9-D4A8-DE07-24DE1C1CA4C8}"/>
              </a:ext>
            </a:extLst>
          </p:cNvPr>
          <p:cNvSpPr txBox="1"/>
          <p:nvPr/>
        </p:nvSpPr>
        <p:spPr>
          <a:xfrm>
            <a:off x="9681806" y="1951672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This is dictated by bucketing strategy used!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39D7AE-3BFA-30BA-F356-25A9C6AB41D0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599853" y="2413337"/>
            <a:ext cx="3081953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16877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060A139A-D62C-4E51-99D9-5BBA43872587}" vid="{4CEDBC7D-39AC-4B45-A5EA-87DB4DFF3D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8680</TotalTime>
  <Words>748</Words>
  <Application>Microsoft Office PowerPoint</Application>
  <PresentationFormat>Widescreen</PresentationFormat>
  <Paragraphs>102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Default Theme</vt:lpstr>
      <vt:lpstr>Bucket Sort</vt:lpstr>
      <vt:lpstr>Bucket Sort</vt:lpstr>
      <vt:lpstr>What is Bucket Sort?</vt:lpstr>
      <vt:lpstr>How Does Bucket Sort Work?</vt:lpstr>
      <vt:lpstr>How Do We Bucket Data?</vt:lpstr>
      <vt:lpstr>Range-Based Bucketing: Common For Numeric Data</vt:lpstr>
      <vt:lpstr>Hash-Based Bucketing: An Approach Covering Many Types</vt:lpstr>
      <vt:lpstr>Property-Based Bucketing: Common for Object Data</vt:lpstr>
      <vt:lpstr>Bucket Sort in PseudoCode</vt:lpstr>
      <vt:lpstr>The Pros &amp; Cons</vt:lpstr>
      <vt:lpstr>Big O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Quicksort</dc:title>
  <dc:creator>michelle</dc:creator>
  <cp:lastModifiedBy>Michelle Graham</cp:lastModifiedBy>
  <cp:revision>58</cp:revision>
  <dcterms:created xsi:type="dcterms:W3CDTF">2018-10-04T14:43:59Z</dcterms:created>
  <dcterms:modified xsi:type="dcterms:W3CDTF">2024-11-27T14:33:24Z</dcterms:modified>
</cp:coreProperties>
</file>