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5"/>
  </p:notesMasterIdLst>
  <p:sldIdLst>
    <p:sldId id="256" r:id="rId2"/>
    <p:sldId id="268" r:id="rId3"/>
    <p:sldId id="258" r:id="rId4"/>
    <p:sldId id="261" r:id="rId5"/>
    <p:sldId id="260" r:id="rId6"/>
    <p:sldId id="259" r:id="rId7"/>
    <p:sldId id="269" r:id="rId8"/>
    <p:sldId id="265" r:id="rId9"/>
    <p:sldId id="257" r:id="rId10"/>
    <p:sldId id="263" r:id="rId11"/>
    <p:sldId id="262" r:id="rId12"/>
    <p:sldId id="264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9611C1-40D7-4A5B-A373-AD6B78471F50}">
          <p14:sldIdLst>
            <p14:sldId id="256"/>
          </p14:sldIdLst>
        </p14:section>
        <p14:section name="Stability" id="{87876491-FA04-4E8E-8268-B4F4E4B68C0F}">
          <p14:sldIdLst>
            <p14:sldId id="268"/>
            <p14:sldId id="258"/>
            <p14:sldId id="261"/>
            <p14:sldId id="260"/>
            <p14:sldId id="259"/>
            <p14:sldId id="269"/>
          </p14:sldIdLst>
        </p14:section>
        <p14:section name="Comparison" id="{58CB1C5E-B681-40D8-A8C3-3B9ECE0E58A6}">
          <p14:sldIdLst>
            <p14:sldId id="265"/>
            <p14:sldId id="257"/>
            <p14:sldId id="263"/>
            <p14:sldId id="262"/>
            <p14:sldId id="264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7893" autoAdjust="0"/>
  </p:normalViewPr>
  <p:slideViewPr>
    <p:cSldViewPr snapToGrid="0">
      <p:cViewPr varScale="1">
        <p:scale>
          <a:sx n="77" d="100"/>
          <a:sy n="77" d="100"/>
        </p:scale>
        <p:origin x="67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8C04E-5E6E-4F76-B7E8-796B86289632}" type="datetimeFigureOut">
              <a:rPr lang="en-IE" smtClean="0"/>
              <a:t>27/11/2024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A105E-84AB-42BB-A6AB-3142955BBC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149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To start,</a:t>
            </a:r>
            <a:r>
              <a:rPr lang="en-IE" baseline="0" dirty="0"/>
              <a:t> </a:t>
            </a:r>
            <a:r>
              <a:rPr lang="en-IE" baseline="0" dirty="0" err="1"/>
              <a:t>startUnsortedPos</a:t>
            </a:r>
            <a:r>
              <a:rPr lang="en-IE" baseline="0" dirty="0"/>
              <a:t> (start of unsorted section position) == 0</a:t>
            </a:r>
            <a:endParaRPr lang="en-I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*Comparing (4, “first”) to (3, “Bye”) – no change as 4 is greater than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**Comparing (2, “hi”) to (3, “Bye”) – Swaps (2, “hi”)  with element in end of sorted section position and increases</a:t>
            </a:r>
            <a:r>
              <a:rPr lang="en-IE" baseline="0" dirty="0"/>
              <a:t> </a:t>
            </a:r>
            <a:r>
              <a:rPr lang="en-IE" baseline="0" dirty="0" err="1"/>
              <a:t>startUnsortedPos</a:t>
            </a:r>
            <a:r>
              <a:rPr lang="en-IE" baseline="0" dirty="0"/>
              <a:t> by 1 (Now = 1)</a:t>
            </a:r>
            <a:endParaRPr lang="en-I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***Comparing </a:t>
            </a:r>
            <a:r>
              <a:rPr lang="en-IE" sz="1200" dirty="0"/>
              <a:t>(1, “Well”) to </a:t>
            </a:r>
            <a:r>
              <a:rPr lang="en-IE" dirty="0"/>
              <a:t>(3, “Bye”) - Swaps </a:t>
            </a:r>
            <a:r>
              <a:rPr lang="en-IE" sz="1200" dirty="0"/>
              <a:t>(1, “Well”) </a:t>
            </a:r>
            <a:r>
              <a:rPr lang="en-IE" dirty="0"/>
              <a:t>with element in end of sorted section position and increases</a:t>
            </a:r>
            <a:r>
              <a:rPr lang="en-IE" baseline="0" dirty="0"/>
              <a:t> </a:t>
            </a:r>
            <a:r>
              <a:rPr lang="en-IE" baseline="0" dirty="0" err="1"/>
              <a:t>startUnsortedPos</a:t>
            </a:r>
            <a:r>
              <a:rPr lang="en-IE" baseline="0" dirty="0"/>
              <a:t> by 1 (Now = 2)</a:t>
            </a:r>
            <a:endParaRPr lang="en-I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E" dirty="0"/>
              <a:t>**** Comparing (4, “second”) to (3, “Bye”) – no change as 4 is greater than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*****Finished array, now swap pivot with element in </a:t>
            </a:r>
            <a:r>
              <a:rPr lang="en-IE" baseline="0" dirty="0" err="1"/>
              <a:t>startUnsortedPos</a:t>
            </a:r>
            <a:r>
              <a:rPr lang="en-IE" baseline="0" dirty="0"/>
              <a:t> (as pivot will be smaller than everything after that point)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E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E" baseline="0" dirty="0"/>
              <a:t>Example based on https://stackoverflow.com/questions/13498213/quicksort-algorithm-stability/37298707#37298707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A105E-84AB-42BB-A6AB-3142955BBC27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279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14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5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8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7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5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3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8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1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9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0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81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Comparing Sorting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Quicksort vs </a:t>
            </a:r>
            <a:r>
              <a:rPr lang="en-IE" dirty="0" err="1"/>
              <a:t>Mergesort</a:t>
            </a:r>
            <a:r>
              <a:rPr lang="en-IE" dirty="0"/>
              <a:t>: Stability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344555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QuickSort vs MergeSort – Big O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IE" sz="3200" dirty="0"/>
              <a:t>MergeSort performs with worst case of </a:t>
            </a:r>
            <a:r>
              <a:rPr lang="en-IE" sz="3200" dirty="0">
                <a:solidFill>
                  <a:srgbClr val="FF0000"/>
                </a:solidFill>
              </a:rPr>
              <a:t>O(n log n)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 err="1"/>
              <a:t>QuickSort</a:t>
            </a:r>
            <a:r>
              <a:rPr lang="en-IE" sz="3200" dirty="0"/>
              <a:t> performs with AVERAGE case of </a:t>
            </a:r>
            <a:r>
              <a:rPr lang="en-IE" sz="3200" dirty="0">
                <a:solidFill>
                  <a:srgbClr val="FF0000"/>
                </a:solidFill>
              </a:rPr>
              <a:t>O(n log n)</a:t>
            </a:r>
          </a:p>
          <a:p>
            <a:pPr lvl="2"/>
            <a:r>
              <a:rPr lang="en-IE" sz="2800" dirty="0"/>
              <a:t>This is the usual situation, and therefore is why QuickSort is thought of as a “great” sorting algorithm</a:t>
            </a:r>
          </a:p>
          <a:p>
            <a:pPr lvl="1"/>
            <a:r>
              <a:rPr lang="en-IE" sz="3200" dirty="0" err="1"/>
              <a:t>QuickSort</a:t>
            </a:r>
            <a:r>
              <a:rPr lang="en-IE" sz="3200" dirty="0"/>
              <a:t> worst case is </a:t>
            </a:r>
            <a:r>
              <a:rPr lang="en-IE" sz="3200" dirty="0">
                <a:solidFill>
                  <a:srgbClr val="FF0000"/>
                </a:solidFill>
              </a:rPr>
              <a:t>O(n</a:t>
            </a:r>
            <a:r>
              <a:rPr lang="en-IE" sz="3200" baseline="30000" dirty="0">
                <a:solidFill>
                  <a:srgbClr val="FF0000"/>
                </a:solidFill>
              </a:rPr>
              <a:t>2</a:t>
            </a:r>
            <a:r>
              <a:rPr lang="en-IE" sz="3200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IE" sz="2800" dirty="0"/>
              <a:t>This is rare</a:t>
            </a:r>
          </a:p>
          <a:p>
            <a:pPr lvl="2"/>
            <a:r>
              <a:rPr lang="en-IE" sz="2800" dirty="0"/>
              <a:t>Tends towards this when data is already sorted or contains a lot of duplicates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 err="1"/>
              <a:t>BucketSort</a:t>
            </a:r>
            <a:r>
              <a:rPr lang="en-IE" sz="3200" dirty="0"/>
              <a:t> worst case is </a:t>
            </a:r>
            <a:r>
              <a:rPr lang="en-IE" sz="3200" dirty="0">
                <a:solidFill>
                  <a:srgbClr val="FF0000"/>
                </a:solidFill>
              </a:rPr>
              <a:t>???</a:t>
            </a:r>
            <a:r>
              <a:rPr lang="en-IE" sz="3200" dirty="0"/>
              <a:t>:</a:t>
            </a:r>
          </a:p>
          <a:p>
            <a:pPr lvl="2"/>
            <a:r>
              <a:rPr lang="en-IE" sz="2800" dirty="0"/>
              <a:t>The worst case depends on the internal sorting algorithm</a:t>
            </a:r>
          </a:p>
        </p:txBody>
      </p:sp>
    </p:spTree>
    <p:extLst>
      <p:ext uri="{BB962C8B-B14F-4D97-AF65-F5344CB8AC3E}">
        <p14:creationId xmlns:p14="http://schemas.microsoft.com/office/powerpoint/2010/main" val="3085480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MergeSort –When Should You 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MergeSort is good for:</a:t>
            </a:r>
          </a:p>
          <a:p>
            <a:pPr lvl="2"/>
            <a:r>
              <a:rPr lang="en-IE" sz="2800" dirty="0"/>
              <a:t>Where the data set is too large to comfortably fit in memory</a:t>
            </a:r>
          </a:p>
          <a:p>
            <a:pPr lvl="3"/>
            <a:r>
              <a:rPr lang="en-IE" sz="2400" dirty="0"/>
              <a:t>MergeSort works well with parallelization or from disk</a:t>
            </a:r>
          </a:p>
          <a:p>
            <a:pPr lvl="2"/>
            <a:r>
              <a:rPr lang="en-IE" sz="2800" dirty="0"/>
              <a:t>Where the cost of “random access” (for pivot selection) is not cheap, e.g. sorting linked lists/file contents</a:t>
            </a:r>
          </a:p>
          <a:p>
            <a:pPr lvl="2"/>
            <a:r>
              <a:rPr lang="en-IE" sz="2800" dirty="0"/>
              <a:t>Where data position stability is a factor</a:t>
            </a:r>
          </a:p>
        </p:txBody>
      </p:sp>
    </p:spTree>
    <p:extLst>
      <p:ext uri="{BB962C8B-B14F-4D97-AF65-F5344CB8AC3E}">
        <p14:creationId xmlns:p14="http://schemas.microsoft.com/office/powerpoint/2010/main" val="2696134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QuickSort – When Should You 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QuickSort is good for:</a:t>
            </a:r>
          </a:p>
          <a:p>
            <a:pPr lvl="2"/>
            <a:r>
              <a:rPr lang="en-IE" sz="2800" dirty="0"/>
              <a:t>When extra space costs are not tolerable</a:t>
            </a:r>
          </a:p>
          <a:p>
            <a:pPr lvl="2"/>
            <a:r>
              <a:rPr lang="en-IE" sz="2800" dirty="0"/>
              <a:t>When the dataset you are working with fits comfortably in memory</a:t>
            </a:r>
          </a:p>
          <a:p>
            <a:pPr lvl="1"/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1361336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3BBB-FBFF-AAFE-9645-A5BB4F43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BucketSort</a:t>
            </a:r>
            <a:r>
              <a:rPr lang="en-IE" dirty="0"/>
              <a:t> – When Should You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00B02-FA6B-288D-828F-A76BD445B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IE" sz="3200" dirty="0" err="1"/>
              <a:t>BucketSort</a:t>
            </a:r>
            <a:r>
              <a:rPr lang="en-IE" sz="3200" dirty="0"/>
              <a:t> is good for:</a:t>
            </a:r>
          </a:p>
          <a:p>
            <a:pPr lvl="2"/>
            <a:r>
              <a:rPr lang="en-IE" sz="2800" dirty="0"/>
              <a:t>Where the data set is too large to comfortably fit in memory</a:t>
            </a:r>
          </a:p>
          <a:p>
            <a:pPr lvl="3"/>
            <a:r>
              <a:rPr lang="en-IE" sz="2400" dirty="0"/>
              <a:t>Like </a:t>
            </a:r>
            <a:r>
              <a:rPr lang="en-IE" sz="2400" dirty="0" err="1"/>
              <a:t>MergeSort</a:t>
            </a:r>
            <a:r>
              <a:rPr lang="en-IE" sz="2400" dirty="0"/>
              <a:t>, </a:t>
            </a:r>
            <a:r>
              <a:rPr lang="en-IE" sz="2400" dirty="0" err="1"/>
              <a:t>BucketSort</a:t>
            </a:r>
            <a:r>
              <a:rPr lang="en-IE" sz="2400" dirty="0"/>
              <a:t> works well with parallelization or from disk</a:t>
            </a:r>
          </a:p>
          <a:p>
            <a:pPr lvl="2"/>
            <a:r>
              <a:rPr lang="en-IE" sz="2800" dirty="0"/>
              <a:t>Where the data is uniformly distributed</a:t>
            </a:r>
          </a:p>
          <a:p>
            <a:pPr lvl="3"/>
            <a:r>
              <a:rPr lang="en-IE" sz="2400" dirty="0"/>
              <a:t>Good for numeric data with a known range</a:t>
            </a:r>
          </a:p>
          <a:p>
            <a:pPr lvl="2"/>
            <a:r>
              <a:rPr lang="en-IE" sz="2800" dirty="0"/>
              <a:t>Where the range of values is known in advance</a:t>
            </a:r>
          </a:p>
          <a:p>
            <a:pPr lvl="3"/>
            <a:r>
              <a:rPr lang="en-IE" sz="2400" dirty="0"/>
              <a:t>Knowing the range lets us bucket better</a:t>
            </a:r>
          </a:p>
          <a:p>
            <a:pPr lvl="2"/>
            <a:r>
              <a:rPr lang="en-IE" sz="2800" dirty="0"/>
              <a:t>Where the data use involves grouping and THEN sorting</a:t>
            </a:r>
          </a:p>
          <a:p>
            <a:pPr lvl="3"/>
            <a:r>
              <a:rPr lang="en-IE" sz="2400" dirty="0"/>
              <a:t>E.g. group by sensor type, then sort readings</a:t>
            </a:r>
          </a:p>
          <a:p>
            <a:pPr lvl="2"/>
            <a:endParaRPr lang="en-IE" sz="2800" dirty="0"/>
          </a:p>
          <a:p>
            <a:pPr lvl="1"/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24771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Stability in Sorting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How stable is your algorithm?</a:t>
            </a:r>
          </a:p>
        </p:txBody>
      </p:sp>
    </p:spTree>
    <p:extLst>
      <p:ext uri="{BB962C8B-B14F-4D97-AF65-F5344CB8AC3E}">
        <p14:creationId xmlns:p14="http://schemas.microsoft.com/office/powerpoint/2010/main" val="398835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 Note on 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n-IE" sz="3200" dirty="0"/>
              <a:t>A sort algorithm is said to be </a:t>
            </a:r>
            <a:r>
              <a:rPr lang="en-IE" sz="3200" b="1" dirty="0">
                <a:solidFill>
                  <a:srgbClr val="FF0000"/>
                </a:solidFill>
              </a:rPr>
              <a:t>stable</a:t>
            </a:r>
            <a:r>
              <a:rPr lang="en-IE" sz="3200" dirty="0"/>
              <a:t> if it preserves the order of occurrence of elements within a data structure</a:t>
            </a:r>
          </a:p>
          <a:p>
            <a:pPr lvl="1"/>
            <a:r>
              <a:rPr lang="en-IE" sz="3200" dirty="0"/>
              <a:t>Example of a stable sort:</a:t>
            </a:r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The purple 20 appears before the blue 20 because it appeared first in the original array</a:t>
            </a:r>
          </a:p>
          <a:p>
            <a:pPr lvl="1"/>
            <a:r>
              <a:rPr lang="en-IE" sz="3200" dirty="0"/>
              <a:t>The blue 10 appears before the purple 10 because it appeared first in the original array</a:t>
            </a:r>
          </a:p>
          <a:p>
            <a:pPr lvl="2"/>
            <a:endParaRPr lang="en-IE" sz="2800" dirty="0"/>
          </a:p>
          <a:p>
            <a:pPr lvl="2"/>
            <a:endParaRPr lang="en-IE" sz="2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502429" y="3802606"/>
            <a:ext cx="5951370" cy="540329"/>
            <a:chOff x="3502429" y="3761044"/>
            <a:chExt cx="5951370" cy="540329"/>
          </a:xfrm>
        </p:grpSpPr>
        <p:grpSp>
          <p:nvGrpSpPr>
            <p:cNvPr id="15" name="Group 14"/>
            <p:cNvGrpSpPr/>
            <p:nvPr/>
          </p:nvGrpSpPr>
          <p:grpSpPr>
            <a:xfrm>
              <a:off x="3502429" y="3761044"/>
              <a:ext cx="3826625" cy="540329"/>
              <a:chOff x="2696094" y="3750578"/>
              <a:chExt cx="3826625" cy="540329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696094" y="3750578"/>
                <a:ext cx="598516" cy="5403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dirty="0"/>
                  <a:t>10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308764" y="3750580"/>
                <a:ext cx="598516" cy="5403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dirty="0"/>
                  <a:t>20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502429" y="3750579"/>
                <a:ext cx="598516" cy="5403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dirty="0"/>
                  <a:t>10</a:t>
                </a: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115099" y="3750578"/>
                <a:ext cx="598516" cy="5403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dirty="0"/>
                  <a:t>20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924203" y="3750578"/>
                <a:ext cx="598516" cy="5403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dirty="0"/>
                  <a:t>30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7589634" y="3846541"/>
              <a:ext cx="1864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/>
                <a:t>Sorted by number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2429" y="2839257"/>
            <a:ext cx="5144610" cy="551104"/>
            <a:chOff x="3502429" y="2664687"/>
            <a:chExt cx="5144610" cy="551104"/>
          </a:xfrm>
        </p:grpSpPr>
        <p:grpSp>
          <p:nvGrpSpPr>
            <p:cNvPr id="16" name="Group 15"/>
            <p:cNvGrpSpPr/>
            <p:nvPr/>
          </p:nvGrpSpPr>
          <p:grpSpPr>
            <a:xfrm>
              <a:off x="3502429" y="2664687"/>
              <a:ext cx="3826625" cy="551104"/>
              <a:chOff x="2696094" y="2864195"/>
              <a:chExt cx="3826625" cy="551104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696094" y="2865425"/>
                <a:ext cx="598516" cy="5403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dirty="0"/>
                  <a:t>10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502429" y="2864195"/>
                <a:ext cx="598516" cy="5403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dirty="0"/>
                  <a:t>20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924203" y="2866658"/>
                <a:ext cx="598516" cy="5403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dirty="0"/>
                  <a:t>10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308764" y="2867890"/>
                <a:ext cx="598516" cy="5403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dirty="0"/>
                  <a:t>20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115099" y="2874972"/>
                <a:ext cx="598516" cy="5403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dirty="0"/>
                  <a:t>30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7589634" y="2750184"/>
              <a:ext cx="1057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/>
                <a:t>Unsorted</a:t>
              </a: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5414357" y="3440239"/>
            <a:ext cx="0" cy="317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11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Does Stability Matter?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IE" sz="3200" dirty="0"/>
              <a:t>Stability is a factor in several situations, especially when:</a:t>
            </a:r>
          </a:p>
          <a:p>
            <a:pPr lvl="2"/>
            <a:r>
              <a:rPr lang="en-IE" sz="2800" dirty="0"/>
              <a:t>You need predictability in your sort results (e.g. for testing)</a:t>
            </a:r>
          </a:p>
          <a:p>
            <a:pPr lvl="2"/>
            <a:r>
              <a:rPr lang="en-IE" sz="2800" dirty="0"/>
              <a:t>Priority / queue position is a factor</a:t>
            </a:r>
          </a:p>
          <a:p>
            <a:pPr lvl="2"/>
            <a:r>
              <a:rPr lang="en-IE" sz="2800" dirty="0"/>
              <a:t>You wish to compound/chain sorts</a:t>
            </a:r>
          </a:p>
          <a:p>
            <a:pPr lvl="3"/>
            <a:r>
              <a:rPr lang="en-IE" sz="2800" dirty="0"/>
              <a:t>Compounding sorts:</a:t>
            </a:r>
          </a:p>
          <a:p>
            <a:pPr lvl="5"/>
            <a:r>
              <a:rPr lang="en-IE" sz="2800" dirty="0"/>
              <a:t>Sort by last name, return sorted list</a:t>
            </a:r>
          </a:p>
          <a:p>
            <a:pPr lvl="5"/>
            <a:r>
              <a:rPr lang="en-IE" sz="2800" dirty="0"/>
              <a:t>Then sort by first name, return sorted list</a:t>
            </a:r>
          </a:p>
          <a:p>
            <a:pPr lvl="5"/>
            <a:r>
              <a:rPr lang="en-IE" sz="2800" dirty="0"/>
              <a:t>Then sort by group, return sorted list</a:t>
            </a:r>
          </a:p>
          <a:p>
            <a:pPr lvl="5"/>
            <a:r>
              <a:rPr lang="en-IE" sz="2800" dirty="0"/>
              <a:t>Should your data just be in order of the group, with random ordering beyond that?</a:t>
            </a:r>
          </a:p>
          <a:p>
            <a:pPr lvl="5"/>
            <a:endParaRPr lang="en-IE" sz="2800" dirty="0"/>
          </a:p>
          <a:p>
            <a:pPr lvl="3"/>
            <a:r>
              <a:rPr lang="en-IE" sz="2800" dirty="0"/>
              <a:t>If a sort algorithm is stable, then sorts can be compounded/chained without any issues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32263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Is MergeSort Stable?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Unlike QuickSort, MergeSort </a:t>
            </a:r>
            <a:r>
              <a:rPr lang="en-IE" sz="3200" u="sng" dirty="0">
                <a:solidFill>
                  <a:srgbClr val="FF0000"/>
                </a:solidFill>
              </a:rPr>
              <a:t>is</a:t>
            </a:r>
            <a:r>
              <a:rPr lang="en-IE" sz="3200" dirty="0"/>
              <a:t> stable</a:t>
            </a:r>
          </a:p>
          <a:p>
            <a:pPr lvl="2"/>
            <a:r>
              <a:rPr lang="en-IE" sz="2800" dirty="0"/>
              <a:t>Equal elements will be merged in order of occurrence in the original data structure</a:t>
            </a:r>
          </a:p>
          <a:p>
            <a:pPr lvl="2"/>
            <a:r>
              <a:rPr lang="en-IE" sz="2800" dirty="0"/>
              <a:t>MergeSort is therefore better suited where preserving relative order is important</a:t>
            </a:r>
          </a:p>
        </p:txBody>
      </p:sp>
    </p:spTree>
    <p:extLst>
      <p:ext uri="{BB962C8B-B14F-4D97-AF65-F5344CB8AC3E}">
        <p14:creationId xmlns:p14="http://schemas.microsoft.com/office/powerpoint/2010/main" val="279067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Is QuickSort Stable?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IE" sz="3200" dirty="0"/>
              <a:t>QuickSort is </a:t>
            </a:r>
            <a:r>
              <a:rPr lang="en-IE" sz="3200" u="sng" dirty="0"/>
              <a:t>not</a:t>
            </a:r>
            <a:r>
              <a:rPr lang="en-IE" sz="3200" dirty="0"/>
              <a:t> a stable algorithm</a:t>
            </a:r>
          </a:p>
          <a:p>
            <a:pPr lvl="2"/>
            <a:r>
              <a:rPr lang="en-IE" sz="2800" dirty="0"/>
              <a:t>It does not </a:t>
            </a:r>
            <a:r>
              <a:rPr lang="en-IE" sz="2800" u="sng" dirty="0"/>
              <a:t>guarantee</a:t>
            </a:r>
            <a:r>
              <a:rPr lang="en-IE" sz="2800" dirty="0"/>
              <a:t> that equal elements will stay in the order they originally appear</a:t>
            </a:r>
            <a:endParaRPr lang="en-IE" dirty="0"/>
          </a:p>
          <a:p>
            <a:pPr lvl="1"/>
            <a:r>
              <a:rPr lang="en-IE" sz="3200" dirty="0"/>
              <a:t>For example:</a:t>
            </a:r>
          </a:p>
          <a:p>
            <a:pPr lvl="2"/>
            <a:r>
              <a:rPr lang="en-IE" sz="2800" dirty="0"/>
              <a:t>Array: {</a:t>
            </a:r>
            <a:r>
              <a:rPr lang="en-IE" sz="2800" dirty="0">
                <a:solidFill>
                  <a:schemeClr val="accent2"/>
                </a:solidFill>
              </a:rPr>
              <a:t>(4, “first”)</a:t>
            </a:r>
            <a:r>
              <a:rPr lang="en-IE" sz="2800" dirty="0"/>
              <a:t>, (2, “hi”), (1, “Well”), </a:t>
            </a:r>
            <a:r>
              <a:rPr lang="en-IE" sz="2800" dirty="0">
                <a:solidFill>
                  <a:schemeClr val="accent5"/>
                </a:solidFill>
              </a:rPr>
              <a:t>(4, “second”)</a:t>
            </a:r>
            <a:r>
              <a:rPr lang="en-IE" sz="2800" dirty="0"/>
              <a:t>, (3, “Bye”)}</a:t>
            </a:r>
          </a:p>
          <a:p>
            <a:pPr lvl="2"/>
            <a:r>
              <a:rPr lang="en-IE" sz="2800" dirty="0"/>
              <a:t>Where (3, “Bye”) is the pivot and you are sorting on the number:</a:t>
            </a:r>
          </a:p>
          <a:p>
            <a:pPr marL="1081278" lvl="3" indent="-514350">
              <a:buFont typeface="+mj-lt"/>
              <a:buAutoNum type="arabicPeriod"/>
            </a:pPr>
            <a:r>
              <a:rPr lang="en-IE" sz="2800" dirty="0"/>
              <a:t>{</a:t>
            </a:r>
            <a:r>
              <a:rPr lang="en-IE" sz="2800" dirty="0">
                <a:solidFill>
                  <a:schemeClr val="accent2"/>
                </a:solidFill>
              </a:rPr>
              <a:t>(4, “first”)</a:t>
            </a:r>
            <a:r>
              <a:rPr lang="en-IE" sz="2800" dirty="0"/>
              <a:t>, (2, “hi”), (1, “Well”), </a:t>
            </a:r>
            <a:r>
              <a:rPr lang="en-IE" sz="2800" dirty="0">
                <a:solidFill>
                  <a:schemeClr val="accent5"/>
                </a:solidFill>
              </a:rPr>
              <a:t>(4, “second”)</a:t>
            </a:r>
            <a:r>
              <a:rPr lang="en-IE" sz="2800" dirty="0"/>
              <a:t>, (3, “Bye”)}*</a:t>
            </a:r>
          </a:p>
          <a:p>
            <a:pPr marL="1081278" lvl="3" indent="-514350">
              <a:buFont typeface="+mj-lt"/>
              <a:buAutoNum type="arabicPeriod"/>
            </a:pPr>
            <a:r>
              <a:rPr lang="en-IE" sz="2800" dirty="0"/>
              <a:t>{(2, “hi”), </a:t>
            </a:r>
            <a:r>
              <a:rPr lang="en-IE" sz="2800" dirty="0">
                <a:solidFill>
                  <a:schemeClr val="accent2"/>
                </a:solidFill>
              </a:rPr>
              <a:t>(4, “first”)</a:t>
            </a:r>
            <a:r>
              <a:rPr lang="en-IE" sz="2800" dirty="0"/>
              <a:t>, (1, “Well”), </a:t>
            </a:r>
            <a:r>
              <a:rPr lang="en-IE" sz="2800" dirty="0">
                <a:solidFill>
                  <a:schemeClr val="accent5"/>
                </a:solidFill>
              </a:rPr>
              <a:t>(4, “second”)</a:t>
            </a:r>
            <a:r>
              <a:rPr lang="en-IE" sz="2800" dirty="0"/>
              <a:t>, (3, “Bye”)}**</a:t>
            </a:r>
          </a:p>
          <a:p>
            <a:pPr marL="1081278" lvl="3" indent="-514350">
              <a:buFont typeface="+mj-lt"/>
              <a:buAutoNum type="arabicPeriod"/>
            </a:pPr>
            <a:r>
              <a:rPr lang="en-IE" sz="2800" dirty="0"/>
              <a:t>{(2, “hi”), (1, “Well”), </a:t>
            </a:r>
            <a:r>
              <a:rPr lang="en-IE" sz="2800" dirty="0">
                <a:solidFill>
                  <a:schemeClr val="accent2"/>
                </a:solidFill>
              </a:rPr>
              <a:t>(4, “first”)</a:t>
            </a:r>
            <a:r>
              <a:rPr lang="en-IE" sz="2800" dirty="0"/>
              <a:t>, </a:t>
            </a:r>
            <a:r>
              <a:rPr lang="en-IE" sz="2800" dirty="0">
                <a:solidFill>
                  <a:schemeClr val="accent5"/>
                </a:solidFill>
              </a:rPr>
              <a:t>(4, “second”)</a:t>
            </a:r>
            <a:r>
              <a:rPr lang="en-IE" sz="2800" dirty="0"/>
              <a:t>, (3, “Bye”)}***</a:t>
            </a:r>
          </a:p>
          <a:p>
            <a:pPr marL="1081278" lvl="3" indent="-514350">
              <a:buFont typeface="+mj-lt"/>
              <a:buAutoNum type="arabicPeriod"/>
            </a:pPr>
            <a:r>
              <a:rPr lang="en-IE" sz="2800" dirty="0"/>
              <a:t>{(2, “hi”), (1, “Well”), </a:t>
            </a:r>
            <a:r>
              <a:rPr lang="en-IE" sz="2800" dirty="0">
                <a:solidFill>
                  <a:schemeClr val="accent2"/>
                </a:solidFill>
              </a:rPr>
              <a:t>(4, “first”)</a:t>
            </a:r>
            <a:r>
              <a:rPr lang="en-IE" sz="2800" dirty="0"/>
              <a:t>, </a:t>
            </a:r>
            <a:r>
              <a:rPr lang="en-IE" sz="2800" dirty="0">
                <a:solidFill>
                  <a:schemeClr val="accent5"/>
                </a:solidFill>
              </a:rPr>
              <a:t>(4, “second”)</a:t>
            </a:r>
            <a:r>
              <a:rPr lang="en-IE" sz="2800" dirty="0"/>
              <a:t>, (3, “Bye”)}****</a:t>
            </a:r>
          </a:p>
          <a:p>
            <a:pPr marL="1081278" lvl="3" indent="-514350">
              <a:buFont typeface="+mj-lt"/>
              <a:buAutoNum type="arabicPeriod"/>
            </a:pPr>
            <a:r>
              <a:rPr lang="en-IE" sz="2800" dirty="0"/>
              <a:t>{(2, “hi”), (1, “Well”), (3, “Bye”), </a:t>
            </a:r>
            <a:r>
              <a:rPr lang="en-IE" sz="2800" dirty="0">
                <a:solidFill>
                  <a:schemeClr val="accent5"/>
                </a:solidFill>
              </a:rPr>
              <a:t>(4, “second”)</a:t>
            </a:r>
            <a:r>
              <a:rPr lang="en-IE" sz="2800" dirty="0"/>
              <a:t>, </a:t>
            </a:r>
            <a:r>
              <a:rPr lang="en-IE" sz="2800" dirty="0">
                <a:solidFill>
                  <a:schemeClr val="accent2"/>
                </a:solidFill>
              </a:rPr>
              <a:t>(4, “first”)</a:t>
            </a:r>
            <a:r>
              <a:rPr lang="en-IE" sz="2800" dirty="0"/>
              <a:t>}*****</a:t>
            </a:r>
          </a:p>
          <a:p>
            <a:pPr marL="1081278" lvl="3" indent="-514350">
              <a:buFont typeface="+mj-lt"/>
              <a:buAutoNum type="arabicPeriod"/>
            </a:pPr>
            <a:endParaRPr lang="en-IE" sz="2800" dirty="0"/>
          </a:p>
          <a:p>
            <a:pPr marL="1081278" lvl="3" indent="-514350">
              <a:buFont typeface="+mj-lt"/>
              <a:buAutoNum type="arabicPeriod"/>
            </a:pPr>
            <a:endParaRPr lang="en-IE" sz="2800" dirty="0"/>
          </a:p>
          <a:p>
            <a:pPr marL="1081278" lvl="3" indent="-514350">
              <a:buFont typeface="+mj-lt"/>
              <a:buAutoNum type="arabicPeriod"/>
            </a:pPr>
            <a:endParaRPr lang="en-IE" sz="2800" dirty="0"/>
          </a:p>
          <a:p>
            <a:pPr lvl="1"/>
            <a:endParaRPr lang="en-IE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9832769" y="3857414"/>
            <a:ext cx="2232561" cy="1605235"/>
            <a:chOff x="9832769" y="3857414"/>
            <a:chExt cx="2232561" cy="1605235"/>
          </a:xfrm>
        </p:grpSpPr>
        <p:sp>
          <p:nvSpPr>
            <p:cNvPr id="4" name="TextBox 3"/>
            <p:cNvSpPr txBox="1"/>
            <p:nvPr/>
          </p:nvSpPr>
          <p:spPr>
            <a:xfrm>
              <a:off x="10545288" y="4198366"/>
              <a:ext cx="15200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Step by step in Notes on slide</a:t>
              </a:r>
            </a:p>
          </p:txBody>
        </p:sp>
        <p:sp>
          <p:nvSpPr>
            <p:cNvPr id="5" name="Right Brace 4"/>
            <p:cNvSpPr/>
            <p:nvPr/>
          </p:nvSpPr>
          <p:spPr>
            <a:xfrm>
              <a:off x="9832769" y="3857414"/>
              <a:ext cx="712519" cy="160523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17672" y="5462649"/>
            <a:ext cx="3253839" cy="837984"/>
            <a:chOff x="6317672" y="5462649"/>
            <a:chExt cx="3253839" cy="837984"/>
          </a:xfrm>
        </p:grpSpPr>
        <p:cxnSp>
          <p:nvCxnSpPr>
            <p:cNvPr id="8" name="Straight Arrow Connector 7"/>
            <p:cNvCxnSpPr>
              <a:stCxn id="14" idx="0"/>
            </p:cNvCxnSpPr>
            <p:nvPr/>
          </p:nvCxnSpPr>
          <p:spPr>
            <a:xfrm flipH="1" flipV="1">
              <a:off x="7540831" y="5462649"/>
              <a:ext cx="403761" cy="191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4" idx="0"/>
            </p:cNvCxnSpPr>
            <p:nvPr/>
          </p:nvCxnSpPr>
          <p:spPr>
            <a:xfrm flipV="1">
              <a:off x="7944592" y="5462650"/>
              <a:ext cx="403761" cy="191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317672" y="5654302"/>
              <a:ext cx="3253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By the end of the iteration, the original order has been lost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085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C3DB-223E-4896-D575-AD29A74C5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Is Bucket Sort Stable?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669B6-4409-12D9-6D30-EAF837E71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IE" sz="3200" dirty="0"/>
              <a:t>Bucket sort’s stability is dependent on the sort algorithm it employs to sort the data in each bucket </a:t>
            </a:r>
          </a:p>
          <a:p>
            <a:pPr lvl="2"/>
            <a:r>
              <a:rPr lang="en-IE" sz="2800" dirty="0"/>
              <a:t>The bucketing of data clusters is stable</a:t>
            </a:r>
          </a:p>
          <a:p>
            <a:pPr lvl="2"/>
            <a:r>
              <a:rPr lang="en-IE" sz="2800" dirty="0"/>
              <a:t>The sort action for each bucket </a:t>
            </a:r>
            <a:r>
              <a:rPr lang="en-IE" sz="2800" b="1" u="sng" dirty="0"/>
              <a:t>may</a:t>
            </a:r>
            <a:r>
              <a:rPr lang="en-IE" sz="2800" dirty="0"/>
              <a:t> be stable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Algorithms to ensure bucket sort </a:t>
            </a:r>
            <a:r>
              <a:rPr lang="en-IE" sz="3200" dirty="0">
                <a:solidFill>
                  <a:srgbClr val="FF0000"/>
                </a:solidFill>
              </a:rPr>
              <a:t>stability</a:t>
            </a:r>
            <a:r>
              <a:rPr lang="en-IE" sz="3200" dirty="0"/>
              <a:t>:</a:t>
            </a:r>
          </a:p>
          <a:p>
            <a:pPr lvl="2"/>
            <a:r>
              <a:rPr lang="en-IE" sz="2800" dirty="0"/>
              <a:t>Bubble sort</a:t>
            </a:r>
          </a:p>
          <a:p>
            <a:pPr lvl="2"/>
            <a:r>
              <a:rPr lang="en-IE" sz="2800" dirty="0"/>
              <a:t>Merge sort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Algorithms causing bucket sort to </a:t>
            </a:r>
            <a:r>
              <a:rPr lang="en-IE" sz="3200" dirty="0">
                <a:solidFill>
                  <a:srgbClr val="FF0000"/>
                </a:solidFill>
              </a:rPr>
              <a:t>not be stable</a:t>
            </a:r>
            <a:r>
              <a:rPr lang="en-IE" sz="3200" dirty="0"/>
              <a:t>:</a:t>
            </a:r>
          </a:p>
          <a:p>
            <a:pPr lvl="2"/>
            <a:r>
              <a:rPr lang="en-IE" sz="2800" dirty="0"/>
              <a:t>Selection sort</a:t>
            </a:r>
          </a:p>
          <a:p>
            <a:pPr lvl="2"/>
            <a:r>
              <a:rPr lang="en-IE" sz="2800" dirty="0"/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787461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Quick vs Merge</a:t>
            </a:r>
            <a:br>
              <a:rPr lang="en-IE" dirty="0"/>
            </a:br>
            <a:r>
              <a:rPr lang="en-IE" dirty="0"/>
              <a:t>vs Bucket (Sort)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Who Wins?</a:t>
            </a:r>
          </a:p>
        </p:txBody>
      </p:sp>
    </p:spTree>
    <p:extLst>
      <p:ext uri="{BB962C8B-B14F-4D97-AF65-F5344CB8AC3E}">
        <p14:creationId xmlns:p14="http://schemas.microsoft.com/office/powerpoint/2010/main" val="127253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QuickSort vs MergeSort – Space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IE" sz="3200" dirty="0"/>
              <a:t>QuickSort is an </a:t>
            </a:r>
            <a:r>
              <a:rPr lang="en-IE" sz="3200" dirty="0">
                <a:solidFill>
                  <a:srgbClr val="FF0000"/>
                </a:solidFill>
              </a:rPr>
              <a:t>in-place</a:t>
            </a:r>
            <a:r>
              <a:rPr lang="en-IE" sz="3200" dirty="0"/>
              <a:t> sort algorithm, </a:t>
            </a:r>
            <a:r>
              <a:rPr lang="en-IE" sz="3200" dirty="0" err="1"/>
              <a:t>MergeSort</a:t>
            </a:r>
            <a:r>
              <a:rPr lang="en-IE" sz="3200" dirty="0"/>
              <a:t> and </a:t>
            </a:r>
            <a:r>
              <a:rPr lang="en-IE" sz="3200" dirty="0" err="1"/>
              <a:t>BucketSort</a:t>
            </a:r>
            <a:r>
              <a:rPr lang="en-IE" sz="3200" dirty="0"/>
              <a:t> are </a:t>
            </a:r>
            <a:r>
              <a:rPr lang="en-IE" sz="3200" dirty="0">
                <a:solidFill>
                  <a:srgbClr val="FF0000"/>
                </a:solidFill>
              </a:rPr>
              <a:t>external </a:t>
            </a:r>
            <a:r>
              <a:rPr lang="en-IE" sz="3200" dirty="0"/>
              <a:t>sort algorithms</a:t>
            </a:r>
          </a:p>
          <a:p>
            <a:pPr lvl="2"/>
            <a:r>
              <a:rPr lang="en-IE" sz="2800" dirty="0"/>
              <a:t>QuickSort does all its action within the same data structure is it sorting</a:t>
            </a:r>
          </a:p>
          <a:p>
            <a:pPr lvl="2"/>
            <a:r>
              <a:rPr lang="en-IE" sz="2800" dirty="0" err="1"/>
              <a:t>MergeSort</a:t>
            </a:r>
            <a:r>
              <a:rPr lang="en-IE" sz="2800" dirty="0"/>
              <a:t> &amp; </a:t>
            </a:r>
            <a:r>
              <a:rPr lang="en-IE" sz="2800" dirty="0" err="1"/>
              <a:t>BucketSort</a:t>
            </a:r>
            <a:r>
              <a:rPr lang="en-IE" sz="2800" dirty="0"/>
              <a:t> use a second data structure to carry out the merge step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Translation:</a:t>
            </a:r>
          </a:p>
          <a:p>
            <a:pPr lvl="2"/>
            <a:r>
              <a:rPr lang="en-IE" sz="2800" dirty="0"/>
              <a:t>QuickSort doesn’t require/cost additional memory (excluding temp swap variables)</a:t>
            </a:r>
          </a:p>
          <a:p>
            <a:pPr lvl="2"/>
            <a:r>
              <a:rPr lang="en-IE" sz="2800" dirty="0"/>
              <a:t>MergeSort requires a full </a:t>
            </a:r>
            <a:r>
              <a:rPr lang="en-IE" sz="2800" i="1" dirty="0"/>
              <a:t>n</a:t>
            </a:r>
            <a:r>
              <a:rPr lang="en-IE" sz="2800" dirty="0"/>
              <a:t> extra memory spaces</a:t>
            </a:r>
          </a:p>
          <a:p>
            <a:pPr lvl="3"/>
            <a:r>
              <a:rPr lang="en-IE" sz="2600" dirty="0"/>
              <a:t>This depends on what type of structure is being sorted</a:t>
            </a:r>
          </a:p>
          <a:p>
            <a:pPr lvl="2"/>
            <a:r>
              <a:rPr lang="en-IE" sz="2600" dirty="0" err="1"/>
              <a:t>BucketSort</a:t>
            </a:r>
            <a:r>
              <a:rPr lang="en-IE" sz="2600" dirty="0"/>
              <a:t> requires a full </a:t>
            </a:r>
            <a:r>
              <a:rPr lang="en-IE" sz="2600" i="1" dirty="0"/>
              <a:t>n + k </a:t>
            </a:r>
            <a:r>
              <a:rPr lang="en-IE" sz="2600" dirty="0"/>
              <a:t>extra memory spaces (k = the number of buckets)</a:t>
            </a:r>
          </a:p>
        </p:txBody>
      </p:sp>
    </p:spTree>
    <p:extLst>
      <p:ext uri="{BB962C8B-B14F-4D97-AF65-F5344CB8AC3E}">
        <p14:creationId xmlns:p14="http://schemas.microsoft.com/office/powerpoint/2010/main" val="302055081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060A139A-D62C-4E51-99D9-5BBA43872587}" vid="{4CEDBC7D-39AC-4B45-A5EA-87DB4DFF3D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4041</TotalTime>
  <Words>1117</Words>
  <Application>Microsoft Office PowerPoint</Application>
  <PresentationFormat>Widescreen</PresentationFormat>
  <Paragraphs>122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Default Theme</vt:lpstr>
      <vt:lpstr>Comparing Sorting Algorithms</vt:lpstr>
      <vt:lpstr>Stability in Sorting</vt:lpstr>
      <vt:lpstr>A Note on Stability</vt:lpstr>
      <vt:lpstr>Does Stability Matter?</vt:lpstr>
      <vt:lpstr>Is MergeSort Stable?</vt:lpstr>
      <vt:lpstr>Is QuickSort Stable?</vt:lpstr>
      <vt:lpstr>Is Bucket Sort Stable?</vt:lpstr>
      <vt:lpstr>Quick vs Merge vs Bucket (Sort)</vt:lpstr>
      <vt:lpstr>QuickSort vs MergeSort – Space costs</vt:lpstr>
      <vt:lpstr>QuickSort vs MergeSort – Big O Values</vt:lpstr>
      <vt:lpstr>MergeSort –When Should You Use It?</vt:lpstr>
      <vt:lpstr>QuickSort – When Should You Use It?</vt:lpstr>
      <vt:lpstr>BucketSort – When Should You Use It?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Quicksort</dc:title>
  <dc:creator>michelle</dc:creator>
  <cp:lastModifiedBy>Michelle Graham</cp:lastModifiedBy>
  <cp:revision>46</cp:revision>
  <dcterms:created xsi:type="dcterms:W3CDTF">2018-10-04T14:43:59Z</dcterms:created>
  <dcterms:modified xsi:type="dcterms:W3CDTF">2024-11-27T19:19:06Z</dcterms:modified>
</cp:coreProperties>
</file>