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8"/>
  </p:notesMasterIdLst>
  <p:sldIdLst>
    <p:sldId id="256" r:id="rId2"/>
    <p:sldId id="268" r:id="rId3"/>
    <p:sldId id="297" r:id="rId4"/>
    <p:sldId id="269" r:id="rId5"/>
    <p:sldId id="303" r:id="rId6"/>
    <p:sldId id="294" r:id="rId7"/>
    <p:sldId id="293" r:id="rId8"/>
    <p:sldId id="302" r:id="rId9"/>
    <p:sldId id="270" r:id="rId10"/>
    <p:sldId id="299" r:id="rId11"/>
    <p:sldId id="296" r:id="rId12"/>
    <p:sldId id="298" r:id="rId13"/>
    <p:sldId id="304" r:id="rId14"/>
    <p:sldId id="305" r:id="rId15"/>
    <p:sldId id="295" r:id="rId16"/>
    <p:sldId id="30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9520FA-3AE0-4AEC-A23D-84176E1D4222}">
          <p14:sldIdLst>
            <p14:sldId id="256"/>
            <p14:sldId id="268"/>
          </p14:sldIdLst>
        </p14:section>
        <p14:section name="Deduplicating Unsorted Arrays" id="{90081F2B-93D3-4A6B-B9E9-1331D29C4BCF}">
          <p14:sldIdLst>
            <p14:sldId id="297"/>
            <p14:sldId id="269"/>
            <p14:sldId id="303"/>
            <p14:sldId id="294"/>
            <p14:sldId id="293"/>
            <p14:sldId id="302"/>
            <p14:sldId id="270"/>
          </p14:sldIdLst>
        </p14:section>
        <p14:section name="Deduplicating Sorted Arrays" id="{8698B39F-7E1E-491A-BB51-AF837E33A724}">
          <p14:sldIdLst>
            <p14:sldId id="299"/>
            <p14:sldId id="296"/>
            <p14:sldId id="298"/>
            <p14:sldId id="304"/>
            <p14:sldId id="305"/>
          </p14:sldIdLst>
        </p14:section>
        <p14:section name="Filtering Duplicates with Collections" id="{28CF3ED5-46BB-40AA-94B9-9FDEC1B109C9}">
          <p14:sldIdLst>
            <p14:sldId id="295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EF73A-5DD4-463A-A073-5C4707893655}" type="datetimeFigureOut">
              <a:rPr lang="en-IE" smtClean="0"/>
              <a:t>30/09/2024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D5456-7BAC-49E0-BE00-8DE9C281B8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92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idea of appropriate is always the same – if the current element in</a:t>
            </a:r>
            <a:r>
              <a:rPr lang="en-IE" baseline="0" dirty="0"/>
              <a:t> the original array isn’t found in the “new” array, it’s deemed appropriate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9576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06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*When</a:t>
            </a:r>
            <a:r>
              <a:rPr lang="en-IE" baseline="0" dirty="0"/>
              <a:t> would there be no data to process?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710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*This</a:t>
            </a:r>
            <a:r>
              <a:rPr lang="en-IE" baseline="0" dirty="0"/>
              <a:t> isn’t strictly true – if you use an ArrayList then adding to the list actually does involve growing the internal array. We just don’t have to do it!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343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Deduplication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Filtering Duplicates Out Of Arrays</a:t>
            </a:r>
          </a:p>
        </p:txBody>
      </p:sp>
    </p:spTree>
    <p:extLst>
      <p:ext uri="{BB962C8B-B14F-4D97-AF65-F5344CB8AC3E}">
        <p14:creationId xmlns:p14="http://schemas.microsoft.com/office/powerpoint/2010/main" val="345872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Identifying the Problem with Unsorted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Filtering duplicates in an unsorted array requires </a:t>
            </a:r>
            <a:r>
              <a:rPr lang="en-IE" sz="3200" b="1" dirty="0"/>
              <a:t>a lot </a:t>
            </a:r>
            <a:r>
              <a:rPr lang="en-IE" sz="3200" dirty="0"/>
              <a:t>of searching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Can’t tell where we’re going to find a match</a:t>
            </a:r>
            <a:r>
              <a:rPr lang="en-IE" sz="2800" dirty="0"/>
              <a:t>, so we can’t skip checking even one slot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We have to look in EVERY slot all the way to the end</a:t>
            </a:r>
          </a:p>
          <a:p>
            <a:pPr lvl="2"/>
            <a:r>
              <a:rPr lang="en-IE" sz="2800" dirty="0"/>
              <a:t>More processing time required</a:t>
            </a:r>
          </a:p>
          <a:p>
            <a:pPr lvl="2"/>
            <a:r>
              <a:rPr lang="en-IE" sz="2800" dirty="0"/>
              <a:t>More operations run</a:t>
            </a:r>
          </a:p>
          <a:p>
            <a:pPr lvl="1"/>
            <a:endParaRPr lang="en-IE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46076"/>
              </p:ext>
            </p:extLst>
          </p:nvPr>
        </p:nvGraphicFramePr>
        <p:xfrm>
          <a:off x="2062479" y="363291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071586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8426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43372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1632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8852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54772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8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61598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7971692" y="3132929"/>
            <a:ext cx="4079631" cy="872069"/>
            <a:chOff x="7971692" y="3211083"/>
            <a:chExt cx="4079631" cy="872069"/>
          </a:xfrm>
        </p:grpSpPr>
        <p:grpSp>
          <p:nvGrpSpPr>
            <p:cNvPr id="15" name="Group 14"/>
            <p:cNvGrpSpPr/>
            <p:nvPr/>
          </p:nvGrpSpPr>
          <p:grpSpPr>
            <a:xfrm>
              <a:off x="7971692" y="3534249"/>
              <a:ext cx="2218788" cy="548903"/>
              <a:chOff x="7971692" y="3534249"/>
              <a:chExt cx="2218788" cy="54890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71692" y="3711072"/>
                <a:ext cx="930031" cy="3708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171354" y="3712312"/>
                <a:ext cx="930031" cy="3708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10" name="Straight Arrow Connector 9"/>
              <p:cNvCxnSpPr>
                <a:stCxn id="16" idx="1"/>
                <a:endCxn id="7" idx="0"/>
              </p:cNvCxnSpPr>
              <p:nvPr/>
            </p:nvCxnSpPr>
            <p:spPr>
              <a:xfrm flipH="1">
                <a:off x="8436708" y="3534249"/>
                <a:ext cx="1753772" cy="176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6" idx="1"/>
                <a:endCxn id="8" idx="0"/>
              </p:cNvCxnSpPr>
              <p:nvPr/>
            </p:nvCxnSpPr>
            <p:spPr>
              <a:xfrm flipH="1">
                <a:off x="9636370" y="3534249"/>
                <a:ext cx="554110" cy="178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10190480" y="3211083"/>
              <a:ext cx="186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These aren’t with their friends!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95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If it Was Sorted…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If the data was sorted, it would all be grouped together</a:t>
            </a:r>
          </a:p>
          <a:p>
            <a:pPr lvl="2"/>
            <a:r>
              <a:rPr lang="en-IE" sz="2800" dirty="0"/>
              <a:t>All the duplicates would appear as a sequence of slots in the array</a:t>
            </a:r>
          </a:p>
          <a:p>
            <a:pPr lvl="2"/>
            <a:endParaRPr lang="en-IE" sz="28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Data appears in “runs”</a:t>
            </a:r>
          </a:p>
          <a:p>
            <a:pPr lvl="2"/>
            <a:r>
              <a:rPr lang="en-IE" sz="2800" dirty="0"/>
              <a:t>As soon as we find an element that’s different from the one after, we know we’re at the last one of the “group”</a:t>
            </a:r>
          </a:p>
          <a:p>
            <a:pPr lvl="2"/>
            <a:r>
              <a:rPr lang="en-IE" sz="2800" dirty="0"/>
              <a:t>We can use this information to form our algorithm</a:t>
            </a:r>
          </a:p>
          <a:p>
            <a:pPr lvl="1"/>
            <a:endParaRPr lang="en-IE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52071"/>
              </p:ext>
            </p:extLst>
          </p:nvPr>
        </p:nvGraphicFramePr>
        <p:xfrm>
          <a:off x="2062479" y="329327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071586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8426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43372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1632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8852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54772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8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61598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309816" y="2790163"/>
            <a:ext cx="8741507" cy="942403"/>
            <a:chOff x="3309816" y="5103514"/>
            <a:chExt cx="8741507" cy="942403"/>
          </a:xfrm>
        </p:grpSpPr>
        <p:sp>
          <p:nvSpPr>
            <p:cNvPr id="20" name="Oval 19"/>
            <p:cNvSpPr/>
            <p:nvPr/>
          </p:nvSpPr>
          <p:spPr>
            <a:xfrm>
              <a:off x="3309816" y="5552441"/>
              <a:ext cx="3247292" cy="4934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1" name="Oval 20"/>
            <p:cNvSpPr/>
            <p:nvPr/>
          </p:nvSpPr>
          <p:spPr>
            <a:xfrm>
              <a:off x="6897860" y="5552441"/>
              <a:ext cx="2003863" cy="4934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2" name="Straight Arrow Connector 21"/>
            <p:cNvCxnSpPr>
              <a:stCxn id="24" idx="1"/>
              <a:endCxn id="20" idx="0"/>
            </p:cNvCxnSpPr>
            <p:nvPr/>
          </p:nvCxnSpPr>
          <p:spPr>
            <a:xfrm flipH="1">
              <a:off x="4933462" y="5288180"/>
              <a:ext cx="5257018" cy="264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4" idx="1"/>
              <a:endCxn id="21" idx="0"/>
            </p:cNvCxnSpPr>
            <p:nvPr/>
          </p:nvCxnSpPr>
          <p:spPr>
            <a:xfrm flipH="1">
              <a:off x="7899792" y="5288180"/>
              <a:ext cx="2290688" cy="264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190480" y="5103514"/>
              <a:ext cx="1860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Much better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4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Filtering Duplicates in Sorted Arrays –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Create a new array</a:t>
            </a:r>
          </a:p>
          <a:p>
            <a:pPr lvl="2"/>
            <a:r>
              <a:rPr lang="en-IE" sz="2800" dirty="0"/>
              <a:t>Same issues around sizing as with filtering duplicates from the unsorted arrays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For each element in the original array up to the </a:t>
            </a:r>
            <a:r>
              <a:rPr lang="en-IE" sz="3200" dirty="0">
                <a:solidFill>
                  <a:srgbClr val="FF0000"/>
                </a:solidFill>
              </a:rPr>
              <a:t>second last position </a:t>
            </a:r>
            <a:r>
              <a:rPr lang="en-IE" sz="3200" dirty="0"/>
              <a:t>in the array</a:t>
            </a:r>
          </a:p>
          <a:p>
            <a:pPr lvl="2"/>
            <a:r>
              <a:rPr lang="en-IE" sz="2800" dirty="0"/>
              <a:t>Check if the current element is the same as the next element</a:t>
            </a:r>
          </a:p>
          <a:p>
            <a:pPr lvl="3"/>
            <a:r>
              <a:rPr lang="en-IE" sz="2800" dirty="0"/>
              <a:t>If it’s not a match, then add the current element to the new array</a:t>
            </a:r>
          </a:p>
          <a:p>
            <a:pPr lvl="1"/>
            <a:r>
              <a:rPr lang="en-IE" sz="3200" dirty="0"/>
              <a:t>After the loop has ended, add the final element in the original array to the new array</a:t>
            </a:r>
          </a:p>
          <a:p>
            <a:pPr lvl="2"/>
            <a:r>
              <a:rPr lang="en-IE" sz="2800" dirty="0"/>
              <a:t>Why should this be done automatically? Why don’t we need to do any checking?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This algorithm only addresses how to identify duplicates – we still need to either :</a:t>
            </a:r>
          </a:p>
          <a:p>
            <a:pPr lvl="2"/>
            <a:r>
              <a:rPr lang="en-IE" sz="2800" dirty="0"/>
              <a:t>Grow the array every time we find a new element to be added</a:t>
            </a:r>
          </a:p>
          <a:p>
            <a:pPr marL="384048" lvl="2" indent="0">
              <a:buNone/>
            </a:pPr>
            <a:r>
              <a:rPr lang="en-IE" sz="2800" dirty="0"/>
              <a:t>or</a:t>
            </a:r>
          </a:p>
          <a:p>
            <a:pPr lvl="2"/>
            <a:r>
              <a:rPr lang="en-IE" sz="2800" dirty="0"/>
              <a:t>Create a full-size version of the array, then potentially shrink it later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003324" y="1916073"/>
            <a:ext cx="3001107" cy="850573"/>
            <a:chOff x="9003324" y="1916073"/>
            <a:chExt cx="3001107" cy="850573"/>
          </a:xfrm>
        </p:grpSpPr>
        <p:sp>
          <p:nvSpPr>
            <p:cNvPr id="4" name="TextBox 3"/>
            <p:cNvSpPr txBox="1"/>
            <p:nvPr/>
          </p:nvSpPr>
          <p:spPr>
            <a:xfrm>
              <a:off x="10527324" y="1916073"/>
              <a:ext cx="14771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/>
                <a:t>Why can’t we go to the last position?</a:t>
              </a: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>
              <a:off x="9003324" y="2331572"/>
              <a:ext cx="1524000" cy="435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659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Filtering Duplicates in Sorted Data – Blank Deletion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Create an array that assumes there are NO duplicates</a:t>
            </a:r>
          </a:p>
          <a:p>
            <a:pPr lvl="2"/>
            <a:r>
              <a:rPr lang="en-IE" sz="2800" dirty="0"/>
              <a:t>Build a new array the </a:t>
            </a:r>
            <a:r>
              <a:rPr lang="en-IE" sz="2800" dirty="0">
                <a:solidFill>
                  <a:srgbClr val="FF0000"/>
                </a:solidFill>
              </a:rPr>
              <a:t>same size as the original </a:t>
            </a:r>
            <a:r>
              <a:rPr lang="en-IE" sz="2800" dirty="0"/>
              <a:t>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Loop through each element in the array </a:t>
            </a:r>
            <a:r>
              <a:rPr lang="en-IE" sz="3200" dirty="0">
                <a:solidFill>
                  <a:srgbClr val="FF0000"/>
                </a:solidFill>
              </a:rPr>
              <a:t>up to the second last element</a:t>
            </a:r>
          </a:p>
          <a:p>
            <a:pPr lvl="2"/>
            <a:r>
              <a:rPr lang="en-IE" sz="2800" dirty="0"/>
              <a:t>Check if the current element is the same as the next element</a:t>
            </a:r>
          </a:p>
          <a:p>
            <a:pPr lvl="3"/>
            <a:r>
              <a:rPr lang="en-IE" sz="2400" dirty="0"/>
              <a:t>If it’s not a match, then add the current element to the new array</a:t>
            </a:r>
          </a:p>
          <a:p>
            <a:pPr lvl="1"/>
            <a:r>
              <a:rPr lang="en-IE" sz="3200" dirty="0"/>
              <a:t>After the loop has ended, add the final element in the original array to the new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Remove all blank slots from the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Do we need to return anything??</a:t>
            </a:r>
            <a:endParaRPr lang="en-IE" sz="2800" dirty="0"/>
          </a:p>
          <a:p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8D4BBE-BC74-5221-28EE-3F8274302975}"/>
              </a:ext>
            </a:extLst>
          </p:cNvPr>
          <p:cNvSpPr/>
          <p:nvPr/>
        </p:nvSpPr>
        <p:spPr>
          <a:xfrm>
            <a:off x="8781691" y="4668765"/>
            <a:ext cx="2524664" cy="1200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Remember: We don’t want to impact the original array, so we can’t change it!</a:t>
            </a:r>
          </a:p>
        </p:txBody>
      </p:sp>
    </p:spTree>
    <p:extLst>
      <p:ext uri="{BB962C8B-B14F-4D97-AF65-F5344CB8AC3E}">
        <p14:creationId xmlns:p14="http://schemas.microsoft.com/office/powerpoint/2010/main" val="171104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Filtering Duplicates in Sorted Data – Array Growth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1282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If there is data to process*, create an array with </a:t>
            </a:r>
            <a:r>
              <a:rPr lang="en-IE" sz="3200" dirty="0">
                <a:solidFill>
                  <a:srgbClr val="FF0000"/>
                </a:solidFill>
              </a:rPr>
              <a:t>ONE slot </a:t>
            </a:r>
            <a:r>
              <a:rPr lang="en-IE" sz="3200" dirty="0"/>
              <a:t>in it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Loop through each element in the array </a:t>
            </a:r>
            <a:r>
              <a:rPr lang="en-IE" sz="3200" dirty="0">
                <a:solidFill>
                  <a:srgbClr val="FF0000"/>
                </a:solidFill>
              </a:rPr>
              <a:t>up to the second last element</a:t>
            </a:r>
          </a:p>
          <a:p>
            <a:pPr lvl="2"/>
            <a:r>
              <a:rPr lang="en-IE" sz="2800" dirty="0"/>
              <a:t>Check if the current element is the same as the next element</a:t>
            </a:r>
          </a:p>
          <a:p>
            <a:pPr lvl="2"/>
            <a:r>
              <a:rPr lang="en-IE" sz="2800" dirty="0"/>
              <a:t>If it’s not a match:</a:t>
            </a:r>
            <a:endParaRPr lang="en-IE" sz="3600" dirty="0"/>
          </a:p>
          <a:p>
            <a:pPr lvl="3"/>
            <a:r>
              <a:rPr lang="en-IE" sz="2800" dirty="0"/>
              <a:t>Add the current element to the last slot of the array</a:t>
            </a:r>
          </a:p>
          <a:p>
            <a:pPr lvl="3"/>
            <a:r>
              <a:rPr lang="en-IE" sz="2800" dirty="0">
                <a:solidFill>
                  <a:srgbClr val="FF0000"/>
                </a:solidFill>
              </a:rPr>
              <a:t>Grow</a:t>
            </a:r>
            <a:r>
              <a:rPr lang="en-IE" sz="2800" dirty="0"/>
              <a:t> the array of new values </a:t>
            </a:r>
            <a:r>
              <a:rPr lang="en-IE" sz="2800" dirty="0">
                <a:solidFill>
                  <a:srgbClr val="FF0000"/>
                </a:solidFill>
              </a:rPr>
              <a:t>by 1 slot </a:t>
            </a:r>
            <a:endParaRPr lang="en-IE" sz="2800" dirty="0"/>
          </a:p>
          <a:p>
            <a:pPr lvl="3"/>
            <a:endParaRPr lang="en-IE" sz="2800" dirty="0">
              <a:solidFill>
                <a:srgbClr val="FF0000"/>
              </a:solidFill>
            </a:endParaRPr>
          </a:p>
          <a:p>
            <a:pPr lvl="1"/>
            <a:r>
              <a:rPr lang="en-IE" sz="3200" dirty="0"/>
              <a:t>After the loop has ended:</a:t>
            </a:r>
          </a:p>
          <a:p>
            <a:pPr lvl="2"/>
            <a:r>
              <a:rPr lang="en-IE" sz="2800" dirty="0"/>
              <a:t>Add the final element in the original array to the last slot of the new array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Do we need to return anything??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27134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Final Way to Think About It:</a:t>
            </a:r>
            <a:br>
              <a:rPr lang="en-IE" dirty="0"/>
            </a:br>
            <a:r>
              <a:rPr lang="en-IE" dirty="0"/>
              <a:t>Using Java’s Built-In Collections (Sets)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The Set type does not allow duplicates</a:t>
            </a:r>
          </a:p>
          <a:p>
            <a:pPr lvl="1"/>
            <a:r>
              <a:rPr lang="en-IE" sz="3200" dirty="0"/>
              <a:t>Could simply:</a:t>
            </a:r>
          </a:p>
          <a:p>
            <a:pPr lvl="2"/>
            <a:r>
              <a:rPr lang="en-IE" sz="2400" dirty="0"/>
              <a:t>Create a new instance of a Set (e.g. a </a:t>
            </a:r>
            <a:r>
              <a:rPr lang="en-IE" sz="2400" dirty="0" err="1"/>
              <a:t>HashSet</a:t>
            </a:r>
            <a:r>
              <a:rPr lang="en-IE" sz="2400" dirty="0"/>
              <a:t>) (size does not need to be specified)</a:t>
            </a:r>
          </a:p>
          <a:p>
            <a:pPr lvl="2"/>
            <a:r>
              <a:rPr lang="en-IE" sz="2400" dirty="0"/>
              <a:t>For each element in the original array</a:t>
            </a:r>
          </a:p>
          <a:p>
            <a:pPr lvl="3"/>
            <a:r>
              <a:rPr lang="en-IE" sz="2400" dirty="0"/>
              <a:t>Put it into the Set</a:t>
            </a:r>
          </a:p>
          <a:p>
            <a:pPr lvl="3"/>
            <a:endParaRPr lang="en-IE" sz="2400" dirty="0"/>
          </a:p>
          <a:p>
            <a:pPr lvl="1"/>
            <a:r>
              <a:rPr lang="en-IE" sz="2800" dirty="0"/>
              <a:t>If a value is a duplicate, it won’t be added to the Set</a:t>
            </a:r>
          </a:p>
          <a:p>
            <a:pPr lvl="2"/>
            <a:r>
              <a:rPr lang="en-IE" sz="2400" dirty="0"/>
              <a:t>At the end of the loop, you have a Set of information with no duplicates</a:t>
            </a:r>
          </a:p>
          <a:p>
            <a:pPr lvl="1"/>
            <a:r>
              <a:rPr lang="en-IE" sz="2800" dirty="0"/>
              <a:t>Use the </a:t>
            </a:r>
            <a:r>
              <a:rPr lang="en-IE" sz="2800" dirty="0" err="1"/>
              <a:t>toArray</a:t>
            </a:r>
            <a:r>
              <a:rPr lang="en-IE" sz="2800" dirty="0"/>
              <a:t> method from the Set class to create an array version of the filtered data</a:t>
            </a:r>
          </a:p>
          <a:p>
            <a:pPr lvl="1"/>
            <a:r>
              <a:rPr lang="en-IE" sz="2800" dirty="0"/>
              <a:t>Not much of an algorithm here though!</a:t>
            </a:r>
          </a:p>
        </p:txBody>
      </p:sp>
    </p:spTree>
    <p:extLst>
      <p:ext uri="{BB962C8B-B14F-4D97-AF65-F5344CB8AC3E}">
        <p14:creationId xmlns:p14="http://schemas.microsoft.com/office/powerpoint/2010/main" val="411190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Final Way to Think About It:</a:t>
            </a:r>
            <a:br>
              <a:rPr lang="en-IE" dirty="0"/>
            </a:br>
            <a:r>
              <a:rPr lang="en-IE" dirty="0"/>
              <a:t>Using Java’s Built-In Collections (Lists)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The List type can:</a:t>
            </a:r>
          </a:p>
          <a:p>
            <a:pPr lvl="2"/>
            <a:r>
              <a:rPr lang="en-IE" sz="2800" dirty="0"/>
              <a:t>Grow on command</a:t>
            </a:r>
          </a:p>
          <a:p>
            <a:pPr lvl="2"/>
            <a:r>
              <a:rPr lang="en-IE" sz="2800" dirty="0"/>
              <a:t>Check if an element is present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We could use these with unsorted data to:</a:t>
            </a:r>
            <a:endParaRPr lang="en-IE" sz="2000" dirty="0"/>
          </a:p>
          <a:p>
            <a:pPr lvl="2"/>
            <a:r>
              <a:rPr lang="en-IE" sz="2800" dirty="0"/>
              <a:t>Simplify checking if an element is in the array of copies</a:t>
            </a:r>
          </a:p>
          <a:p>
            <a:pPr lvl="3"/>
            <a:r>
              <a:rPr lang="en-IE" sz="2600" dirty="0"/>
              <a:t>No need for looping, just check the result of .contains()</a:t>
            </a:r>
          </a:p>
          <a:p>
            <a:pPr lvl="2"/>
            <a:r>
              <a:rPr lang="en-IE" sz="2800" dirty="0"/>
              <a:t>Simplify adding an element to the array of copies</a:t>
            </a:r>
          </a:p>
          <a:p>
            <a:pPr lvl="3"/>
            <a:r>
              <a:rPr lang="en-IE" sz="2600" dirty="0"/>
              <a:t>No need to build a large array and then remove blanks</a:t>
            </a:r>
          </a:p>
          <a:p>
            <a:pPr lvl="3"/>
            <a:r>
              <a:rPr lang="en-IE" sz="2600" dirty="0"/>
              <a:t>Can “just add” to the list*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216107" y="5348377"/>
            <a:ext cx="5766437" cy="478997"/>
            <a:chOff x="5251004" y="5348377"/>
            <a:chExt cx="5731538" cy="478997"/>
          </a:xfrm>
        </p:grpSpPr>
        <p:cxnSp>
          <p:nvCxnSpPr>
            <p:cNvPr id="5" name="Straight Arrow Connector 4"/>
            <p:cNvCxnSpPr>
              <a:cxnSpLocks/>
              <a:stCxn id="6" idx="1"/>
            </p:cNvCxnSpPr>
            <p:nvPr/>
          </p:nvCxnSpPr>
          <p:spPr>
            <a:xfrm flipH="1" flipV="1">
              <a:off x="5251004" y="5348377"/>
              <a:ext cx="3776965" cy="294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027968" y="5458042"/>
              <a:ext cx="1954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Is this really true??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06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Filtering Duplicates Out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The problem: You want a </a:t>
            </a:r>
            <a:r>
              <a:rPr lang="en-IE" sz="3200" i="1" u="sng" dirty="0"/>
              <a:t>copy</a:t>
            </a:r>
            <a:r>
              <a:rPr lang="en-IE" sz="3200" dirty="0"/>
              <a:t> of your array that contains no duplicate information</a:t>
            </a:r>
          </a:p>
          <a:p>
            <a:pPr lvl="2"/>
            <a:r>
              <a:rPr lang="en-IE" sz="2800" dirty="0"/>
              <a:t>Filter out all the repeating information so you are left with only </a:t>
            </a:r>
            <a:r>
              <a:rPr lang="en-IE" sz="2800" b="1" dirty="0"/>
              <a:t>one </a:t>
            </a:r>
            <a:r>
              <a:rPr lang="en-IE" sz="2800" dirty="0"/>
              <a:t>copy of each element</a:t>
            </a:r>
          </a:p>
          <a:p>
            <a:pPr lvl="2"/>
            <a:r>
              <a:rPr lang="en-IE" sz="2800" dirty="0"/>
              <a:t>Leave the original array with its duplicate information (record of the original data)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How?</a:t>
            </a:r>
          </a:p>
          <a:p>
            <a:pPr lvl="2"/>
            <a:r>
              <a:rPr lang="en-IE" sz="2800" dirty="0"/>
              <a:t>There are a few options depending on the situation…</a:t>
            </a:r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26625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Filtering Duplicates From an </a:t>
            </a:r>
            <a:br>
              <a:rPr lang="en-IE" dirty="0"/>
            </a:br>
            <a:r>
              <a:rPr lang="en-IE" dirty="0">
                <a:solidFill>
                  <a:srgbClr val="FF0000"/>
                </a:solidFill>
              </a:rPr>
              <a:t>Unsorted</a:t>
            </a:r>
            <a:r>
              <a:rPr lang="en-IE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9681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The problem: You want a </a:t>
            </a:r>
            <a:r>
              <a:rPr lang="en-IE" sz="3200" b="1" dirty="0"/>
              <a:t>copy</a:t>
            </a:r>
            <a:r>
              <a:rPr lang="en-IE" sz="3200" dirty="0"/>
              <a:t> of your array that contains no duplicate information BUT you are working with an </a:t>
            </a:r>
            <a:r>
              <a:rPr lang="en-IE" sz="3200" b="1" u="sng" dirty="0">
                <a:solidFill>
                  <a:srgbClr val="FF0000"/>
                </a:solidFill>
              </a:rPr>
              <a:t>unsorted</a:t>
            </a:r>
            <a:r>
              <a:rPr lang="en-IE" sz="3200" dirty="0"/>
              <a:t> array</a:t>
            </a:r>
          </a:p>
          <a:p>
            <a:pPr lvl="2"/>
            <a:r>
              <a:rPr lang="en-IE" sz="2800" dirty="0"/>
              <a:t>Unsorted arrays mean the data is scattered in an unpredictable manner</a:t>
            </a:r>
          </a:p>
          <a:p>
            <a:pPr lvl="2"/>
            <a:r>
              <a:rPr lang="en-IE" sz="2800" dirty="0"/>
              <a:t>Must assume that a duplicate could exist </a:t>
            </a:r>
            <a:r>
              <a:rPr lang="en-IE" sz="2800" u="sng" dirty="0"/>
              <a:t>ANYWHERE</a:t>
            </a:r>
            <a:r>
              <a:rPr lang="en-IE" sz="2800" dirty="0"/>
              <a:t> in the array</a:t>
            </a:r>
          </a:p>
          <a:p>
            <a:pPr lvl="2"/>
            <a:r>
              <a:rPr lang="en-IE" sz="2800" dirty="0"/>
              <a:t>Don’t want to create side-effects to the original version of the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 solution: </a:t>
            </a:r>
          </a:p>
          <a:p>
            <a:pPr lvl="2"/>
            <a:r>
              <a:rPr lang="en-IE" sz="2800" dirty="0"/>
              <a:t>Create a new array</a:t>
            </a:r>
          </a:p>
          <a:p>
            <a:pPr lvl="2"/>
            <a:r>
              <a:rPr lang="en-IE" sz="2800" dirty="0"/>
              <a:t>Copy an element into this array if and only if it isn’t in there already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How?</a:t>
            </a:r>
          </a:p>
          <a:p>
            <a:pPr lvl="2"/>
            <a:r>
              <a:rPr lang="en-IE" sz="2800" dirty="0"/>
              <a:t>There are two options, based on the way we handle creating the array</a:t>
            </a:r>
          </a:p>
          <a:p>
            <a:pPr lvl="3"/>
            <a:r>
              <a:rPr lang="en-IE" sz="2600" dirty="0"/>
              <a:t>Do we build a big one and then go back to delete blanks?</a:t>
            </a:r>
          </a:p>
          <a:p>
            <a:pPr lvl="3"/>
            <a:r>
              <a:rPr lang="en-IE" sz="2600" dirty="0"/>
              <a:t>Do we build a small one and grow it as we need to?</a:t>
            </a:r>
          </a:p>
        </p:txBody>
      </p:sp>
    </p:spTree>
    <p:extLst>
      <p:ext uri="{BB962C8B-B14F-4D97-AF65-F5344CB8AC3E}">
        <p14:creationId xmlns:p14="http://schemas.microsoft.com/office/powerpoint/2010/main" val="189108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Filtering Duplicates in an Unsorted Array – </a:t>
            </a:r>
            <a:br>
              <a:rPr lang="en-IE" dirty="0"/>
            </a:br>
            <a:r>
              <a:rPr lang="en-IE" dirty="0"/>
              <a:t>A General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Create a new array (this will store each value only once)</a:t>
            </a:r>
          </a:p>
          <a:p>
            <a:pPr lvl="2"/>
            <a:r>
              <a:rPr lang="en-IE" sz="2800" dirty="0"/>
              <a:t>How big should it be? Should it stay this size?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For each element in the original array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Check if it’s in the new array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If it is</a:t>
            </a:r>
          </a:p>
          <a:p>
            <a:pPr lvl="3"/>
            <a:r>
              <a:rPr lang="en-IE" sz="2400" dirty="0">
                <a:solidFill>
                  <a:srgbClr val="FF0000"/>
                </a:solidFill>
              </a:rPr>
              <a:t>Move on to the next element in the original array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If it’s not</a:t>
            </a:r>
          </a:p>
          <a:p>
            <a:pPr lvl="3"/>
            <a:r>
              <a:rPr lang="en-IE" sz="2400" dirty="0">
                <a:solidFill>
                  <a:srgbClr val="FF0000"/>
                </a:solidFill>
              </a:rPr>
              <a:t>Copy this element into the new array</a:t>
            </a:r>
            <a:r>
              <a:rPr lang="en-IE" sz="2400" dirty="0"/>
              <a:t> (growing if necessary)</a:t>
            </a:r>
          </a:p>
          <a:p>
            <a:pPr lvl="3"/>
            <a:endParaRPr lang="en-IE" sz="2400" dirty="0"/>
          </a:p>
          <a:p>
            <a:pPr lvl="1"/>
            <a:r>
              <a:rPr lang="en-IE" sz="3200" dirty="0"/>
              <a:t>Do we need to return anything?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39015" y="3390763"/>
            <a:ext cx="230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rgbClr val="FF0000"/>
                </a:solidFill>
              </a:rPr>
              <a:t>The logic in red </a:t>
            </a:r>
            <a:r>
              <a:rPr lang="en-IE" sz="2400" dirty="0"/>
              <a:t>stays the same in both approaches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93E73F-A594-B89E-5343-7E540A0C4D00}"/>
              </a:ext>
            </a:extLst>
          </p:cNvPr>
          <p:cNvSpPr/>
          <p:nvPr/>
        </p:nvSpPr>
        <p:spPr>
          <a:xfrm>
            <a:off x="9305027" y="4871048"/>
            <a:ext cx="2524664" cy="1200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Remember: We don’t want to impact the original array, so we can’t change it!</a:t>
            </a:r>
          </a:p>
        </p:txBody>
      </p:sp>
    </p:spTree>
    <p:extLst>
      <p:ext uri="{BB962C8B-B14F-4D97-AF65-F5344CB8AC3E}">
        <p14:creationId xmlns:p14="http://schemas.microsoft.com/office/powerpoint/2010/main" val="366802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Filtering Duplicates in an Unsorted Array: Outlining the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Array growth:</a:t>
            </a:r>
          </a:p>
          <a:p>
            <a:pPr lvl="2"/>
            <a:r>
              <a:rPr lang="en-IE" sz="2800" dirty="0"/>
              <a:t>Make an empty array (definitely too small)</a:t>
            </a:r>
          </a:p>
          <a:p>
            <a:pPr lvl="2"/>
            <a:r>
              <a:rPr lang="en-IE" sz="2800" dirty="0"/>
              <a:t>Every time we find an </a:t>
            </a:r>
            <a:r>
              <a:rPr lang="en-IE" sz="2800" b="1" i="1" dirty="0"/>
              <a:t>appropriate</a:t>
            </a:r>
            <a:r>
              <a:rPr lang="en-IE" sz="2800" dirty="0"/>
              <a:t> element, remake the array with a single extra slot (i.e. resize/grow the array by 1)</a:t>
            </a:r>
          </a:p>
          <a:p>
            <a:pPr lvl="2"/>
            <a:r>
              <a:rPr lang="en-IE" sz="2800" dirty="0"/>
              <a:t>When we’re finished filling it, the array is already the perfect size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Blank deletion: </a:t>
            </a:r>
          </a:p>
          <a:p>
            <a:pPr lvl="2"/>
            <a:r>
              <a:rPr lang="en-IE" sz="2800" dirty="0"/>
              <a:t>Make an array that’s (possibly) too big</a:t>
            </a:r>
          </a:p>
          <a:p>
            <a:pPr lvl="2"/>
            <a:r>
              <a:rPr lang="en-IE" sz="2800" dirty="0"/>
              <a:t>Fill it with all </a:t>
            </a:r>
            <a:r>
              <a:rPr lang="en-IE" sz="2800" b="1" i="1" dirty="0"/>
              <a:t>appropriate</a:t>
            </a:r>
            <a:r>
              <a:rPr lang="en-IE" sz="2800" dirty="0"/>
              <a:t> elements</a:t>
            </a:r>
          </a:p>
          <a:p>
            <a:pPr lvl="2"/>
            <a:r>
              <a:rPr lang="en-IE" sz="2800" dirty="0"/>
              <a:t>When we’re finished filling it, delete the remaining empty spaces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18D6A5-3533-239B-472A-A1FD5636579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9063487" y="3692106"/>
            <a:ext cx="1023669" cy="57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788846-E311-0A52-D384-E4FF3EE08BE4}"/>
              </a:ext>
            </a:extLst>
          </p:cNvPr>
          <p:cNvSpPr txBox="1"/>
          <p:nvPr/>
        </p:nvSpPr>
        <p:spPr>
          <a:xfrm>
            <a:off x="10087156" y="3945147"/>
            <a:ext cx="18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approach we’ve used so far</a:t>
            </a:r>
          </a:p>
        </p:txBody>
      </p:sp>
    </p:spTree>
    <p:extLst>
      <p:ext uri="{BB962C8B-B14F-4D97-AF65-F5344CB8AC3E}">
        <p14:creationId xmlns:p14="http://schemas.microsoft.com/office/powerpoint/2010/main" val="55571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Duplicate Filtering Using Array Growth –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Create an array that assumes EVERYTHING is a duplicate</a:t>
            </a:r>
          </a:p>
          <a:p>
            <a:pPr lvl="2"/>
            <a:r>
              <a:rPr lang="en-IE" sz="2800" dirty="0"/>
              <a:t>Build an array with </a:t>
            </a:r>
            <a:r>
              <a:rPr lang="en-IE" sz="2800" dirty="0">
                <a:solidFill>
                  <a:srgbClr val="FF0000"/>
                </a:solidFill>
              </a:rPr>
              <a:t>NO slots </a:t>
            </a:r>
            <a:r>
              <a:rPr lang="en-IE" sz="2800" dirty="0"/>
              <a:t>in it</a:t>
            </a:r>
          </a:p>
          <a:p>
            <a:pPr lvl="2"/>
            <a:r>
              <a:rPr lang="en-IE" sz="2800" dirty="0"/>
              <a:t>Every time you encounter a new value*: </a:t>
            </a:r>
          </a:p>
          <a:p>
            <a:pPr lvl="3"/>
            <a:r>
              <a:rPr lang="en-IE" sz="2800" dirty="0">
                <a:solidFill>
                  <a:srgbClr val="FF0000"/>
                </a:solidFill>
              </a:rPr>
              <a:t>Grow</a:t>
            </a:r>
            <a:r>
              <a:rPr lang="en-IE" sz="2800" dirty="0"/>
              <a:t> the array of new values </a:t>
            </a:r>
            <a:r>
              <a:rPr lang="en-IE" sz="2800" dirty="0">
                <a:solidFill>
                  <a:srgbClr val="FF0000"/>
                </a:solidFill>
              </a:rPr>
              <a:t>by 1 slot </a:t>
            </a:r>
          </a:p>
          <a:p>
            <a:pPr lvl="3"/>
            <a:r>
              <a:rPr lang="en-IE" sz="2800" dirty="0"/>
              <a:t>Add the new value to the last slot of the new array</a:t>
            </a:r>
            <a:endParaRPr lang="en-IE" sz="2800" dirty="0">
              <a:solidFill>
                <a:srgbClr val="FF0000"/>
              </a:solidFill>
            </a:endParaRPr>
          </a:p>
          <a:p>
            <a:pPr lvl="3"/>
            <a:endParaRPr lang="en-IE" sz="2800" dirty="0"/>
          </a:p>
          <a:p>
            <a:pPr marL="201168" lvl="1" indent="0">
              <a:buNone/>
            </a:pPr>
            <a:r>
              <a:rPr lang="en-IE" sz="2600" dirty="0"/>
              <a:t>*The process of identifying appropriate elements is the same in both approaches</a:t>
            </a:r>
          </a:p>
          <a:p>
            <a:pPr lvl="3"/>
            <a:endParaRPr lang="en-IE" sz="2800" dirty="0"/>
          </a:p>
          <a:p>
            <a:pPr lvl="1"/>
            <a:r>
              <a:rPr lang="en-IE" sz="3200" dirty="0"/>
              <a:t>At the end of this process, you will have an array that: </a:t>
            </a:r>
          </a:p>
          <a:p>
            <a:pPr lvl="2"/>
            <a:r>
              <a:rPr lang="en-IE" sz="2800" dirty="0"/>
              <a:t>Is exactly the right size</a:t>
            </a:r>
          </a:p>
          <a:p>
            <a:pPr lvl="3"/>
            <a:r>
              <a:rPr lang="en-IE" sz="2400" dirty="0"/>
              <a:t>Unlike the “blank deletion” approach, </a:t>
            </a:r>
            <a:r>
              <a:rPr lang="en-IE" sz="2400" dirty="0">
                <a:solidFill>
                  <a:srgbClr val="FF0000"/>
                </a:solidFill>
              </a:rPr>
              <a:t>no final tidy up step is needed</a:t>
            </a:r>
          </a:p>
          <a:p>
            <a:pPr lvl="2"/>
            <a:r>
              <a:rPr lang="en-IE" sz="2800" dirty="0"/>
              <a:t>Contains only every element from the original only once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8E0E8A-FB4F-D85B-B642-D5D79DE3AAD7}"/>
              </a:ext>
            </a:extLst>
          </p:cNvPr>
          <p:cNvSpPr/>
          <p:nvPr/>
        </p:nvSpPr>
        <p:spPr>
          <a:xfrm>
            <a:off x="9305027" y="4871048"/>
            <a:ext cx="2524664" cy="1200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Remember: We don’t want to impact the original array, so we can’t change it!</a:t>
            </a:r>
          </a:p>
        </p:txBody>
      </p:sp>
    </p:spTree>
    <p:extLst>
      <p:ext uri="{BB962C8B-B14F-4D97-AF65-F5344CB8AC3E}">
        <p14:creationId xmlns:p14="http://schemas.microsoft.com/office/powerpoint/2010/main" val="413882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Duplicate Filtering Using Blank Deletion – The Algorithm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20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Create an array that assumes there are NO duplicates</a:t>
            </a:r>
          </a:p>
          <a:p>
            <a:pPr lvl="2"/>
            <a:r>
              <a:rPr lang="en-IE" sz="2800" dirty="0"/>
              <a:t>Build a new array the </a:t>
            </a:r>
            <a:r>
              <a:rPr lang="en-IE" sz="2800" dirty="0">
                <a:solidFill>
                  <a:srgbClr val="FF0000"/>
                </a:solidFill>
              </a:rPr>
              <a:t>same size as the original </a:t>
            </a:r>
            <a:r>
              <a:rPr lang="en-IE" sz="2800" dirty="0"/>
              <a:t>array</a:t>
            </a:r>
          </a:p>
          <a:p>
            <a:pPr lvl="2"/>
            <a:r>
              <a:rPr lang="en-IE" sz="2800" dirty="0"/>
              <a:t>Loop through and copy values from the original as long as they haven’t already been added</a:t>
            </a:r>
          </a:p>
          <a:p>
            <a:pPr lvl="3"/>
            <a:r>
              <a:rPr lang="en-IE" sz="2600" dirty="0"/>
              <a:t>You will need to track your current position within this array, to know where to insert next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At the end of this, our array will have only one copy of each element</a:t>
            </a:r>
          </a:p>
          <a:p>
            <a:pPr lvl="1"/>
            <a:r>
              <a:rPr lang="en-IE" sz="3200" dirty="0"/>
              <a:t>The array will also (possibly) have one or more blank* slots</a:t>
            </a:r>
            <a:endParaRPr lang="en-IE" sz="2800" dirty="0"/>
          </a:p>
          <a:p>
            <a:pPr marL="201168" lvl="1" indent="0">
              <a:buNone/>
            </a:pPr>
            <a:endParaRPr lang="en-IE" sz="2400" dirty="0"/>
          </a:p>
          <a:p>
            <a:pPr marL="201168" lvl="1" indent="0">
              <a:buNone/>
            </a:pPr>
            <a:r>
              <a:rPr lang="en-IE" sz="2400" dirty="0"/>
              <a:t>*Revise: What is a blank? What does blank mean for numbers? Strings? Objects in general? Can you always identify a blank vs intentional data?</a:t>
            </a:r>
          </a:p>
          <a:p>
            <a:pPr marL="201168" lvl="1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67564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Duplicate Filtering Using Blank Deletion – The Algorithm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204"/>
          </a:xfrm>
        </p:spPr>
        <p:txBody>
          <a:bodyPr>
            <a:normAutofit/>
          </a:bodyPr>
          <a:lstStyle/>
          <a:p>
            <a:pPr lvl="1"/>
            <a:r>
              <a:rPr lang="en-IE" sz="3200" dirty="0">
                <a:solidFill>
                  <a:srgbClr val="FF0000"/>
                </a:solidFill>
              </a:rPr>
              <a:t>If there are blanks</a:t>
            </a:r>
            <a:r>
              <a:rPr lang="en-IE" sz="3200" dirty="0"/>
              <a:t>* at the end, </a:t>
            </a:r>
            <a:r>
              <a:rPr lang="en-IE" sz="3200" dirty="0">
                <a:solidFill>
                  <a:srgbClr val="FF0000"/>
                </a:solidFill>
              </a:rPr>
              <a:t>go back and remove them </a:t>
            </a:r>
            <a:r>
              <a:rPr lang="en-IE" sz="3200" dirty="0"/>
              <a:t>(using the resize delete algorithm)</a:t>
            </a:r>
          </a:p>
          <a:p>
            <a:pPr lvl="2"/>
            <a:r>
              <a:rPr lang="en-IE" sz="2800" dirty="0"/>
              <a:t>Remember, the new array was built assuming that every element is unique</a:t>
            </a:r>
          </a:p>
          <a:p>
            <a:pPr lvl="2"/>
            <a:r>
              <a:rPr lang="en-IE" sz="2800" dirty="0"/>
              <a:t>If even one element is a duplicate, the new array has too many slots and the unused ones will be blank</a:t>
            </a:r>
          </a:p>
          <a:p>
            <a:pPr marL="201168" lvl="1" indent="0">
              <a:buNone/>
            </a:pPr>
            <a:endParaRPr lang="en-IE" sz="2800" dirty="0"/>
          </a:p>
          <a:p>
            <a:pPr marL="201168" lvl="1" indent="0">
              <a:buNone/>
            </a:pPr>
            <a:r>
              <a:rPr lang="en-IE" sz="2400" dirty="0"/>
              <a:t>*Revise: What is a blank? What does blank mean for numbers? Strings? Objects in general? Can you always identify a blank vs intentional data?</a:t>
            </a:r>
          </a:p>
        </p:txBody>
      </p:sp>
    </p:spTree>
    <p:extLst>
      <p:ext uri="{BB962C8B-B14F-4D97-AF65-F5344CB8AC3E}">
        <p14:creationId xmlns:p14="http://schemas.microsoft.com/office/powerpoint/2010/main" val="173367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Algorithm for Filtering Duplicates – </a:t>
            </a:r>
            <a:br>
              <a:rPr lang="en-IE" dirty="0"/>
            </a:br>
            <a:r>
              <a:rPr lang="en-IE" dirty="0"/>
              <a:t>Does it Hold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2789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finite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Will only run to the end of the data, therefore has an endpoint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defined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Specifically states to copy each element into the new array ONLY if it’s not there already</a:t>
            </a:r>
          </a:p>
          <a:p>
            <a:pPr lvl="1"/>
            <a:r>
              <a:rPr lang="en-IE" sz="3200" dirty="0"/>
              <a:t>Are there </a:t>
            </a:r>
            <a:r>
              <a:rPr lang="en-IE" sz="3200" dirty="0">
                <a:solidFill>
                  <a:srgbClr val="FF0000"/>
                </a:solidFill>
              </a:rPr>
              <a:t>inputs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array to be updated, the number of elements in the array</a:t>
            </a:r>
          </a:p>
          <a:p>
            <a:pPr lvl="1"/>
            <a:r>
              <a:rPr lang="en-IE" sz="3200" dirty="0"/>
              <a:t>Is there an </a:t>
            </a:r>
            <a:r>
              <a:rPr lang="en-IE" sz="3200" dirty="0">
                <a:solidFill>
                  <a:srgbClr val="FF0000"/>
                </a:solidFill>
              </a:rPr>
              <a:t>output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new array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effective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Does it work in a reasonable amount of time? Only goes through the ORIGINAL array once, but goes through the new array multiple times. However, it’s EXPENSIVE in terms of memory usage.</a:t>
            </a:r>
          </a:p>
          <a:p>
            <a:pPr lvl="2"/>
            <a:r>
              <a:rPr lang="en-IE" sz="2800" dirty="0"/>
              <a:t>Does it do its job? Need to test to find out (but does in theory).</a:t>
            </a:r>
          </a:p>
        </p:txBody>
      </p:sp>
    </p:spTree>
    <p:extLst>
      <p:ext uri="{BB962C8B-B14F-4D97-AF65-F5344CB8AC3E}">
        <p14:creationId xmlns:p14="http://schemas.microsoft.com/office/powerpoint/2010/main" val="34333584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4388</TotalTime>
  <Words>1707</Words>
  <Application>Microsoft Office PowerPoint</Application>
  <PresentationFormat>Widescreen</PresentationFormat>
  <Paragraphs>193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Default Theme</vt:lpstr>
      <vt:lpstr>Deduplication</vt:lpstr>
      <vt:lpstr>Filtering Duplicates Out of an Array</vt:lpstr>
      <vt:lpstr>Filtering Duplicates From an  Unsorted Array</vt:lpstr>
      <vt:lpstr>Filtering Duplicates in an Unsorted Array –  A General Algorithm</vt:lpstr>
      <vt:lpstr>Filtering Duplicates in an Unsorted Array: Outlining the Approaches</vt:lpstr>
      <vt:lpstr>Duplicate Filtering Using Array Growth – The Algorithm</vt:lpstr>
      <vt:lpstr>Duplicate Filtering Using Blank Deletion – The Algorithm (1)</vt:lpstr>
      <vt:lpstr>Duplicate Filtering Using Blank Deletion – The Algorithm (2)</vt:lpstr>
      <vt:lpstr>Algorithm for Filtering Duplicates –  Does it Hold Up?</vt:lpstr>
      <vt:lpstr>Identifying the Problem with Unsorted</vt:lpstr>
      <vt:lpstr>What If it Was Sorted…</vt:lpstr>
      <vt:lpstr>Filtering Duplicates in Sorted Arrays – The Algorithm</vt:lpstr>
      <vt:lpstr>Filtering Duplicates in Sorted Data – Blank Deletion Approach</vt:lpstr>
      <vt:lpstr>Filtering Duplicates in Sorted Data – Array Growth Approach</vt:lpstr>
      <vt:lpstr>A Final Way to Think About It: Using Java’s Built-In Collections (Sets)</vt:lpstr>
      <vt:lpstr>A Final Way to Think About It: Using Java’s Built-In Collections (Lists)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Manipulation</dc:title>
  <dc:creator>michelle</dc:creator>
  <cp:lastModifiedBy>Michelle Graham</cp:lastModifiedBy>
  <cp:revision>72</cp:revision>
  <dcterms:created xsi:type="dcterms:W3CDTF">2020-10-03T19:01:44Z</dcterms:created>
  <dcterms:modified xsi:type="dcterms:W3CDTF">2024-09-30T13:32:51Z</dcterms:modified>
</cp:coreProperties>
</file>