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5" r:id="rId8"/>
    <p:sldId id="266" r:id="rId9"/>
    <p:sldId id="270" r:id="rId10"/>
    <p:sldId id="261" r:id="rId11"/>
    <p:sldId id="267" r:id="rId12"/>
    <p:sldId id="262" r:id="rId13"/>
    <p:sldId id="263" r:id="rId14"/>
    <p:sldId id="264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B5B4D6-4653-4EF1-BAE2-FD8373DEC5F3}">
          <p14:sldIdLst>
            <p14:sldId id="256"/>
            <p14:sldId id="257"/>
            <p14:sldId id="258"/>
          </p14:sldIdLst>
        </p14:section>
        <p14:section name="Fundamentals" id="{3628FD54-AF48-44DF-957F-067DDCC2B38C}">
          <p14:sldIdLst>
            <p14:sldId id="259"/>
            <p14:sldId id="260"/>
            <p14:sldId id="271"/>
            <p14:sldId id="265"/>
            <p14:sldId id="266"/>
            <p14:sldId id="270"/>
          </p14:sldIdLst>
        </p14:section>
        <p14:section name="Control structures" id="{FF7A704C-1047-4743-ACE1-C8A638338D2B}">
          <p14:sldIdLst>
            <p14:sldId id="261"/>
            <p14:sldId id="267"/>
            <p14:sldId id="262"/>
            <p14:sldId id="263"/>
            <p14:sldId id="264"/>
            <p14:sldId id="269"/>
          </p14:sldIdLst>
        </p14:section>
        <p14:section name="Methods, Errors and Data Structures" id="{EC29EE09-74D9-4E82-927B-5A72C11E4B32}">
          <p14:sldIdLst>
            <p14:sldId id="268"/>
            <p14:sldId id="272"/>
            <p14:sldId id="273"/>
          </p14:sldIdLst>
        </p14:section>
        <p14:section name="Arrays" id="{34A16C8A-8315-4B98-B0D2-AE495D834D5E}">
          <p14:sldIdLst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6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73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7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80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2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8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66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516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3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4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604175-70FF-42B7-990F-9F92C2915E52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141C-910C-AB81-37CC-0EEA5D02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Java Core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43F8-6DCC-3DA4-05B8-5EAE4D38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Converting from Python to Java</a:t>
            </a:r>
          </a:p>
        </p:txBody>
      </p:sp>
    </p:spTree>
    <p:extLst>
      <p:ext uri="{BB962C8B-B14F-4D97-AF65-F5344CB8AC3E}">
        <p14:creationId xmlns:p14="http://schemas.microsoft.com/office/powerpoint/2010/main" val="116708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5D29-F984-D742-D6DD-9494F09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Conditional Syntax -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063F-0812-C548-C402-8A61614B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400" dirty="0"/>
              <a:t>If statement in python:</a:t>
            </a:r>
          </a:p>
          <a:p>
            <a:pPr lvl="1"/>
            <a:endParaRPr lang="en-IE" sz="2400" dirty="0"/>
          </a:p>
          <a:p>
            <a:pPr lvl="1"/>
            <a:endParaRPr lang="en-IE" sz="2400" dirty="0"/>
          </a:p>
          <a:p>
            <a:pPr lvl="1"/>
            <a:r>
              <a:rPr lang="en-IE" sz="2400" dirty="0"/>
              <a:t>If statement in Java:</a:t>
            </a:r>
          </a:p>
          <a:p>
            <a:pPr marL="201168" lvl="1" indent="0">
              <a:buNone/>
            </a:pPr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A2118-53CE-7E9E-AE57-62333FF0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40" y="3423347"/>
            <a:ext cx="6152882" cy="1073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EC608-40AF-F141-A84A-41612761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84" y="2229775"/>
            <a:ext cx="4095528" cy="7109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547D75-BF3F-667B-C864-84F195B76CAA}"/>
              </a:ext>
            </a:extLst>
          </p:cNvPr>
          <p:cNvSpPr txBox="1">
            <a:spLocks/>
          </p:cNvSpPr>
          <p:nvPr/>
        </p:nvSpPr>
        <p:spPr>
          <a:xfrm>
            <a:off x="1097280" y="4738778"/>
            <a:ext cx="10496622" cy="123862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>
                <a:solidFill>
                  <a:schemeClr val="accent2"/>
                </a:solidFill>
              </a:rPr>
              <a:t>Key differences:</a:t>
            </a:r>
          </a:p>
          <a:p>
            <a:pPr lvl="2"/>
            <a:r>
              <a:rPr lang="en-IE" sz="2800" dirty="0"/>
              <a:t>() are required around conditions</a:t>
            </a:r>
          </a:p>
          <a:p>
            <a:pPr lvl="2"/>
            <a:r>
              <a:rPr lang="en-IE" sz="2800" dirty="0"/>
              <a:t>{} indicate the start and end of code blocks</a:t>
            </a:r>
            <a:endParaRPr lang="en-IE" sz="28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1DC44D-695E-9585-4AD8-3BF165EA3BB4}"/>
              </a:ext>
            </a:extLst>
          </p:cNvPr>
          <p:cNvSpPr/>
          <p:nvPr/>
        </p:nvSpPr>
        <p:spPr>
          <a:xfrm>
            <a:off x="8598236" y="3423347"/>
            <a:ext cx="2776555" cy="1073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Java uses </a:t>
            </a:r>
            <a:r>
              <a:rPr lang="en-IE" b="1" dirty="0"/>
              <a:t>else if </a:t>
            </a:r>
            <a:r>
              <a:rPr lang="en-IE" dirty="0"/>
              <a:t>to add another conditional branch, not </a:t>
            </a:r>
            <a:r>
              <a:rPr lang="en-IE" dirty="0" err="1"/>
              <a:t>elif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29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3BE-1DEE-1D2D-F08F-474466EA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Side Note: Conditions &amp;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93BFE-1F21-91EA-D07B-7B0BC5FCB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978025"/>
              </p:ext>
            </p:extLst>
          </p:nvPr>
        </p:nvGraphicFramePr>
        <p:xfrm>
          <a:off x="1096963" y="1846263"/>
          <a:ext cx="100583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403">
                  <a:extLst>
                    <a:ext uri="{9D8B030D-6E8A-4147-A177-3AD203B41FA5}">
                      <a16:colId xmlns:a16="http://schemas.microsoft.com/office/drawing/2014/main" val="596637170"/>
                    </a:ext>
                  </a:extLst>
                </a:gridCol>
                <a:gridCol w="2806460">
                  <a:extLst>
                    <a:ext uri="{9D8B030D-6E8A-4147-A177-3AD203B41FA5}">
                      <a16:colId xmlns:a16="http://schemas.microsoft.com/office/drawing/2014/main" val="791895122"/>
                    </a:ext>
                  </a:extLst>
                </a:gridCol>
                <a:gridCol w="3069534">
                  <a:extLst>
                    <a:ext uri="{9D8B030D-6E8A-4147-A177-3AD203B41FA5}">
                      <a16:colId xmlns:a16="http://schemas.microsoft.com/office/drawing/2014/main" val="77575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9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Both conditions must be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9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At least one condition must be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8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== (.equals() for objects)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2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Increasing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Decrementing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-=1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BE1-9353-94A9-2DF2-896CD14D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Loop Syntax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3263-6889-1912-B1F5-9EE3B326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for loop 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loop in 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32A52-23ED-6590-2BA3-57685636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73" y="2431703"/>
            <a:ext cx="3200847" cy="80973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368FFC6-1A23-854F-F33F-B052C590EB2D}"/>
              </a:ext>
            </a:extLst>
          </p:cNvPr>
          <p:cNvGrpSpPr/>
          <p:nvPr/>
        </p:nvGrpSpPr>
        <p:grpSpPr>
          <a:xfrm>
            <a:off x="7795518" y="2006997"/>
            <a:ext cx="3330896" cy="4012860"/>
            <a:chOff x="7588482" y="2006997"/>
            <a:chExt cx="3330896" cy="40128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6B2693-DEB7-BF9E-EA28-62F61495C3A4}"/>
                </a:ext>
              </a:extLst>
            </p:cNvPr>
            <p:cNvGrpSpPr/>
            <p:nvPr/>
          </p:nvGrpSpPr>
          <p:grpSpPr>
            <a:xfrm>
              <a:off x="7588482" y="2006997"/>
              <a:ext cx="3330896" cy="4012860"/>
              <a:chOff x="5023570" y="2150772"/>
              <a:chExt cx="3330896" cy="4012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A725EB-1116-9CF5-9203-61F94F3B0138}"/>
                  </a:ext>
                </a:extLst>
              </p:cNvPr>
              <p:cNvSpPr/>
              <p:nvPr/>
            </p:nvSpPr>
            <p:spPr>
              <a:xfrm>
                <a:off x="5023570" y="2150772"/>
                <a:ext cx="1384479" cy="6761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initialisation</a:t>
                </a:r>
              </a:p>
            </p:txBody>
          </p:sp>
          <p:sp>
            <p:nvSpPr>
              <p:cNvPr id="9" name="Flowchart: Terminator 8">
                <a:extLst>
                  <a:ext uri="{FF2B5EF4-FFF2-40B4-BE49-F238E27FC236}">
                    <a16:creationId xmlns:a16="http://schemas.microsoft.com/office/drawing/2014/main" id="{9CEC981E-7739-7B52-E546-A9A6FBDCAC48}"/>
                  </a:ext>
                </a:extLst>
              </p:cNvPr>
              <p:cNvSpPr/>
              <p:nvPr/>
            </p:nvSpPr>
            <p:spPr>
              <a:xfrm>
                <a:off x="5147094" y="4790540"/>
                <a:ext cx="1150189" cy="391064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Exit loop</a:t>
                </a:r>
              </a:p>
            </p:txBody>
          </p:sp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605AF3E8-FB86-EBCF-7B88-FFB7CF1A4409}"/>
                  </a:ext>
                </a:extLst>
              </p:cNvPr>
              <p:cNvSpPr/>
              <p:nvPr/>
            </p:nvSpPr>
            <p:spPr>
              <a:xfrm>
                <a:off x="5062300" y="5487491"/>
                <a:ext cx="1319775" cy="6761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Line after loop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B5EECBC-AFC4-44B3-8847-655878D6E361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5715809" y="2826913"/>
                <a:ext cx="1" cy="810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C98BF04-EF92-2408-12AB-A14B078C2401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5715809" y="4387329"/>
                <a:ext cx="6380" cy="403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A56AE-89D6-FA95-ED78-1FB70220E23F}"/>
                  </a:ext>
                </a:extLst>
              </p:cNvPr>
              <p:cNvSpPr txBox="1"/>
              <p:nvPr/>
            </p:nvSpPr>
            <p:spPr>
              <a:xfrm>
                <a:off x="5701941" y="4362535"/>
                <a:ext cx="652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dirty="0"/>
                  <a:t>False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DF19A9-3C4F-366B-9F1D-9417235F14A2}"/>
                  </a:ext>
                </a:extLst>
              </p:cNvPr>
              <p:cNvSpPr txBox="1"/>
              <p:nvPr/>
            </p:nvSpPr>
            <p:spPr>
              <a:xfrm>
                <a:off x="6343405" y="3683808"/>
                <a:ext cx="599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dirty="0"/>
                  <a:t>True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11CA047-7547-F52C-DAA8-E53CF217C4C8}"/>
                  </a:ext>
                </a:extLst>
              </p:cNvPr>
              <p:cNvGrpSpPr/>
              <p:nvPr/>
            </p:nvGrpSpPr>
            <p:grpSpPr>
              <a:xfrm>
                <a:off x="5088274" y="3637837"/>
                <a:ext cx="1255070" cy="749492"/>
                <a:chOff x="5088274" y="3229516"/>
                <a:chExt cx="1255070" cy="749492"/>
              </a:xfrm>
            </p:grpSpPr>
            <p:sp>
              <p:nvSpPr>
                <p:cNvPr id="8" name="Flowchart: Decision 7">
                  <a:extLst>
                    <a:ext uri="{FF2B5EF4-FFF2-40B4-BE49-F238E27FC236}">
                      <a16:creationId xmlns:a16="http://schemas.microsoft.com/office/drawing/2014/main" id="{82F7C263-E3D9-37E4-0343-E3606160E854}"/>
                    </a:ext>
                  </a:extLst>
                </p:cNvPr>
                <p:cNvSpPr/>
                <p:nvPr/>
              </p:nvSpPr>
              <p:spPr>
                <a:xfrm>
                  <a:off x="5088274" y="3229516"/>
                  <a:ext cx="1255070" cy="74949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C01D33-08D6-2664-E7EE-BE92AA3B44A2}"/>
                    </a:ext>
                  </a:extLst>
                </p:cNvPr>
                <p:cNvSpPr txBox="1"/>
                <p:nvPr/>
              </p:nvSpPr>
              <p:spPr>
                <a:xfrm>
                  <a:off x="5111278" y="3299700"/>
                  <a:ext cx="12090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400" dirty="0"/>
                    <a:t>Test Condition</a:t>
                  </a:r>
                </a:p>
              </p:txBody>
            </p:sp>
          </p:grp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41C3FAE8-4FE9-123C-0597-C0ED7E190285}"/>
                  </a:ext>
                </a:extLst>
              </p:cNvPr>
              <p:cNvSpPr/>
              <p:nvPr/>
            </p:nvSpPr>
            <p:spPr>
              <a:xfrm>
                <a:off x="6966381" y="3672785"/>
                <a:ext cx="1384479" cy="6761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Body of loop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98A8155-23E7-C8A5-5AF1-D1E58910BC70}"/>
                  </a:ext>
                </a:extLst>
              </p:cNvPr>
              <p:cNvCxnSpPr>
                <a:stCxn id="8" idx="3"/>
                <a:endCxn id="19" idx="1"/>
              </p:cNvCxnSpPr>
              <p:nvPr/>
            </p:nvCxnSpPr>
            <p:spPr>
              <a:xfrm flipV="1">
                <a:off x="6343344" y="4010856"/>
                <a:ext cx="623037" cy="1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6430914-01EF-5F74-ACA1-03C71A6C7BC3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5722188" y="5181604"/>
                <a:ext cx="1" cy="305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5C4C44E5-4FCD-58BC-4B1E-C5D4ABFD75C8}"/>
                  </a:ext>
                </a:extLst>
              </p:cNvPr>
              <p:cNvSpPr/>
              <p:nvPr/>
            </p:nvSpPr>
            <p:spPr>
              <a:xfrm>
                <a:off x="6969987" y="2867796"/>
                <a:ext cx="1384479" cy="6761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Update statement</a:t>
                </a:r>
              </a:p>
            </p:txBody>
          </p: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219850CF-50DC-605C-F1BD-204A665CDA2A}"/>
                  </a:ext>
                </a:extLst>
              </p:cNvPr>
              <p:cNvCxnSpPr>
                <a:stCxn id="19" idx="3"/>
                <a:endCxn id="31" idx="3"/>
              </p:cNvCxnSpPr>
              <p:nvPr/>
            </p:nvCxnSpPr>
            <p:spPr>
              <a:xfrm flipV="1">
                <a:off x="8350860" y="3205867"/>
                <a:ext cx="3606" cy="804989"/>
              </a:xfrm>
              <a:prstGeom prst="bentConnector3">
                <a:avLst>
                  <a:gd name="adj1" fmla="val 1090496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D7895DB-D602-F60F-F61C-8022EE0BDD16}"/>
                  </a:ext>
                </a:extLst>
              </p:cNvPr>
              <p:cNvCxnSpPr>
                <a:stCxn id="31" idx="1"/>
              </p:cNvCxnSpPr>
              <p:nvPr/>
            </p:nvCxnSpPr>
            <p:spPr>
              <a:xfrm flipH="1" flipV="1">
                <a:off x="5722187" y="3205866"/>
                <a:ext cx="12478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A0C91C0-0799-B72E-58F4-BF8C238953E9}"/>
                </a:ext>
              </a:extLst>
            </p:cNvPr>
            <p:cNvSpPr/>
            <p:nvPr/>
          </p:nvSpPr>
          <p:spPr>
            <a:xfrm>
              <a:off x="9531292" y="4842297"/>
              <a:ext cx="1384479" cy="5923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Flowchart of a for loop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FDFF68A9-190F-ECA1-DB44-3CEB600F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3991063"/>
            <a:ext cx="4334480" cy="11241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4F6934D-F2D4-F819-666A-8B3F28F9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441" y="4973618"/>
            <a:ext cx="4495822" cy="9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BE1-9353-94A9-2DF2-896CD14D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Loop Syntax – 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3263-6889-1912-B1F5-9EE3B326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Advanced for loop 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Enhanced for loop (for each) in Java: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C0D9D-3740-D256-AE62-C01BAB2E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95" y="2304633"/>
            <a:ext cx="8959970" cy="1088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DDBBA-A6FF-C389-B359-7722D517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95" y="3922144"/>
            <a:ext cx="9338902" cy="123357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A0A8C0-F223-857B-A9D6-9EC2C531A0A1}"/>
              </a:ext>
            </a:extLst>
          </p:cNvPr>
          <p:cNvSpPr/>
          <p:nvPr/>
        </p:nvSpPr>
        <p:spPr>
          <a:xfrm>
            <a:off x="9265920" y="2848714"/>
            <a:ext cx="2281974" cy="893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This bring us close to a big one… arrays!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B0DD1F2-CB23-95E3-09BC-D0D524709162}"/>
              </a:ext>
            </a:extLst>
          </p:cNvPr>
          <p:cNvSpPr txBox="1">
            <a:spLocks/>
          </p:cNvSpPr>
          <p:nvPr/>
        </p:nvSpPr>
        <p:spPr>
          <a:xfrm>
            <a:off x="1097280" y="5244860"/>
            <a:ext cx="10496622" cy="73254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Similar: Both can loop through an </a:t>
            </a:r>
            <a:r>
              <a:rPr lang="en-IE" sz="3200" dirty="0" err="1"/>
              <a:t>iterable</a:t>
            </a:r>
            <a:endParaRPr lang="en-IE" sz="3200" dirty="0"/>
          </a:p>
          <a:p>
            <a:pPr lvl="1"/>
            <a:r>
              <a:rPr lang="en-IE" sz="3200" dirty="0"/>
              <a:t>Different: Strings are </a:t>
            </a:r>
            <a:r>
              <a:rPr lang="en-IE" sz="3200" u="sng" dirty="0"/>
              <a:t>not</a:t>
            </a:r>
            <a:r>
              <a:rPr lang="en-IE" sz="3200" dirty="0"/>
              <a:t> </a:t>
            </a:r>
            <a:r>
              <a:rPr lang="en-IE" sz="3200" dirty="0" err="1"/>
              <a:t>iterable</a:t>
            </a:r>
            <a:r>
              <a:rPr lang="en-IE" sz="3200" dirty="0"/>
              <a:t> in Java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6532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9EA3-5791-32D8-E8AE-976515F9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Loop Syntax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69BF-4913-8429-8ED4-A7D9B14E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while loop 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while loop in Java: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A64DD-0ADB-A7F9-1AA7-8CB5C4AC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6" y="3857414"/>
            <a:ext cx="7349708" cy="1245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EFE9A-7D0C-FC39-526E-9367FB08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06" y="2410529"/>
            <a:ext cx="9155500" cy="7832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7876EB-FC88-82BC-5395-EC0A2F7982E6}"/>
              </a:ext>
            </a:extLst>
          </p:cNvPr>
          <p:cNvSpPr/>
          <p:nvPr/>
        </p:nvSpPr>
        <p:spPr>
          <a:xfrm>
            <a:off x="9190008" y="5103238"/>
            <a:ext cx="1805796" cy="874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Practically the same!</a:t>
            </a:r>
          </a:p>
        </p:txBody>
      </p:sp>
    </p:spTree>
    <p:extLst>
      <p:ext uri="{BB962C8B-B14F-4D97-AF65-F5344CB8AC3E}">
        <p14:creationId xmlns:p14="http://schemas.microsoft.com/office/powerpoint/2010/main" val="305819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DA5C-AB3A-632D-AC2E-5B950DF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Reuse in Python vs Java:</a:t>
            </a:r>
            <a:br>
              <a:rPr lang="en-IE" dirty="0"/>
            </a:br>
            <a:r>
              <a:rPr lang="en-IE" dirty="0"/>
              <a:t>Functions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82C-EF49-7B3D-9239-19A312E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30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In Python, </a:t>
            </a:r>
            <a:r>
              <a:rPr lang="en-IE" sz="3200" dirty="0">
                <a:solidFill>
                  <a:schemeClr val="accent2"/>
                </a:solidFill>
              </a:rPr>
              <a:t>def</a:t>
            </a:r>
            <a:r>
              <a:rPr lang="en-IE" sz="3200" dirty="0"/>
              <a:t> declares a method/function: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Java:</a:t>
            </a:r>
          </a:p>
          <a:p>
            <a:pPr lvl="1"/>
            <a:endParaRPr lang="en-IE" sz="3200" dirty="0"/>
          </a:p>
          <a:p>
            <a:pPr lvl="1"/>
            <a:endParaRPr lang="en-IE" sz="3900" dirty="0"/>
          </a:p>
          <a:p>
            <a:pPr lvl="1"/>
            <a:r>
              <a:rPr lang="en-IE" sz="3200" dirty="0"/>
              <a:t>No dedicated keyword in Java, but you must specify:</a:t>
            </a:r>
          </a:p>
          <a:p>
            <a:pPr lvl="2"/>
            <a:r>
              <a:rPr lang="en-IE" sz="2800" dirty="0"/>
              <a:t>Access level</a:t>
            </a:r>
          </a:p>
          <a:p>
            <a:pPr lvl="2"/>
            <a:r>
              <a:rPr lang="en-IE" sz="2800" dirty="0"/>
              <a:t>Return type - This is set to </a:t>
            </a:r>
            <a:r>
              <a:rPr lang="en-IE" sz="2800" dirty="0">
                <a:solidFill>
                  <a:srgbClr val="FF0000"/>
                </a:solidFill>
              </a:rPr>
              <a:t>void</a:t>
            </a:r>
            <a:r>
              <a:rPr lang="en-IE" sz="2800" dirty="0"/>
              <a:t> if there’s nothing being returned</a:t>
            </a:r>
          </a:p>
          <a:p>
            <a:pPr lvl="2"/>
            <a:r>
              <a:rPr lang="en-IE" sz="2800" dirty="0"/>
              <a:t>Parameter types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B16F-4B3A-4BCE-262B-7A45BC09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58" y="2297592"/>
            <a:ext cx="4462732" cy="8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C8A4E-A5C0-4EB9-E1EA-7C0B61C5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58" y="3573611"/>
            <a:ext cx="5271826" cy="9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B7A6-7E0A-8190-0CD1-09492C17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Reuse in Python vs Java:</a:t>
            </a:r>
            <a:br>
              <a:rPr lang="en-IE" dirty="0"/>
            </a:br>
            <a:r>
              <a:rPr lang="en-IE" dirty="0"/>
              <a:t>Functions &amp; Methods -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D70F-FD5B-E479-9298-D351D68C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In Python: </a:t>
            </a:r>
          </a:p>
          <a:p>
            <a:pPr lvl="2"/>
            <a:r>
              <a:rPr lang="en-IE" sz="2800" dirty="0"/>
              <a:t>A function is callable code outside a class</a:t>
            </a:r>
          </a:p>
          <a:p>
            <a:pPr lvl="2"/>
            <a:r>
              <a:rPr lang="en-IE" sz="2800" dirty="0"/>
              <a:t>A method is callable code inside a class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 Java, everything is a method as everything is inside a class! </a:t>
            </a:r>
          </a:p>
          <a:p>
            <a:pPr lvl="2"/>
            <a:r>
              <a:rPr lang="en-IE" sz="2800" dirty="0"/>
              <a:t>We’ll come back to </a:t>
            </a:r>
            <a:r>
              <a:rPr lang="en-IE" sz="2800" dirty="0">
                <a:solidFill>
                  <a:srgbClr val="FF0000"/>
                </a:solidFill>
              </a:rPr>
              <a:t>static</a:t>
            </a:r>
            <a:r>
              <a:rPr lang="en-IE" sz="2800" dirty="0"/>
              <a:t> vs instance methods later</a:t>
            </a:r>
          </a:p>
        </p:txBody>
      </p:sp>
    </p:spTree>
    <p:extLst>
      <p:ext uri="{BB962C8B-B14F-4D97-AF65-F5344CB8AC3E}">
        <p14:creationId xmlns:p14="http://schemas.microsoft.com/office/powerpoint/2010/main" val="38334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77DD-2B5B-FB3F-8AEE-278A86BB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Errors in Python vs Java:</a:t>
            </a:r>
            <a:br>
              <a:rPr lang="en-IE" dirty="0"/>
            </a:br>
            <a:r>
              <a:rPr lang="en-IE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BB9D-1230-0892-90F0-3F90A398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Basic exception handling is similar in both.</a:t>
            </a:r>
          </a:p>
          <a:p>
            <a:pPr lvl="2"/>
            <a:r>
              <a:rPr lang="en-IE" sz="2800" dirty="0"/>
              <a:t>Java sometimes requires certain exceptions be handled</a:t>
            </a:r>
          </a:p>
          <a:p>
            <a:pPr lvl="1"/>
            <a:r>
              <a:rPr lang="en-IE" sz="3200" dirty="0"/>
              <a:t>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Java:</a:t>
            </a:r>
          </a:p>
          <a:p>
            <a:pPr lvl="1"/>
            <a:endParaRPr lang="en-IE" sz="2800" dirty="0"/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D9169-CC11-BA6E-4333-E4C65E76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3254760"/>
            <a:ext cx="2485556" cy="1205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79EAF-2B39-382D-3E82-96FB02D9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9" y="4782642"/>
            <a:ext cx="4013356" cy="13708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DAC91F-2E17-F1D9-FA1C-1796DBBBAC60}"/>
              </a:ext>
            </a:extLst>
          </p:cNvPr>
          <p:cNvSpPr/>
          <p:nvPr/>
        </p:nvSpPr>
        <p:spPr>
          <a:xfrm>
            <a:off x="7689011" y="4327504"/>
            <a:ext cx="3266536" cy="11991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Obviously you would catch the specific exception that might occur, not just a general one!!</a:t>
            </a:r>
          </a:p>
        </p:txBody>
      </p:sp>
    </p:spTree>
    <p:extLst>
      <p:ext uri="{BB962C8B-B14F-4D97-AF65-F5344CB8AC3E}">
        <p14:creationId xmlns:p14="http://schemas.microsoft.com/office/powerpoint/2010/main" val="26467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C8FC-4C37-A5F5-98D2-5B850A8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Built-In Data Structures in Python vs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C64792-A9D6-2D2C-6A89-D1D7D5110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50886"/>
              </p:ext>
            </p:extLst>
          </p:nvPr>
        </p:nvGraphicFramePr>
        <p:xfrm>
          <a:off x="1096963" y="1846263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195">
                  <a:extLst>
                    <a:ext uri="{9D8B030D-6E8A-4147-A177-3AD203B41FA5}">
                      <a16:colId xmlns:a16="http://schemas.microsoft.com/office/drawing/2014/main" val="4154343954"/>
                    </a:ext>
                  </a:extLst>
                </a:gridCol>
                <a:gridCol w="5617205">
                  <a:extLst>
                    <a:ext uri="{9D8B030D-6E8A-4147-A177-3AD203B41FA5}">
                      <a16:colId xmlns:a16="http://schemas.microsoft.com/office/drawing/2014/main" val="213727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List []</a:t>
                      </a:r>
                    </a:p>
                    <a:p>
                      <a:r>
                        <a:rPr lang="en-IE" dirty="0" err="1"/>
                        <a:t>my_list</a:t>
                      </a:r>
                      <a:r>
                        <a:rPr lang="en-IE" dirty="0"/>
                        <a:t> =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ArrayList</a:t>
                      </a:r>
                      <a:r>
                        <a:rPr lang="en-IE" dirty="0"/>
                        <a:t>/LinkedList</a:t>
                      </a:r>
                    </a:p>
                    <a:p>
                      <a:r>
                        <a:rPr lang="en-IE" dirty="0" err="1"/>
                        <a:t>ArrayList</a:t>
                      </a:r>
                      <a:r>
                        <a:rPr lang="en-IE" dirty="0"/>
                        <a:t>&lt;String&gt; </a:t>
                      </a:r>
                      <a:r>
                        <a:rPr lang="en-IE" dirty="0" err="1"/>
                        <a:t>myList</a:t>
                      </a:r>
                      <a:r>
                        <a:rPr lang="en-IE" dirty="0"/>
                        <a:t> = new </a:t>
                      </a:r>
                      <a:r>
                        <a:rPr lang="en-IE" dirty="0" err="1"/>
                        <a:t>ArrayList</a:t>
                      </a:r>
                      <a:r>
                        <a:rPr lang="en-IE" dirty="0"/>
                        <a:t>&lt;&gt;();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Dictionary {}</a:t>
                      </a:r>
                    </a:p>
                    <a:p>
                      <a:r>
                        <a:rPr lang="en-IE" dirty="0" err="1"/>
                        <a:t>my_dict</a:t>
                      </a:r>
                      <a:r>
                        <a:rPr lang="en-IE" dirty="0"/>
                        <a:t>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HashMap</a:t>
                      </a:r>
                    </a:p>
                    <a:p>
                      <a:r>
                        <a:rPr lang="en-IE" dirty="0"/>
                        <a:t>HashMap&lt;Integer, String&gt; </a:t>
                      </a:r>
                      <a:r>
                        <a:rPr lang="en-IE" dirty="0" err="1"/>
                        <a:t>my_dict</a:t>
                      </a:r>
                      <a:r>
                        <a:rPr lang="en-IE" dirty="0"/>
                        <a:t> = new HashMap&lt;&gt;();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Tuple ()</a:t>
                      </a:r>
                    </a:p>
                    <a:p>
                      <a:r>
                        <a:rPr lang="en-IE" dirty="0" err="1"/>
                        <a:t>my_tuple</a:t>
                      </a:r>
                      <a:r>
                        <a:rPr lang="en-IE" dirty="0"/>
                        <a:t> =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available!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052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736B71-3BC1-C9A0-5995-4BA079C1EADC}"/>
              </a:ext>
            </a:extLst>
          </p:cNvPr>
          <p:cNvSpPr txBox="1">
            <a:spLocks/>
          </p:cNvSpPr>
          <p:nvPr/>
        </p:nvSpPr>
        <p:spPr>
          <a:xfrm>
            <a:off x="1097280" y="4246246"/>
            <a:ext cx="10058400" cy="1622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Java’s data structures must be imported from </a:t>
            </a:r>
            <a:r>
              <a:rPr lang="en-IE" sz="3200" dirty="0" err="1"/>
              <a:t>java.util</a:t>
            </a:r>
            <a:endParaRPr lang="en-IE" sz="3200" dirty="0"/>
          </a:p>
          <a:p>
            <a:pPr lvl="1"/>
            <a:r>
              <a:rPr lang="en-IE" sz="3200" dirty="0"/>
              <a:t>You can only store ONE type of data in a data structure</a:t>
            </a:r>
          </a:p>
          <a:p>
            <a:pPr lvl="1"/>
            <a:r>
              <a:rPr lang="en-IE" sz="3200" dirty="0"/>
              <a:t>All actions are done through methods – no operators!</a:t>
            </a:r>
          </a:p>
        </p:txBody>
      </p:sp>
    </p:spTree>
    <p:extLst>
      <p:ext uri="{BB962C8B-B14F-4D97-AF65-F5344CB8AC3E}">
        <p14:creationId xmlns:p14="http://schemas.microsoft.com/office/powerpoint/2010/main" val="230626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7029-68E0-EB8D-1215-3D5CD682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Last of all: </a:t>
            </a:r>
            <a:br>
              <a:rPr lang="en-IE" dirty="0"/>
            </a:br>
            <a:r>
              <a:rPr lang="en-IE" dirty="0"/>
              <a:t>Introducing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6AC5-6EAF-E7F8-85AE-07B6C92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Arrays are a foundational component of data storage in Java (and many other programming languages)</a:t>
            </a:r>
          </a:p>
          <a:p>
            <a:pPr lvl="2"/>
            <a:r>
              <a:rPr lang="en-IE" sz="2800" dirty="0"/>
              <a:t>Store many elements in any order (usually order of occurrence)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Each array can store a single type</a:t>
            </a:r>
          </a:p>
          <a:p>
            <a:pPr lvl="2"/>
            <a:r>
              <a:rPr lang="en-IE" sz="2800" dirty="0"/>
              <a:t>All data within the array is the same type – defined at declaration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Arrays are a continuous section of memory</a:t>
            </a:r>
          </a:p>
          <a:p>
            <a:pPr lvl="2"/>
            <a:r>
              <a:rPr lang="en-IE" sz="2800" dirty="0"/>
              <a:t>Can access any slot within that section using </a:t>
            </a:r>
            <a:r>
              <a:rPr lang="en-IE" sz="2800" dirty="0" err="1"/>
              <a:t>arrayName</a:t>
            </a:r>
            <a:r>
              <a:rPr lang="en-IE" sz="2800" dirty="0"/>
              <a:t>[index]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Unlike lists, the size of an array can’t be expanded on demand</a:t>
            </a:r>
          </a:p>
          <a:p>
            <a:pPr lvl="2"/>
            <a:r>
              <a:rPr lang="en-IE" sz="2800" dirty="0"/>
              <a:t>The size of an array is defined at creation</a:t>
            </a:r>
          </a:p>
          <a:p>
            <a:pPr lvl="2"/>
            <a:r>
              <a:rPr lang="en-IE" sz="2800" dirty="0"/>
              <a:t>We need to build a whole new continuous section to “grow” it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2245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205A-E3D1-228F-EA34-1A5D697E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Java…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AD18-0D25-30EA-434F-698CEB1E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Java is a </a:t>
            </a:r>
            <a:r>
              <a:rPr lang="en-IE" sz="3200" b="1" dirty="0">
                <a:solidFill>
                  <a:srgbClr val="FF0000"/>
                </a:solidFill>
              </a:rPr>
              <a:t>statically typed </a:t>
            </a:r>
            <a:r>
              <a:rPr lang="en-IE" sz="3200" dirty="0"/>
              <a:t>object-oriented programming language</a:t>
            </a:r>
          </a:p>
          <a:p>
            <a:pPr lvl="2"/>
            <a:r>
              <a:rPr lang="en-IE" sz="2800" dirty="0"/>
              <a:t>Powerful</a:t>
            </a:r>
          </a:p>
          <a:p>
            <a:pPr lvl="2"/>
            <a:r>
              <a:rPr lang="en-IE" sz="2800" dirty="0"/>
              <a:t>Used in many contexts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IEEE ranks Java as the second most popular programming language globally</a:t>
            </a:r>
          </a:p>
          <a:p>
            <a:pPr lvl="2"/>
            <a:r>
              <a:rPr lang="en-IE" sz="2800" dirty="0"/>
              <a:t>Guess what came first!</a:t>
            </a:r>
          </a:p>
        </p:txBody>
      </p:sp>
    </p:spTree>
    <p:extLst>
      <p:ext uri="{BB962C8B-B14F-4D97-AF65-F5344CB8AC3E}">
        <p14:creationId xmlns:p14="http://schemas.microsoft.com/office/powerpoint/2010/main" val="407145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58943-522D-8539-0F5A-E6BCA2D0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3" y="2132187"/>
            <a:ext cx="5087060" cy="5048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B40-E232-B378-A3AD-545D2376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To create an empty String array with 10 slots: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To create a populated String array: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[] on the left of = indicates the variable will hold an array</a:t>
            </a:r>
          </a:p>
          <a:p>
            <a:pPr lvl="2"/>
            <a:r>
              <a:rPr lang="en-IE" sz="2800" dirty="0"/>
              <a:t>This is always included</a:t>
            </a:r>
          </a:p>
          <a:p>
            <a:pPr lvl="1"/>
            <a:r>
              <a:rPr lang="en-IE" sz="3200" dirty="0"/>
              <a:t>[] on the right of = is used to specify the number of slots to be created </a:t>
            </a:r>
          </a:p>
          <a:p>
            <a:pPr lvl="2"/>
            <a:r>
              <a:rPr lang="en-IE" sz="2800" dirty="0"/>
              <a:t>Used when creating a blank array</a:t>
            </a:r>
          </a:p>
          <a:p>
            <a:pPr lvl="1"/>
            <a:endParaRPr lang="en-IE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42F54-E481-9B76-1AAD-F631E107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an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E2B0C-D8BC-017E-6FC1-86082AA1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03" y="3021571"/>
            <a:ext cx="9590272" cy="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F7A7-D539-0426-8C79-80B294E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an Element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6847-3F7C-A01D-8EE0-C2EF539B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Array elements are accessed the same way we access a list element in python – using the position/index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5460C-4C0F-E4FA-8A5B-B89632EC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2828761"/>
            <a:ext cx="7867290" cy="93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F3360-06BB-DD21-B786-80919462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94" y="4369498"/>
            <a:ext cx="9307328" cy="8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8AAC-2F62-DDCC-26BF-D457B28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Iterating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6BD1-EB6B-BEDB-8A37-3FF809AE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27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This can be done with both a standard or enhanced for loop.</a:t>
            </a:r>
          </a:p>
          <a:p>
            <a:pPr lvl="1"/>
            <a:endParaRPr lang="en-IE" sz="1400" dirty="0"/>
          </a:p>
          <a:p>
            <a:pPr lvl="1"/>
            <a:r>
              <a:rPr lang="en-IE" sz="3200" dirty="0"/>
              <a:t>Standard:</a:t>
            </a:r>
          </a:p>
          <a:p>
            <a:pPr lvl="1"/>
            <a:endParaRPr lang="en-IE" sz="3200" dirty="0"/>
          </a:p>
          <a:p>
            <a:pPr lvl="1"/>
            <a:endParaRPr lang="en-IE" sz="2400" dirty="0"/>
          </a:p>
          <a:p>
            <a:pPr lvl="1"/>
            <a:endParaRPr lang="en-IE" sz="1400" dirty="0"/>
          </a:p>
          <a:p>
            <a:pPr lvl="1"/>
            <a:r>
              <a:rPr lang="en-IE" sz="3200" dirty="0"/>
              <a:t>Enhanced: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CC70F-4D9E-EC8B-2420-A3C87E45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22" y="3525132"/>
            <a:ext cx="5719964" cy="1101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63FD4-11CB-F3B4-3955-3AB13517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22" y="5231278"/>
            <a:ext cx="4087992" cy="9961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1323A9-70A6-288F-995F-E805B585DAA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015487" y="3078822"/>
            <a:ext cx="2490158" cy="5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12F868-1959-FD4B-F7F8-B17FD91F5AD8}"/>
              </a:ext>
            </a:extLst>
          </p:cNvPr>
          <p:cNvSpPr txBox="1"/>
          <p:nvPr/>
        </p:nvSpPr>
        <p:spPr>
          <a:xfrm>
            <a:off x="8505645" y="2478657"/>
            <a:ext cx="251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Find the length of an array using </a:t>
            </a:r>
            <a:r>
              <a:rPr lang="en-IE" dirty="0">
                <a:solidFill>
                  <a:srgbClr val="FF0000"/>
                </a:solidFill>
              </a:rPr>
              <a:t>.length </a:t>
            </a:r>
          </a:p>
          <a:p>
            <a:r>
              <a:rPr lang="en-IE" dirty="0"/>
              <a:t>(No brackets as it’s an attribute, not a method)</a:t>
            </a:r>
          </a:p>
        </p:txBody>
      </p:sp>
    </p:spTree>
    <p:extLst>
      <p:ext uri="{BB962C8B-B14F-4D97-AF65-F5344CB8AC3E}">
        <p14:creationId xmlns:p14="http://schemas.microsoft.com/office/powerpoint/2010/main" val="38660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95BA-D79F-E8EC-A809-65991E6A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Python vs Java: High-Level 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368B6-A4F5-54E8-5038-93240931A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443930"/>
              </p:ext>
            </p:extLst>
          </p:nvPr>
        </p:nvGraphicFramePr>
        <p:xfrm>
          <a:off x="1096963" y="1846263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73">
                  <a:extLst>
                    <a:ext uri="{9D8B030D-6E8A-4147-A177-3AD203B41FA5}">
                      <a16:colId xmlns:a16="http://schemas.microsoft.com/office/drawing/2014/main" val="21059486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2537290378"/>
                    </a:ext>
                  </a:extLst>
                </a:gridCol>
                <a:gridCol w="3834409">
                  <a:extLst>
                    <a:ext uri="{9D8B030D-6E8A-4147-A177-3AD203B41FA5}">
                      <a16:colId xmlns:a16="http://schemas.microsoft.com/office/drawing/2014/main" val="412561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Statically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Interpreted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Compiled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3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Indentation-based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Curly bracket/braces and semi-colons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Object-oriented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Required – EVERYTHING is 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6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Commented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96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34CC8F-D3A0-924E-4246-0E3536D3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89985"/>
              </p:ext>
            </p:extLst>
          </p:nvPr>
        </p:nvGraphicFramePr>
        <p:xfrm>
          <a:off x="2062161" y="427374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74184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51074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8988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int/long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Decimal point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double/float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boolean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9757-8B20-3D46-1F70-E2B69057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Start at the Beginning:</a:t>
            </a:r>
            <a:br>
              <a:rPr lang="en-IE" dirty="0"/>
            </a:br>
            <a:r>
              <a:rPr lang="en-IE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222A-F799-5F11-980D-C5D79B7F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52771" cy="4023360"/>
          </a:xfrm>
        </p:spPr>
        <p:txBody>
          <a:bodyPr>
            <a:normAutofit/>
          </a:bodyPr>
          <a:lstStyle/>
          <a:p>
            <a:pPr lvl="1"/>
            <a:r>
              <a:rPr lang="en-IE" sz="2000" dirty="0"/>
              <a:t>hello_world.py: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r>
              <a:rPr lang="en-IE" sz="2000" dirty="0"/>
              <a:t>HelloWorld.java: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FC1A-6F99-7092-4307-DC047EE3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27" y="2183696"/>
            <a:ext cx="3347246" cy="65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09180-C4BF-000D-9DCA-117240F2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27" y="3596162"/>
            <a:ext cx="4583356" cy="15150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0BBA1C-0DCE-5617-C80C-D1D0979A150F}"/>
              </a:ext>
            </a:extLst>
          </p:cNvPr>
          <p:cNvSpPr txBox="1">
            <a:spLocks/>
          </p:cNvSpPr>
          <p:nvPr/>
        </p:nvSpPr>
        <p:spPr>
          <a:xfrm>
            <a:off x="6297283" y="1845733"/>
            <a:ext cx="4766237" cy="402335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>
                <a:solidFill>
                  <a:schemeClr val="accent2"/>
                </a:solidFill>
              </a:rPr>
              <a:t>Key differences:</a:t>
            </a:r>
          </a:p>
          <a:p>
            <a:pPr lvl="2"/>
            <a:r>
              <a:rPr lang="en-IE" sz="2800" dirty="0"/>
              <a:t>Java requires a </a:t>
            </a:r>
            <a:r>
              <a:rPr lang="en-IE" sz="2800" dirty="0">
                <a:solidFill>
                  <a:srgbClr val="FF0000"/>
                </a:solidFill>
              </a:rPr>
              <a:t>class for everything</a:t>
            </a:r>
          </a:p>
          <a:p>
            <a:pPr lvl="2"/>
            <a:r>
              <a:rPr lang="en-IE" sz="2800" dirty="0"/>
              <a:t>Only </a:t>
            </a:r>
            <a:r>
              <a:rPr lang="en-IE" sz="2800" dirty="0">
                <a:solidFill>
                  <a:srgbClr val="FF0000"/>
                </a:solidFill>
              </a:rPr>
              <a:t>main</a:t>
            </a:r>
            <a:r>
              <a:rPr lang="en-IE" sz="2800" dirty="0"/>
              <a:t>() method is executable</a:t>
            </a:r>
          </a:p>
          <a:p>
            <a:pPr lvl="2"/>
            <a:r>
              <a:rPr lang="en-IE" sz="2800" dirty="0"/>
              <a:t>Must use </a:t>
            </a:r>
            <a:r>
              <a:rPr lang="en-IE" sz="2800" dirty="0">
                <a:solidFill>
                  <a:srgbClr val="FF0000"/>
                </a:solidFill>
              </a:rPr>
              <a:t>;</a:t>
            </a:r>
            <a:r>
              <a:rPr lang="en-IE" sz="2800" dirty="0"/>
              <a:t> to end a line</a:t>
            </a:r>
          </a:p>
          <a:p>
            <a:pPr lvl="2"/>
            <a:r>
              <a:rPr lang="en-IE" sz="2800" dirty="0"/>
              <a:t>Naming conventions differ! </a:t>
            </a:r>
          </a:p>
          <a:p>
            <a:pPr lvl="3"/>
            <a:r>
              <a:rPr lang="en-IE" sz="2800" dirty="0"/>
              <a:t>camelCase/</a:t>
            </a:r>
            <a:r>
              <a:rPr lang="en-IE" sz="2800" dirty="0" err="1"/>
              <a:t>CapWords</a:t>
            </a:r>
            <a:r>
              <a:rPr lang="en-IE" sz="2800" dirty="0"/>
              <a:t> for Java</a:t>
            </a:r>
          </a:p>
          <a:p>
            <a:pPr lvl="3"/>
            <a:r>
              <a:rPr lang="en-IE" sz="2800" dirty="0" err="1"/>
              <a:t>all_lowercase_with</a:t>
            </a:r>
            <a:br>
              <a:rPr lang="en-IE" sz="2800" dirty="0"/>
            </a:br>
            <a:r>
              <a:rPr lang="en-IE" sz="2800" dirty="0"/>
              <a:t>_underscores for Python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88213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FDE0-13ED-D836-3C20-3E1CB985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Data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EBE4-6E7D-8FAD-DA62-192AB9D3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Python is </a:t>
            </a:r>
            <a:r>
              <a:rPr lang="en-IE" sz="3200" i="1" dirty="0"/>
              <a:t>dynamically</a:t>
            </a:r>
            <a:r>
              <a:rPr lang="en-IE" sz="3200" dirty="0"/>
              <a:t> typed, no need to specify a type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Java is statically typed, you must </a:t>
            </a:r>
            <a:r>
              <a:rPr lang="en-IE" sz="3200" u="sng" dirty="0"/>
              <a:t>explicitly specify</a:t>
            </a:r>
            <a:r>
              <a:rPr lang="en-IE" sz="3200" dirty="0"/>
              <a:t> a type for every variable when you create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46A8B-41D4-00C6-3B5D-9F9E1391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29" y="4901291"/>
            <a:ext cx="3571742" cy="117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9542A-8F21-ADCF-7D29-D39F7B17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94" y="2363968"/>
            <a:ext cx="2725172" cy="12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215A-B19E-DF4E-4F21-BF905648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Concept: Primitive vs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0E90-8BF4-E0AC-569A-BFC6D15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42207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In Python, </a:t>
            </a:r>
            <a:r>
              <a:rPr lang="en-IE" sz="3200" u="sng" dirty="0"/>
              <a:t>everything</a:t>
            </a:r>
            <a:r>
              <a:rPr lang="en-IE" sz="3200" dirty="0"/>
              <a:t> is an object</a:t>
            </a:r>
          </a:p>
          <a:p>
            <a:pPr lvl="2"/>
            <a:r>
              <a:rPr lang="en-IE" sz="2800" dirty="0"/>
              <a:t>This means everything is treated the same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 Java, some things are </a:t>
            </a:r>
            <a:r>
              <a:rPr lang="en-IE" sz="3200" dirty="0">
                <a:solidFill>
                  <a:srgbClr val="FF0000"/>
                </a:solidFill>
              </a:rPr>
              <a:t>primitives</a:t>
            </a:r>
            <a:r>
              <a:rPr lang="en-IE" sz="3200" dirty="0"/>
              <a:t> – simple types without methods</a:t>
            </a:r>
          </a:p>
          <a:p>
            <a:pPr lvl="2"/>
            <a:r>
              <a:rPr lang="en-IE" sz="2800" dirty="0"/>
              <a:t>Primitives are more memory efficient</a:t>
            </a:r>
          </a:p>
          <a:p>
            <a:pPr lvl="2"/>
            <a:r>
              <a:rPr lang="en-IE" sz="2800" dirty="0"/>
              <a:t>Primitives are compared using operators</a:t>
            </a:r>
          </a:p>
          <a:p>
            <a:pPr lvl="2"/>
            <a:r>
              <a:rPr lang="en-IE" sz="2800" dirty="0"/>
              <a:t>Objects are compared using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7827A3-D0E2-DEE2-2F89-EC5EFF08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39707"/>
              </p:ext>
            </p:extLst>
          </p:nvPr>
        </p:nvGraphicFramePr>
        <p:xfrm>
          <a:off x="7775274" y="1845734"/>
          <a:ext cx="360009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03">
                  <a:extLst>
                    <a:ext uri="{9D8B030D-6E8A-4147-A177-3AD203B41FA5}">
                      <a16:colId xmlns:a16="http://schemas.microsoft.com/office/drawing/2014/main" val="2860614790"/>
                    </a:ext>
                  </a:extLst>
                </a:gridCol>
                <a:gridCol w="2369389">
                  <a:extLst>
                    <a:ext uri="{9D8B030D-6E8A-4147-A177-3AD203B41FA5}">
                      <a16:colId xmlns:a16="http://schemas.microsoft.com/office/drawing/2014/main" val="16221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What it 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1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Standard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 bit (1 byte)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Smaller than int, bigger than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Large integer (8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Decimal value (larger capacity)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Decimal value (more efficient)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9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boolean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8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90F-93C8-9CB8-44AB-4CB5DD84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9ED9-8065-6E6B-5093-D96B2A8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In python, everything is read in as text &amp; </a:t>
            </a:r>
            <a:r>
              <a:rPr lang="en-IE" sz="3200" u="sng" dirty="0"/>
              <a:t>then</a:t>
            </a:r>
            <a:r>
              <a:rPr lang="en-IE" sz="3200" dirty="0"/>
              <a:t> converted: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Java, you can read in different types:</a:t>
            </a:r>
          </a:p>
          <a:p>
            <a:pPr marL="201168" lvl="1" indent="0">
              <a:buNone/>
            </a:pPr>
            <a:endParaRPr lang="en-I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77EA9-FDE7-5886-4F95-C840C19A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82" y="4007382"/>
            <a:ext cx="5796950" cy="217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83841-F8AE-B5FF-17E4-53F0A195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2" y="2464368"/>
            <a:ext cx="6613584" cy="9646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AAE300-53F8-6BA8-FA03-B9B3B06593B4}"/>
              </a:ext>
            </a:extLst>
          </p:cNvPr>
          <p:cNvSpPr/>
          <p:nvPr/>
        </p:nvSpPr>
        <p:spPr>
          <a:xfrm>
            <a:off x="7769525" y="4416725"/>
            <a:ext cx="3962400" cy="1253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The Scanner class contains read methods for each of the core data types.</a:t>
            </a:r>
          </a:p>
          <a:p>
            <a:pPr algn="ctr"/>
            <a:endParaRPr lang="en-IE" sz="1600" dirty="0"/>
          </a:p>
          <a:p>
            <a:pPr algn="ctr"/>
            <a:r>
              <a:rPr lang="en-IE" sz="1600" dirty="0"/>
              <a:t>Scanner must be </a:t>
            </a:r>
            <a:r>
              <a:rPr lang="en-IE" sz="1600" dirty="0">
                <a:solidFill>
                  <a:srgbClr val="FFC000"/>
                </a:solidFill>
              </a:rPr>
              <a:t>imported</a:t>
            </a:r>
            <a:r>
              <a:rPr lang="en-IE" sz="1600" dirty="0"/>
              <a:t> from </a:t>
            </a:r>
            <a:r>
              <a:rPr lang="en-IE" sz="1600" dirty="0" err="1"/>
              <a:t>java.util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45478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4FFD-CB95-7D93-4992-A5A4154F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Side Note on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BAFF-2C70-1901-BCF0-83EDB709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Python’s print() and input() functions are linked to the terminal/command line by default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Java requires specific instruction on where input comes from, and where output goes to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System.in</a:t>
            </a:r>
            <a:r>
              <a:rPr lang="en-IE" sz="2800" dirty="0"/>
              <a:t> -&gt; Read from command line/terminal</a:t>
            </a:r>
          </a:p>
          <a:p>
            <a:pPr lvl="2"/>
            <a:r>
              <a:rPr lang="en-IE" sz="2800" dirty="0" err="1">
                <a:solidFill>
                  <a:srgbClr val="FF0000"/>
                </a:solidFill>
              </a:rPr>
              <a:t>System.out</a:t>
            </a:r>
            <a:r>
              <a:rPr lang="en-IE" sz="2800" dirty="0"/>
              <a:t> -&gt; Send output to command line/terminal</a:t>
            </a:r>
          </a:p>
        </p:txBody>
      </p:sp>
    </p:spTree>
    <p:extLst>
      <p:ext uri="{BB962C8B-B14F-4D97-AF65-F5344CB8AC3E}">
        <p14:creationId xmlns:p14="http://schemas.microsoft.com/office/powerpoint/2010/main" val="258907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9B90-6096-6F86-23E0-742562A0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Importing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3BC5-B3B2-EE86-4CB2-9029FCAA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Python imports classes from modules</a:t>
            </a:r>
          </a:p>
          <a:p>
            <a:pPr lvl="2"/>
            <a:r>
              <a:rPr lang="en-IE" sz="2800" dirty="0"/>
              <a:t>A module is a single file containing many classes and other code components</a:t>
            </a:r>
          </a:p>
          <a:p>
            <a:pPr lvl="2"/>
            <a:r>
              <a:rPr lang="en-IE" sz="2800" dirty="0"/>
              <a:t>Syntax: </a:t>
            </a:r>
            <a:r>
              <a:rPr lang="en-IE" sz="2800" dirty="0">
                <a:solidFill>
                  <a:schemeClr val="accent2"/>
                </a:solidFill>
              </a:rPr>
              <a:t>from </a:t>
            </a:r>
            <a:r>
              <a:rPr lang="en-IE" sz="2800" dirty="0" err="1">
                <a:solidFill>
                  <a:schemeClr val="accent2"/>
                </a:solidFill>
              </a:rPr>
              <a:t>module_name</a:t>
            </a:r>
            <a:r>
              <a:rPr lang="en-IE" sz="2800" dirty="0">
                <a:solidFill>
                  <a:schemeClr val="accent2"/>
                </a:solidFill>
              </a:rPr>
              <a:t> import </a:t>
            </a:r>
            <a:r>
              <a:rPr lang="en-IE" sz="2800" dirty="0" err="1">
                <a:solidFill>
                  <a:schemeClr val="accent2"/>
                </a:solidFill>
              </a:rPr>
              <a:t>class_name</a:t>
            </a:r>
            <a:endParaRPr lang="en-IE" sz="2800" dirty="0">
              <a:solidFill>
                <a:schemeClr val="accent2"/>
              </a:solidFill>
            </a:endParaRP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Java imports classes from packages</a:t>
            </a:r>
          </a:p>
          <a:p>
            <a:pPr lvl="2"/>
            <a:r>
              <a:rPr lang="en-IE" sz="2800" dirty="0"/>
              <a:t>A package is a </a:t>
            </a:r>
            <a:r>
              <a:rPr lang="en-IE" sz="2800" dirty="0">
                <a:solidFill>
                  <a:srgbClr val="FF0000"/>
                </a:solidFill>
              </a:rPr>
              <a:t>folder</a:t>
            </a:r>
            <a:r>
              <a:rPr lang="en-IE" sz="2800" dirty="0"/>
              <a:t> of class files</a:t>
            </a:r>
          </a:p>
          <a:p>
            <a:pPr lvl="2"/>
            <a:r>
              <a:rPr lang="en-IE" sz="2800" dirty="0"/>
              <a:t>Syntax: </a:t>
            </a:r>
            <a:r>
              <a:rPr lang="en-IE" sz="2800" dirty="0">
                <a:solidFill>
                  <a:schemeClr val="accent2"/>
                </a:solidFill>
              </a:rPr>
              <a:t>import </a:t>
            </a:r>
            <a:r>
              <a:rPr lang="en-IE" sz="2800" dirty="0" err="1">
                <a:solidFill>
                  <a:schemeClr val="accent2"/>
                </a:solidFill>
              </a:rPr>
              <a:t>packageName.ClassName</a:t>
            </a:r>
            <a:r>
              <a:rPr lang="en-IE" sz="2800" dirty="0">
                <a:solidFill>
                  <a:schemeClr val="accent2"/>
                </a:solidFill>
              </a:rPr>
              <a:t>;</a:t>
            </a:r>
          </a:p>
          <a:p>
            <a:pPr lvl="2"/>
            <a:endParaRPr lang="en-IE" sz="2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8EED4-92E6-F80D-CBB5-E9F450AF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70" y="3662124"/>
            <a:ext cx="5172797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36D17-921A-108D-EBB5-829D43D0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70" y="5589583"/>
            <a:ext cx="402963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1194</Words>
  <Application>Microsoft Office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Java Core Skills</vt:lpstr>
      <vt:lpstr>Introducing Java…</vt:lpstr>
      <vt:lpstr>Python vs Java: High-Level Comparisons</vt:lpstr>
      <vt:lpstr>Let’s Start at the Beginning: Hello World</vt:lpstr>
      <vt:lpstr>Fundamentals in Python vs Java: Data Types and Variables</vt:lpstr>
      <vt:lpstr>New Concept: Primitive vs Object</vt:lpstr>
      <vt:lpstr>Fundamentals in Python vs Java: User Interaction</vt:lpstr>
      <vt:lpstr>Fundamentals in Python vs Java: Side Note on Input and Output</vt:lpstr>
      <vt:lpstr>Fundamentals in Python vs Java: Importing Classes</vt:lpstr>
      <vt:lpstr>Control in Python vs Java: Conditional Syntax - if</vt:lpstr>
      <vt:lpstr>Side Note: Conditions &amp; Operators</vt:lpstr>
      <vt:lpstr>Control in Python vs Java: Loop Syntax - for</vt:lpstr>
      <vt:lpstr>Control in Python vs Java: Loop Syntax – for each</vt:lpstr>
      <vt:lpstr>Control in Python vs Java: Loop Syntax - while</vt:lpstr>
      <vt:lpstr>Reuse in Python vs Java: Functions &amp; Methods</vt:lpstr>
      <vt:lpstr>Reuse in Python vs Java: Functions &amp; Methods - Terminology</vt:lpstr>
      <vt:lpstr>Errors in Python vs Java: Exception Handling</vt:lpstr>
      <vt:lpstr>Built-In Data Structures in Python vs Java</vt:lpstr>
      <vt:lpstr>Last of all:  Introducing the array</vt:lpstr>
      <vt:lpstr>Creating an array</vt:lpstr>
      <vt:lpstr>Accessing an Element in an array</vt:lpstr>
      <vt:lpstr>Iterating Through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3</cp:revision>
  <dcterms:created xsi:type="dcterms:W3CDTF">2024-09-08T21:47:05Z</dcterms:created>
  <dcterms:modified xsi:type="dcterms:W3CDTF">2024-09-09T02:11:41Z</dcterms:modified>
</cp:coreProperties>
</file>