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3"/>
  </p:notesMasterIdLst>
  <p:sldIdLst>
    <p:sldId id="256" r:id="rId2"/>
    <p:sldId id="274" r:id="rId3"/>
    <p:sldId id="275" r:id="rId4"/>
    <p:sldId id="285" r:id="rId5"/>
    <p:sldId id="284" r:id="rId6"/>
    <p:sldId id="286" r:id="rId7"/>
    <p:sldId id="276" r:id="rId8"/>
    <p:sldId id="277" r:id="rId9"/>
    <p:sldId id="281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9520FA-3AE0-4AEC-A23D-84176E1D4222}">
          <p14:sldIdLst>
            <p14:sldId id="256"/>
          </p14:sldIdLst>
        </p14:section>
        <p14:section name="Unordered Merging" id="{0AD99669-D18E-4DAC-87A6-D507DEE126EE}">
          <p14:sldIdLst>
            <p14:sldId id="274"/>
            <p14:sldId id="275"/>
            <p14:sldId id="285"/>
          </p14:sldIdLst>
        </p14:section>
        <p14:section name="Ordered Merging" id="{54C0041F-187F-426F-9381-06CC3FFB9F25}">
          <p14:sldIdLst>
            <p14:sldId id="284"/>
            <p14:sldId id="286"/>
            <p14:sldId id="276"/>
          </p14:sldIdLst>
        </p14:section>
        <p14:section name="Partitioning" id="{ADDAEBBF-D863-4711-BF0B-BA68627277F7}">
          <p14:sldIdLst>
            <p14:sldId id="277"/>
            <p14:sldId id="281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EF73A-5DD4-463A-A073-5C4707893655}" type="datetimeFigureOut">
              <a:rPr lang="en-IE" smtClean="0"/>
              <a:t>13/10/2024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D5456-7BAC-49E0-BE00-8DE9C281B8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92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4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Merging &amp; Partitioning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Combining and Filtering Data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5872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Partitioning Arrays –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8175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en-IE" sz="3200" dirty="0"/>
              <a:t>Create two new arrays</a:t>
            </a:r>
          </a:p>
          <a:p>
            <a:pPr lvl="2"/>
            <a:r>
              <a:rPr lang="en-IE" sz="2800" dirty="0"/>
              <a:t>How big should they be?</a:t>
            </a:r>
          </a:p>
          <a:p>
            <a:pPr lvl="1"/>
            <a:endParaRPr lang="en-IE" sz="2300" dirty="0"/>
          </a:p>
          <a:p>
            <a:pPr lvl="1"/>
            <a:r>
              <a:rPr lang="en-IE" sz="3200" dirty="0"/>
              <a:t>Create position/index variables for each of the new arrays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For each slot in the original array</a:t>
            </a:r>
          </a:p>
          <a:p>
            <a:pPr lvl="2"/>
            <a:r>
              <a:rPr lang="en-IE" sz="2800" dirty="0"/>
              <a:t>Check whether it goes “left” or “right” of the pivot</a:t>
            </a:r>
          </a:p>
          <a:p>
            <a:pPr lvl="2"/>
            <a:r>
              <a:rPr lang="en-IE" sz="2800" dirty="0"/>
              <a:t>If it goes “left” of the pivot, </a:t>
            </a:r>
          </a:p>
          <a:p>
            <a:pPr lvl="3"/>
            <a:r>
              <a:rPr lang="en-IE" sz="2400" dirty="0"/>
              <a:t>Copy it into the current index in array A</a:t>
            </a:r>
          </a:p>
          <a:p>
            <a:pPr lvl="3"/>
            <a:r>
              <a:rPr lang="en-IE" sz="2400" dirty="0"/>
              <a:t>Increase the index for array A</a:t>
            </a:r>
          </a:p>
          <a:p>
            <a:pPr lvl="2"/>
            <a:r>
              <a:rPr lang="en-IE" sz="2800" dirty="0"/>
              <a:t>If it goes “right” of the pivot, </a:t>
            </a:r>
          </a:p>
          <a:p>
            <a:pPr lvl="3"/>
            <a:r>
              <a:rPr lang="en-IE" sz="2400" dirty="0"/>
              <a:t>Copy it into the current index in array B</a:t>
            </a:r>
          </a:p>
          <a:p>
            <a:pPr lvl="3"/>
            <a:r>
              <a:rPr lang="en-IE" sz="2400" dirty="0"/>
              <a:t>Increase the index for array B</a:t>
            </a:r>
          </a:p>
          <a:p>
            <a:pPr lvl="1"/>
            <a:endParaRPr lang="en-IE" sz="2300" dirty="0"/>
          </a:p>
          <a:p>
            <a:pPr lvl="1"/>
            <a:r>
              <a:rPr lang="en-IE" sz="3200" dirty="0"/>
              <a:t>Copy everything from array A into the original array</a:t>
            </a:r>
          </a:p>
          <a:p>
            <a:pPr lvl="1"/>
            <a:r>
              <a:rPr lang="en-IE" sz="3200" dirty="0"/>
              <a:t>Copy everything from array B into the REST of the original array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Do we need to return anything?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41846" y="5244123"/>
            <a:ext cx="2097218" cy="414215"/>
            <a:chOff x="6455508" y="5072185"/>
            <a:chExt cx="2097218" cy="414215"/>
          </a:xfrm>
        </p:grpSpPr>
        <p:sp>
          <p:nvSpPr>
            <p:cNvPr id="4" name="Right Brace 3"/>
            <p:cNvSpPr/>
            <p:nvPr/>
          </p:nvSpPr>
          <p:spPr>
            <a:xfrm>
              <a:off x="6455508" y="5072185"/>
              <a:ext cx="437661" cy="41421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93169" y="5094626"/>
              <a:ext cx="1659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Merging arrays!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60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Algorithm for Partitioning an Array – </a:t>
            </a:r>
            <a:br>
              <a:rPr lang="en-IE" dirty="0"/>
            </a:br>
            <a:r>
              <a:rPr lang="en-IE" dirty="0"/>
              <a:t>Does it Hold 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2789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finite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Runs through the original array from start to end, then through the first new array, then through the second new array</a:t>
            </a:r>
          </a:p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defined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Specifically states to copy each element from the original array into the two new arrays according to a SPECIFIC logic, then merge them back together</a:t>
            </a:r>
          </a:p>
          <a:p>
            <a:pPr lvl="1"/>
            <a:r>
              <a:rPr lang="en-IE" sz="3200" dirty="0"/>
              <a:t>Are there </a:t>
            </a:r>
            <a:r>
              <a:rPr lang="en-IE" sz="3200" dirty="0">
                <a:solidFill>
                  <a:srgbClr val="FF0000"/>
                </a:solidFill>
              </a:rPr>
              <a:t>inputs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The array to be partitioned, the pivot value to partition on</a:t>
            </a:r>
          </a:p>
          <a:p>
            <a:pPr lvl="1"/>
            <a:r>
              <a:rPr lang="en-IE" sz="3200" dirty="0"/>
              <a:t>Is there an </a:t>
            </a:r>
            <a:r>
              <a:rPr lang="en-IE" sz="3200" dirty="0">
                <a:solidFill>
                  <a:srgbClr val="FF0000"/>
                </a:solidFill>
              </a:rPr>
              <a:t>output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The updated array</a:t>
            </a:r>
          </a:p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effective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Does it work in a reasonable amount of time? Only goes through each array once. </a:t>
            </a:r>
          </a:p>
          <a:p>
            <a:pPr lvl="2"/>
            <a:r>
              <a:rPr lang="en-IE" sz="2800" dirty="0"/>
              <a:t>Does it do its job? Need to test to find out (but does in theory).</a:t>
            </a:r>
          </a:p>
        </p:txBody>
      </p:sp>
    </p:spTree>
    <p:extLst>
      <p:ext uri="{BB962C8B-B14F-4D97-AF65-F5344CB8AC3E}">
        <p14:creationId xmlns:p14="http://schemas.microsoft.com/office/powerpoint/2010/main" val="383252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Merging Two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97551" cy="402336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The problem: You want to combine the data from two arrays</a:t>
            </a:r>
          </a:p>
          <a:p>
            <a:pPr lvl="2"/>
            <a:r>
              <a:rPr lang="en-IE" sz="2800" dirty="0"/>
              <a:t>This could mean:</a:t>
            </a:r>
          </a:p>
          <a:p>
            <a:pPr lvl="3"/>
            <a:r>
              <a:rPr lang="en-IE" sz="2600" dirty="0"/>
              <a:t>Putting all data from array 1 in first, then all data from array 2 (easy!)</a:t>
            </a:r>
          </a:p>
          <a:p>
            <a:pPr lvl="3"/>
            <a:r>
              <a:rPr lang="en-IE" sz="2600" dirty="0"/>
              <a:t>Putting data in from both array 1 and array 2 in some specific order (tougher)</a:t>
            </a:r>
          </a:p>
          <a:p>
            <a:pPr lvl="1"/>
            <a:r>
              <a:rPr lang="en-IE" sz="3200" dirty="0"/>
              <a:t>The solution: </a:t>
            </a:r>
          </a:p>
          <a:p>
            <a:pPr lvl="2"/>
            <a:r>
              <a:rPr lang="en-IE" sz="2800" dirty="0"/>
              <a:t>Create a new array</a:t>
            </a:r>
          </a:p>
          <a:p>
            <a:pPr lvl="2"/>
            <a:r>
              <a:rPr lang="en-IE" sz="2800" dirty="0"/>
              <a:t>For each space in the new array, put appropriate data into that slot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How?</a:t>
            </a:r>
          </a:p>
          <a:p>
            <a:pPr lvl="2"/>
            <a:r>
              <a:rPr lang="en-IE" sz="2800" dirty="0"/>
              <a:t>What size should the new array be?</a:t>
            </a:r>
          </a:p>
        </p:txBody>
      </p:sp>
    </p:spTree>
    <p:extLst>
      <p:ext uri="{BB962C8B-B14F-4D97-AF65-F5344CB8AC3E}">
        <p14:creationId xmlns:p14="http://schemas.microsoft.com/office/powerpoint/2010/main" val="422882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Merging Arrays (Unsorted) – </a:t>
            </a:r>
            <a:br>
              <a:rPr lang="en-IE" dirty="0"/>
            </a:br>
            <a:r>
              <a:rPr lang="en-IE" dirty="0"/>
              <a:t>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8175"/>
          </a:xfrm>
        </p:spPr>
        <p:txBody>
          <a:bodyPr>
            <a:normAutofit lnSpcReduction="10000"/>
          </a:bodyPr>
          <a:lstStyle/>
          <a:p>
            <a:pPr lvl="1"/>
            <a:r>
              <a:rPr lang="en-IE" sz="3200" dirty="0"/>
              <a:t>Create a new array</a:t>
            </a:r>
          </a:p>
          <a:p>
            <a:pPr lvl="2"/>
            <a:r>
              <a:rPr lang="en-IE" sz="2800" dirty="0"/>
              <a:t>How big should it be?</a:t>
            </a:r>
          </a:p>
          <a:p>
            <a:pPr lvl="1"/>
            <a:endParaRPr lang="en-IE" sz="2300" dirty="0"/>
          </a:p>
          <a:p>
            <a:pPr lvl="1"/>
            <a:r>
              <a:rPr lang="en-IE" sz="3200" dirty="0"/>
              <a:t>Create position/index variable for the new array</a:t>
            </a:r>
          </a:p>
          <a:p>
            <a:pPr lvl="1"/>
            <a:r>
              <a:rPr lang="en-IE" sz="3200" dirty="0"/>
              <a:t>For each slot in the first array</a:t>
            </a:r>
          </a:p>
          <a:p>
            <a:pPr lvl="2"/>
            <a:r>
              <a:rPr lang="en-IE" sz="2400" dirty="0"/>
              <a:t>Copy that into the current slot of the new array</a:t>
            </a:r>
          </a:p>
          <a:p>
            <a:pPr lvl="1"/>
            <a:r>
              <a:rPr lang="en-IE" sz="3200" dirty="0"/>
              <a:t>For each slot in the second array</a:t>
            </a:r>
          </a:p>
          <a:p>
            <a:pPr lvl="3"/>
            <a:r>
              <a:rPr lang="en-IE" sz="2400" dirty="0"/>
              <a:t>Copy that into the current slot of the new array</a:t>
            </a:r>
          </a:p>
          <a:p>
            <a:pPr lvl="1"/>
            <a:endParaRPr lang="en-IE" sz="2300" dirty="0"/>
          </a:p>
          <a:p>
            <a:pPr lvl="1"/>
            <a:r>
              <a:rPr lang="en-IE" sz="3200" dirty="0"/>
              <a:t>Do we need to return anything?</a:t>
            </a:r>
          </a:p>
        </p:txBody>
      </p:sp>
    </p:spTree>
    <p:extLst>
      <p:ext uri="{BB962C8B-B14F-4D97-AF65-F5344CB8AC3E}">
        <p14:creationId xmlns:p14="http://schemas.microsoft.com/office/powerpoint/2010/main" val="201255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6824" cy="1450757"/>
          </a:xfrm>
        </p:spPr>
        <p:txBody>
          <a:bodyPr>
            <a:normAutofit fontScale="90000"/>
          </a:bodyPr>
          <a:lstStyle/>
          <a:p>
            <a:r>
              <a:rPr lang="en-IE" dirty="0"/>
              <a:t>Algorithm for Merging Two Arrays (Unsorted) – </a:t>
            </a:r>
            <a:br>
              <a:rPr lang="en-IE" dirty="0"/>
            </a:br>
            <a:r>
              <a:rPr lang="en-IE" dirty="0"/>
              <a:t>Does it Hold 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2789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finite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Will only run to the end of the new array, therefore has an endpoint</a:t>
            </a:r>
          </a:p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defined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Specifically states to copy each element from the two source arrays into the new array according to a SPECIFIC logic (all of array 1, then all of array 2)</a:t>
            </a:r>
          </a:p>
          <a:p>
            <a:pPr lvl="1"/>
            <a:r>
              <a:rPr lang="en-IE" sz="3200" dirty="0"/>
              <a:t>Are there </a:t>
            </a:r>
            <a:r>
              <a:rPr lang="en-IE" sz="3200" dirty="0">
                <a:solidFill>
                  <a:srgbClr val="FF0000"/>
                </a:solidFill>
              </a:rPr>
              <a:t>inputs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The two arrays to be merged, the number of elements in array 1, the number of elements in array 2</a:t>
            </a:r>
          </a:p>
          <a:p>
            <a:pPr lvl="1"/>
            <a:r>
              <a:rPr lang="en-IE" sz="3200" dirty="0"/>
              <a:t>Is there an </a:t>
            </a:r>
            <a:r>
              <a:rPr lang="en-IE" sz="3200" dirty="0">
                <a:solidFill>
                  <a:srgbClr val="FF0000"/>
                </a:solidFill>
              </a:rPr>
              <a:t>output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The new array</a:t>
            </a:r>
          </a:p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effective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Does it work in a reasonable amount of time? Only goes through each array once. </a:t>
            </a:r>
          </a:p>
          <a:p>
            <a:pPr lvl="2"/>
            <a:r>
              <a:rPr lang="en-IE" sz="2800" dirty="0"/>
              <a:t>Does it do its job? Need to test to find out (but does in theory).</a:t>
            </a:r>
          </a:p>
        </p:txBody>
      </p:sp>
    </p:spTree>
    <p:extLst>
      <p:ext uri="{BB962C8B-B14F-4D97-AF65-F5344CB8AC3E}">
        <p14:creationId xmlns:p14="http://schemas.microsoft.com/office/powerpoint/2010/main" val="338993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Merging Arrays (Sorted) –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817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Create a new array</a:t>
            </a:r>
          </a:p>
          <a:p>
            <a:pPr lvl="2"/>
            <a:r>
              <a:rPr lang="en-IE" sz="2800" dirty="0"/>
              <a:t>How big should it be?</a:t>
            </a:r>
          </a:p>
          <a:p>
            <a:pPr lvl="1"/>
            <a:endParaRPr lang="en-IE" sz="2300" dirty="0"/>
          </a:p>
          <a:p>
            <a:pPr lvl="1"/>
            <a:r>
              <a:rPr lang="en-IE" sz="3200" dirty="0"/>
              <a:t>Create position/index variables for each of the original arrays</a:t>
            </a:r>
          </a:p>
          <a:p>
            <a:pPr lvl="1"/>
            <a:r>
              <a:rPr lang="en-IE" sz="3200" dirty="0"/>
              <a:t>For each slot in the new array</a:t>
            </a:r>
          </a:p>
          <a:p>
            <a:pPr lvl="2"/>
            <a:r>
              <a:rPr lang="en-IE" sz="2800" dirty="0"/>
              <a:t>Check which element goes first</a:t>
            </a:r>
          </a:p>
          <a:p>
            <a:pPr lvl="2"/>
            <a:r>
              <a:rPr lang="en-IE" sz="2800" dirty="0"/>
              <a:t>If it’s the current element in array A</a:t>
            </a:r>
          </a:p>
          <a:p>
            <a:pPr lvl="3"/>
            <a:r>
              <a:rPr lang="en-IE" sz="2400" dirty="0"/>
              <a:t>Copy that into the current slot of the new array</a:t>
            </a:r>
          </a:p>
          <a:p>
            <a:pPr lvl="3"/>
            <a:r>
              <a:rPr lang="en-IE" sz="2400" dirty="0"/>
              <a:t>Increase the index for array A</a:t>
            </a:r>
          </a:p>
          <a:p>
            <a:pPr lvl="2"/>
            <a:r>
              <a:rPr lang="en-IE" sz="2800" dirty="0"/>
              <a:t>If it’s the current element from array B</a:t>
            </a:r>
          </a:p>
          <a:p>
            <a:pPr lvl="3"/>
            <a:r>
              <a:rPr lang="en-IE" sz="2400" dirty="0"/>
              <a:t>Copy that into the current slot of the new array</a:t>
            </a:r>
          </a:p>
          <a:p>
            <a:pPr lvl="3"/>
            <a:r>
              <a:rPr lang="en-IE" sz="2400" dirty="0"/>
              <a:t>Increase the index for array B</a:t>
            </a:r>
          </a:p>
        </p:txBody>
      </p:sp>
    </p:spTree>
    <p:extLst>
      <p:ext uri="{BB962C8B-B14F-4D97-AF65-F5344CB8AC3E}">
        <p14:creationId xmlns:p14="http://schemas.microsoft.com/office/powerpoint/2010/main" val="210709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Merging Arrays (Sorted) – </a:t>
            </a:r>
            <a:br>
              <a:rPr lang="en-IE" dirty="0"/>
            </a:br>
            <a:r>
              <a:rPr lang="en-IE" dirty="0"/>
              <a:t>Finishing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8175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(within the for loop)</a:t>
            </a:r>
            <a:endParaRPr lang="en-IE" sz="2400" dirty="0"/>
          </a:p>
          <a:p>
            <a:pPr lvl="2"/>
            <a:r>
              <a:rPr lang="en-IE" sz="2900" dirty="0"/>
              <a:t>If we run out of data in array A </a:t>
            </a:r>
          </a:p>
          <a:p>
            <a:pPr lvl="3"/>
            <a:r>
              <a:rPr lang="en-IE" sz="2400" dirty="0"/>
              <a:t>Move to next empty slot of new array (increase </a:t>
            </a:r>
            <a:r>
              <a:rPr lang="en-IE" sz="2400" dirty="0" err="1"/>
              <a:t>i</a:t>
            </a:r>
            <a:r>
              <a:rPr lang="en-IE" sz="2400" dirty="0"/>
              <a:t> by one)</a:t>
            </a:r>
          </a:p>
          <a:p>
            <a:pPr lvl="3"/>
            <a:r>
              <a:rPr lang="en-IE" sz="2400" dirty="0"/>
              <a:t>For each element left in array B,</a:t>
            </a:r>
          </a:p>
          <a:p>
            <a:pPr lvl="4"/>
            <a:r>
              <a:rPr lang="en-IE" sz="2000" dirty="0"/>
              <a:t>Copy that into the current slot of the new array</a:t>
            </a:r>
          </a:p>
          <a:p>
            <a:pPr lvl="4"/>
            <a:r>
              <a:rPr lang="en-IE" sz="2000" dirty="0"/>
              <a:t>Increase position counters in array B and new array</a:t>
            </a:r>
            <a:endParaRPr lang="en-IE" sz="1600" dirty="0"/>
          </a:p>
          <a:p>
            <a:pPr lvl="2"/>
            <a:r>
              <a:rPr lang="en-IE" sz="2900" dirty="0"/>
              <a:t>If we run out of data in array B </a:t>
            </a:r>
          </a:p>
          <a:p>
            <a:pPr lvl="3"/>
            <a:r>
              <a:rPr lang="en-IE" sz="2400" dirty="0"/>
              <a:t>Move to next empty slot of new array (increase </a:t>
            </a:r>
            <a:r>
              <a:rPr lang="en-IE" sz="2400" dirty="0" err="1"/>
              <a:t>i</a:t>
            </a:r>
            <a:r>
              <a:rPr lang="en-IE" sz="2400" dirty="0"/>
              <a:t> by one)</a:t>
            </a:r>
          </a:p>
          <a:p>
            <a:pPr lvl="3"/>
            <a:r>
              <a:rPr lang="en-IE" sz="2400" dirty="0"/>
              <a:t>For each element left in array A,</a:t>
            </a:r>
          </a:p>
          <a:p>
            <a:pPr lvl="4"/>
            <a:r>
              <a:rPr lang="en-IE" sz="2000" dirty="0"/>
              <a:t>Copy that into the current slot of the new array</a:t>
            </a:r>
          </a:p>
          <a:p>
            <a:pPr lvl="4"/>
            <a:r>
              <a:rPr lang="en-IE" sz="2000" dirty="0"/>
              <a:t>Increase position counters in array A and new array</a:t>
            </a:r>
            <a:endParaRPr lang="en-IE" sz="2800" dirty="0"/>
          </a:p>
          <a:p>
            <a:pPr lvl="1"/>
            <a:r>
              <a:rPr lang="en-IE" sz="3200" dirty="0"/>
              <a:t>End of loop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Do we need to return anything?</a:t>
            </a:r>
          </a:p>
        </p:txBody>
      </p:sp>
    </p:spTree>
    <p:extLst>
      <p:ext uri="{BB962C8B-B14F-4D97-AF65-F5344CB8AC3E}">
        <p14:creationId xmlns:p14="http://schemas.microsoft.com/office/powerpoint/2010/main" val="76576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6824" cy="1450757"/>
          </a:xfrm>
        </p:spPr>
        <p:txBody>
          <a:bodyPr>
            <a:normAutofit fontScale="90000"/>
          </a:bodyPr>
          <a:lstStyle/>
          <a:p>
            <a:r>
              <a:rPr lang="en-IE" dirty="0"/>
              <a:t>Algorithm for Merging Two Arrays (Sorted) – </a:t>
            </a:r>
            <a:br>
              <a:rPr lang="en-IE" dirty="0"/>
            </a:br>
            <a:r>
              <a:rPr lang="en-IE" dirty="0"/>
              <a:t>Does it Hold 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2789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finite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Will only run to the end of the new array, therefore has an endpoint</a:t>
            </a:r>
          </a:p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defined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Specifically states to copy each element from the two source arrays into the new array according to a SPECIFIC logic</a:t>
            </a:r>
          </a:p>
          <a:p>
            <a:pPr lvl="1"/>
            <a:r>
              <a:rPr lang="en-IE" sz="3200" dirty="0"/>
              <a:t>Are there </a:t>
            </a:r>
            <a:r>
              <a:rPr lang="en-IE" sz="3200" dirty="0">
                <a:solidFill>
                  <a:srgbClr val="FF0000"/>
                </a:solidFill>
              </a:rPr>
              <a:t>inputs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The two arrays to be merged, the number of elements in array 1, the number of elements in array 2</a:t>
            </a:r>
          </a:p>
          <a:p>
            <a:pPr lvl="1"/>
            <a:r>
              <a:rPr lang="en-IE" sz="3200" dirty="0"/>
              <a:t>Is there an </a:t>
            </a:r>
            <a:r>
              <a:rPr lang="en-IE" sz="3200" dirty="0">
                <a:solidFill>
                  <a:srgbClr val="FF0000"/>
                </a:solidFill>
              </a:rPr>
              <a:t>output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The new array</a:t>
            </a:r>
          </a:p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effective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Does it work in a reasonable amount of time? Only goes through each array once. </a:t>
            </a:r>
          </a:p>
          <a:p>
            <a:pPr lvl="2"/>
            <a:r>
              <a:rPr lang="en-IE" sz="2800" dirty="0"/>
              <a:t>Does it do its job? Need to test to find out (but does in theory).</a:t>
            </a:r>
          </a:p>
        </p:txBody>
      </p:sp>
    </p:spTree>
    <p:extLst>
      <p:ext uri="{BB962C8B-B14F-4D97-AF65-F5344CB8AC3E}">
        <p14:creationId xmlns:p14="http://schemas.microsoft.com/office/powerpoint/2010/main" val="368561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Partitioning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The problem: You need to separate all the data in your array into two based on some condition, e.g.:</a:t>
            </a:r>
          </a:p>
          <a:p>
            <a:pPr lvl="2"/>
            <a:r>
              <a:rPr lang="en-IE" sz="2800" dirty="0"/>
              <a:t>Everything &gt; 5 vs everything &lt;= 5</a:t>
            </a:r>
          </a:p>
          <a:p>
            <a:pPr lvl="2"/>
            <a:r>
              <a:rPr lang="en-IE" sz="2800" dirty="0"/>
              <a:t>Everything before (or equal to) the word “mainly” vs everything after the word “mainly”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The (inefficient) solution:</a:t>
            </a:r>
          </a:p>
          <a:p>
            <a:pPr lvl="2"/>
            <a:r>
              <a:rPr lang="en-IE" sz="2800" dirty="0"/>
              <a:t>Create two new arrays</a:t>
            </a:r>
          </a:p>
          <a:p>
            <a:pPr lvl="2"/>
            <a:r>
              <a:rPr lang="en-IE" sz="2800" dirty="0"/>
              <a:t>For each element in the original array, copy it to the appropriate new array</a:t>
            </a:r>
          </a:p>
          <a:p>
            <a:pPr lvl="2"/>
            <a:r>
              <a:rPr lang="en-IE" sz="2800" dirty="0"/>
              <a:t>Copy everything from array 1 back into the old array, then copy everything from array 2 back into the old array</a:t>
            </a:r>
          </a:p>
          <a:p>
            <a:pPr lvl="2"/>
            <a:endParaRPr lang="en-IE" sz="2800" dirty="0"/>
          </a:p>
          <a:p>
            <a:pPr lvl="2"/>
            <a:r>
              <a:rPr lang="en-IE" sz="2800" dirty="0"/>
              <a:t>Why is this inefficient???</a:t>
            </a:r>
          </a:p>
        </p:txBody>
      </p:sp>
    </p:spTree>
    <p:extLst>
      <p:ext uri="{BB962C8B-B14F-4D97-AF65-F5344CB8AC3E}">
        <p14:creationId xmlns:p14="http://schemas.microsoft.com/office/powerpoint/2010/main" val="168807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Partitioning Based on a Condition: </a:t>
            </a:r>
            <a:br>
              <a:rPr lang="en-IE" dirty="0"/>
            </a:br>
            <a:r>
              <a:rPr lang="en-IE" dirty="0"/>
              <a:t>The Pivot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97257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sz="2800" dirty="0"/>
              <a:t>A “pivot” value is used when partitioning </a:t>
            </a:r>
          </a:p>
          <a:p>
            <a:pPr lvl="2"/>
            <a:r>
              <a:rPr lang="en-IE" sz="2400" dirty="0"/>
              <a:t>It helps to decide where each piece of data in the array should go</a:t>
            </a:r>
          </a:p>
          <a:p>
            <a:pPr lvl="2"/>
            <a:r>
              <a:rPr lang="en-IE" sz="2400" dirty="0"/>
              <a:t>It’s always the same type as the data in your array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The pivot forms the basis of the if statement logic</a:t>
            </a:r>
          </a:p>
          <a:p>
            <a:pPr lvl="2"/>
            <a:r>
              <a:rPr lang="en-IE" sz="2400" dirty="0"/>
              <a:t>If it’s less or equal to than the pivot, go on the left</a:t>
            </a:r>
          </a:p>
          <a:p>
            <a:pPr lvl="2"/>
            <a:r>
              <a:rPr lang="en-IE" sz="2400" dirty="0"/>
              <a:t>If it’s greater than the pivot, go on the right</a:t>
            </a:r>
          </a:p>
          <a:p>
            <a:pPr marL="384048" lvl="2" indent="0">
              <a:buNone/>
            </a:pPr>
            <a:r>
              <a:rPr lang="en-IE" sz="2400" dirty="0"/>
              <a:t>OR</a:t>
            </a:r>
          </a:p>
          <a:p>
            <a:pPr lvl="2"/>
            <a:r>
              <a:rPr lang="en-IE" sz="2400" dirty="0"/>
              <a:t>If it’s greater than the pivot, go on the left</a:t>
            </a:r>
          </a:p>
          <a:p>
            <a:pPr lvl="2"/>
            <a:r>
              <a:rPr lang="en-IE" sz="2400" dirty="0"/>
              <a:t>If it’s less than or equal to the pivot, go on the right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You compare your data to it using: </a:t>
            </a:r>
          </a:p>
          <a:p>
            <a:pPr lvl="2"/>
            <a:r>
              <a:rPr lang="en-IE" sz="2400" dirty="0"/>
              <a:t>&gt; and &lt; (used for numbers)</a:t>
            </a:r>
          </a:p>
          <a:p>
            <a:pPr lvl="2"/>
            <a:r>
              <a:rPr lang="en-IE" sz="2400" dirty="0" err="1"/>
              <a:t>compareTo</a:t>
            </a:r>
            <a:r>
              <a:rPr lang="en-IE" sz="2400" dirty="0"/>
              <a:t> (used for objects)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4322" y="3357491"/>
            <a:ext cx="3849143" cy="525909"/>
            <a:chOff x="7109791" y="2763078"/>
            <a:chExt cx="3849143" cy="525909"/>
          </a:xfrm>
        </p:grpSpPr>
        <p:sp>
          <p:nvSpPr>
            <p:cNvPr id="5" name="Right Brace 4"/>
            <p:cNvSpPr/>
            <p:nvPr/>
          </p:nvSpPr>
          <p:spPr>
            <a:xfrm>
              <a:off x="7109791" y="2763078"/>
              <a:ext cx="248477" cy="52590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58268" y="2841366"/>
              <a:ext cx="3600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This is usually for ASCENDING order!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14322" y="4174331"/>
            <a:ext cx="3968726" cy="525909"/>
            <a:chOff x="7109791" y="2763078"/>
            <a:chExt cx="3968726" cy="525909"/>
          </a:xfrm>
        </p:grpSpPr>
        <p:sp>
          <p:nvSpPr>
            <p:cNvPr id="12" name="Right Brace 11"/>
            <p:cNvSpPr/>
            <p:nvPr/>
          </p:nvSpPr>
          <p:spPr>
            <a:xfrm>
              <a:off x="7109791" y="2763078"/>
              <a:ext cx="248477" cy="52590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58268" y="2841366"/>
              <a:ext cx="3720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This is usually for DESCENDING order!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473486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2420</TotalTime>
  <Words>1157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Default Theme</vt:lpstr>
      <vt:lpstr>Merging &amp; Partitioning</vt:lpstr>
      <vt:lpstr>Merging Two Arrays</vt:lpstr>
      <vt:lpstr>Merging Arrays (Unsorted) –  The algorithm</vt:lpstr>
      <vt:lpstr>Algorithm for Merging Two Arrays (Unsorted) –  Does it Hold Up?</vt:lpstr>
      <vt:lpstr>Merging Arrays (Sorted) – The algorithm</vt:lpstr>
      <vt:lpstr>Merging Arrays (Sorted) –  Finishing the Algorithm</vt:lpstr>
      <vt:lpstr>Algorithm for Merging Two Arrays (Sorted) –  Does it Hold Up?</vt:lpstr>
      <vt:lpstr>Partitioning an Array</vt:lpstr>
      <vt:lpstr>Partitioning Based on a Condition:  The Pivot Value</vt:lpstr>
      <vt:lpstr>Partitioning Arrays – The algorithm</vt:lpstr>
      <vt:lpstr>Algorithm for Partitioning an Array –  Does it Hold Up?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Manipulation</dc:title>
  <dc:creator>michelle</dc:creator>
  <cp:lastModifiedBy>Michelle Graham</cp:lastModifiedBy>
  <cp:revision>38</cp:revision>
  <dcterms:created xsi:type="dcterms:W3CDTF">2020-10-03T19:01:44Z</dcterms:created>
  <dcterms:modified xsi:type="dcterms:W3CDTF">2024-10-13T22:28:28Z</dcterms:modified>
</cp:coreProperties>
</file>