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5"/>
  </p:notesMasterIdLst>
  <p:sldIdLst>
    <p:sldId id="256" r:id="rId2"/>
    <p:sldId id="283" r:id="rId3"/>
    <p:sldId id="257" r:id="rId4"/>
    <p:sldId id="284" r:id="rId5"/>
    <p:sldId id="259" r:id="rId6"/>
    <p:sldId id="285" r:id="rId7"/>
    <p:sldId id="267" r:id="rId8"/>
    <p:sldId id="260" r:id="rId9"/>
    <p:sldId id="258" r:id="rId10"/>
    <p:sldId id="265" r:id="rId11"/>
    <p:sldId id="266" r:id="rId12"/>
    <p:sldId id="273" r:id="rId13"/>
    <p:sldId id="288" r:id="rId14"/>
    <p:sldId id="289" r:id="rId15"/>
    <p:sldId id="290" r:id="rId16"/>
    <p:sldId id="269" r:id="rId17"/>
    <p:sldId id="277" r:id="rId18"/>
    <p:sldId id="268" r:id="rId19"/>
    <p:sldId id="270" r:id="rId20"/>
    <p:sldId id="286" r:id="rId21"/>
    <p:sldId id="287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E774A3-0744-4A3C-9B12-0A0CB91AD78C}">
          <p14:sldIdLst>
            <p14:sldId id="256"/>
            <p14:sldId id="283"/>
            <p14:sldId id="257"/>
          </p14:sldIdLst>
        </p14:section>
        <p14:section name="Linear Search" id="{320A7C43-6004-4B26-9110-7B8163A19F95}">
          <p14:sldIdLst>
            <p14:sldId id="284"/>
            <p14:sldId id="259"/>
            <p14:sldId id="285"/>
            <p14:sldId id="267"/>
            <p14:sldId id="260"/>
            <p14:sldId id="258"/>
            <p14:sldId id="265"/>
          </p14:sldIdLst>
        </p14:section>
        <p14:section name="Binary Search" id="{33BEA3E8-FA2D-4497-B75A-67135011A216}">
          <p14:sldIdLst>
            <p14:sldId id="266"/>
            <p14:sldId id="273"/>
            <p14:sldId id="288"/>
            <p14:sldId id="289"/>
            <p14:sldId id="290"/>
            <p14:sldId id="269"/>
            <p14:sldId id="277"/>
            <p14:sldId id="268"/>
            <p14:sldId id="270"/>
          </p14:sldIdLst>
        </p14:section>
        <p14:section name="Comparisons" id="{5378741F-CBC0-4A8E-AE2F-A1FBA4B1CB2F}">
          <p14:sldIdLst>
            <p14:sldId id="286"/>
            <p14:sldId id="287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264B7-D886-47FD-BF88-DA0CE7AB890A}" type="datetimeFigureOut">
              <a:rPr lang="en-IE" smtClean="0"/>
              <a:t>21/10/2024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62066-7BA4-4EE8-8CC0-05182AD49F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74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Good visualisation</a:t>
            </a:r>
            <a:r>
              <a:rPr lang="en-IE" baseline="0" dirty="0"/>
              <a:t> of this available at https://stackabuse.s3.amazonaws.com/media/binary-search-in-java-1.gif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62066-7BA4-4EE8-8CC0-05182AD49FCF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07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Searching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Locating Data Within arrays</a:t>
            </a:r>
          </a:p>
        </p:txBody>
      </p:sp>
    </p:spTree>
    <p:extLst>
      <p:ext uri="{BB962C8B-B14F-4D97-AF65-F5344CB8AC3E}">
        <p14:creationId xmlns:p14="http://schemas.microsoft.com/office/powerpoint/2010/main" val="391049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Optimized Linear Search: Still Not a Perfect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Linear search still may need to visit every slot </a:t>
            </a:r>
          </a:p>
          <a:p>
            <a:pPr lvl="2"/>
            <a:r>
              <a:rPr lang="en-IE" sz="2400" dirty="0"/>
              <a:t>Worse case scenario: every value in array is smaller than search term</a:t>
            </a:r>
          </a:p>
          <a:p>
            <a:pPr lvl="3"/>
            <a:r>
              <a:rPr lang="en-IE" sz="2000" dirty="0"/>
              <a:t>Need to visit every slot to confirm it doesn’t appear anywhere there</a:t>
            </a:r>
          </a:p>
          <a:p>
            <a:pPr lvl="3"/>
            <a:endParaRPr lang="en-IE" sz="2000" dirty="0"/>
          </a:p>
          <a:p>
            <a:pPr lvl="1"/>
            <a:r>
              <a:rPr lang="en-IE" sz="2800" dirty="0"/>
              <a:t>Because of this, linear search always has a worst case analysis (Big O value) of </a:t>
            </a:r>
            <a:r>
              <a:rPr lang="en-IE" sz="2800" dirty="0">
                <a:solidFill>
                  <a:srgbClr val="FF0000"/>
                </a:solidFill>
              </a:rPr>
              <a:t>O(n)</a:t>
            </a:r>
            <a:r>
              <a:rPr lang="en-IE" sz="2800" dirty="0"/>
              <a:t>, where n is the number of slots in the array/structure</a:t>
            </a:r>
          </a:p>
          <a:p>
            <a:pPr lvl="2"/>
            <a:r>
              <a:rPr lang="en-IE" sz="2400" dirty="0"/>
              <a:t>We need a way to optimize this more - Enter binary search!</a:t>
            </a:r>
          </a:p>
        </p:txBody>
      </p:sp>
    </p:spTree>
    <p:extLst>
      <p:ext uri="{BB962C8B-B14F-4D97-AF65-F5344CB8AC3E}">
        <p14:creationId xmlns:p14="http://schemas.microsoft.com/office/powerpoint/2010/main" val="170345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Binary 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Binary search is a search algorithm for </a:t>
            </a:r>
            <a:r>
              <a:rPr lang="en-IE" sz="3200" b="1" u="sng" dirty="0"/>
              <a:t>sorted data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Divide and </a:t>
            </a:r>
            <a:r>
              <a:rPr lang="en-IE" sz="2800">
                <a:solidFill>
                  <a:srgbClr val="FF0000"/>
                </a:solidFill>
              </a:rPr>
              <a:t>conquer </a:t>
            </a:r>
            <a:r>
              <a:rPr lang="en-IE" sz="2800"/>
              <a:t>approach: </a:t>
            </a:r>
            <a:r>
              <a:rPr lang="en-IE" sz="2800" dirty="0"/>
              <a:t>repeatedly </a:t>
            </a:r>
            <a:r>
              <a:rPr lang="en-IE" sz="2800" dirty="0">
                <a:solidFill>
                  <a:srgbClr val="FF0000"/>
                </a:solidFill>
              </a:rPr>
              <a:t>divides</a:t>
            </a:r>
            <a:r>
              <a:rPr lang="en-IE" sz="2800" dirty="0"/>
              <a:t> the area within the array to be searched </a:t>
            </a:r>
            <a:r>
              <a:rPr lang="en-IE" sz="2800" dirty="0">
                <a:solidFill>
                  <a:srgbClr val="FF0000"/>
                </a:solidFill>
              </a:rPr>
              <a:t>in half</a:t>
            </a:r>
            <a:r>
              <a:rPr lang="en-IE" sz="2800" dirty="0"/>
              <a:t>, and discards the section the match could not be found in</a:t>
            </a:r>
          </a:p>
          <a:p>
            <a:pPr lvl="1"/>
            <a:endParaRPr lang="en-IE" sz="3200" dirty="0"/>
          </a:p>
          <a:p>
            <a:pPr lvl="1"/>
            <a:r>
              <a:rPr lang="en-IE" sz="3000" dirty="0"/>
              <a:t>Instead of checking each element in turn, binary search checks the MIDDLE element of the array</a:t>
            </a:r>
          </a:p>
          <a:p>
            <a:pPr lvl="2"/>
            <a:r>
              <a:rPr lang="en-IE" sz="2600" dirty="0"/>
              <a:t>If the middle element is a match, it returns the element/position of the element and finishes</a:t>
            </a:r>
          </a:p>
          <a:p>
            <a:pPr lvl="2"/>
            <a:r>
              <a:rPr lang="en-IE" sz="2600" dirty="0"/>
              <a:t>If the </a:t>
            </a:r>
            <a:r>
              <a:rPr lang="en-IE" sz="2600" dirty="0">
                <a:solidFill>
                  <a:srgbClr val="FF0000"/>
                </a:solidFill>
              </a:rPr>
              <a:t>middle element is too small</a:t>
            </a:r>
            <a:r>
              <a:rPr lang="en-IE" sz="2600" dirty="0"/>
              <a:t>, it </a:t>
            </a:r>
            <a:r>
              <a:rPr lang="en-IE" sz="2600" dirty="0">
                <a:solidFill>
                  <a:srgbClr val="FF0000"/>
                </a:solidFill>
              </a:rPr>
              <a:t>discards everything up to the middle element </a:t>
            </a:r>
            <a:r>
              <a:rPr lang="en-IE" sz="2600" dirty="0"/>
              <a:t>and </a:t>
            </a:r>
            <a:r>
              <a:rPr lang="en-IE" sz="2600" dirty="0">
                <a:solidFill>
                  <a:srgbClr val="00B050"/>
                </a:solidFill>
              </a:rPr>
              <a:t>continues with the second half of the array</a:t>
            </a:r>
          </a:p>
          <a:p>
            <a:pPr lvl="2"/>
            <a:r>
              <a:rPr lang="en-IE" sz="2600" dirty="0"/>
              <a:t>If the </a:t>
            </a:r>
            <a:r>
              <a:rPr lang="en-IE" sz="2600" dirty="0">
                <a:solidFill>
                  <a:srgbClr val="FF0000"/>
                </a:solidFill>
              </a:rPr>
              <a:t>middle element is too big</a:t>
            </a:r>
            <a:r>
              <a:rPr lang="en-IE" sz="2600" dirty="0"/>
              <a:t>, it </a:t>
            </a:r>
            <a:r>
              <a:rPr lang="en-IE" sz="2600" dirty="0">
                <a:solidFill>
                  <a:srgbClr val="FF0000"/>
                </a:solidFill>
              </a:rPr>
              <a:t>discards everything from the middle element to the end </a:t>
            </a:r>
            <a:r>
              <a:rPr lang="en-IE" sz="2600" dirty="0"/>
              <a:t>and </a:t>
            </a:r>
            <a:r>
              <a:rPr lang="en-IE" sz="2600" dirty="0">
                <a:solidFill>
                  <a:srgbClr val="00B050"/>
                </a:solidFill>
              </a:rPr>
              <a:t>continues with the first half of the array</a:t>
            </a:r>
          </a:p>
          <a:p>
            <a:pPr lvl="2"/>
            <a:endParaRPr lang="en-IE" sz="2600" dirty="0">
              <a:solidFill>
                <a:srgbClr val="00B050"/>
              </a:solidFill>
            </a:endParaRPr>
          </a:p>
          <a:p>
            <a:pPr lvl="1"/>
            <a:r>
              <a:rPr lang="en-IE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both the second and third situations, the search space has been cut in </a:t>
            </a:r>
            <a:r>
              <a:rPr lang="en-IE" sz="3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half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415159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Binary Search Looks Like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85366" y="3760944"/>
            <a:ext cx="3460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</a:t>
            </a:r>
            <a:r>
              <a:rPr lang="en-IE" baseline="30000" dirty="0"/>
              <a:t>st</a:t>
            </a:r>
            <a:r>
              <a:rPr lang="en-IE" dirty="0"/>
              <a:t> pass: structure size = 16</a:t>
            </a:r>
          </a:p>
          <a:p>
            <a:r>
              <a:rPr lang="en-IE" dirty="0"/>
              <a:t>2</a:t>
            </a:r>
            <a:r>
              <a:rPr lang="en-IE" baseline="30000" dirty="0"/>
              <a:t>nd</a:t>
            </a:r>
            <a:r>
              <a:rPr lang="en-IE" dirty="0"/>
              <a:t> pass: structure size = 8</a:t>
            </a:r>
          </a:p>
          <a:p>
            <a:r>
              <a:rPr lang="en-IE" dirty="0"/>
              <a:t>3</a:t>
            </a:r>
            <a:r>
              <a:rPr lang="en-IE" baseline="30000" dirty="0"/>
              <a:t>rd</a:t>
            </a:r>
            <a:r>
              <a:rPr lang="en-IE" dirty="0"/>
              <a:t> pass: structure size = 4</a:t>
            </a:r>
          </a:p>
          <a:p>
            <a:r>
              <a:rPr lang="en-IE" dirty="0"/>
              <a:t>4</a:t>
            </a:r>
            <a:r>
              <a:rPr lang="en-IE" baseline="30000" dirty="0"/>
              <a:t>th</a:t>
            </a:r>
            <a:r>
              <a:rPr lang="en-IE" dirty="0"/>
              <a:t> pass: structure size = 2</a:t>
            </a:r>
          </a:p>
          <a:p>
            <a:r>
              <a:rPr lang="en-IE" dirty="0"/>
              <a:t>5</a:t>
            </a:r>
            <a:r>
              <a:rPr lang="en-IE" baseline="30000" dirty="0"/>
              <a:t>th</a:t>
            </a:r>
            <a:r>
              <a:rPr lang="en-IE" dirty="0"/>
              <a:t> pass: structure size = 1</a:t>
            </a:r>
          </a:p>
          <a:p>
            <a:endParaRPr lang="en-IE" dirty="0"/>
          </a:p>
          <a:p>
            <a:r>
              <a:rPr lang="en-IE" dirty="0"/>
              <a:t>We approximate this to log</a:t>
            </a:r>
            <a:r>
              <a:rPr lang="en-IE" baseline="-25000" dirty="0"/>
              <a:t>2</a:t>
            </a:r>
            <a:r>
              <a:rPr lang="en-IE" dirty="0"/>
              <a:t>n, more commonly written as </a:t>
            </a:r>
            <a:r>
              <a:rPr lang="en-IE" b="1" dirty="0">
                <a:solidFill>
                  <a:srgbClr val="FF0000"/>
                </a:solidFill>
              </a:rPr>
              <a:t>log 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2781" y="1912625"/>
            <a:ext cx="10491073" cy="4341020"/>
            <a:chOff x="252781" y="1912625"/>
            <a:chExt cx="10491073" cy="4341020"/>
          </a:xfrm>
        </p:grpSpPr>
        <p:grpSp>
          <p:nvGrpSpPr>
            <p:cNvPr id="12" name="Group 11"/>
            <p:cNvGrpSpPr/>
            <p:nvPr/>
          </p:nvGrpSpPr>
          <p:grpSpPr>
            <a:xfrm>
              <a:off x="2077722" y="1912625"/>
              <a:ext cx="8666132" cy="4341020"/>
              <a:chOff x="3159596" y="1966413"/>
              <a:chExt cx="8666132" cy="434102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9596" y="1966413"/>
                <a:ext cx="5933768" cy="434102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9581989" y="1966413"/>
                <a:ext cx="22437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/>
                  <a:t>Every time you go around the structure, you half the amount of data you need to check next time</a:t>
                </a:r>
              </a:p>
            </p:txBody>
          </p:sp>
          <p:cxnSp>
            <p:nvCxnSpPr>
              <p:cNvPr id="8" name="Straight Arrow Connector 7"/>
              <p:cNvCxnSpPr>
                <a:stCxn id="6" idx="1"/>
              </p:cNvCxnSpPr>
              <p:nvPr/>
            </p:nvCxnSpPr>
            <p:spPr>
              <a:xfrm flipH="1" flipV="1">
                <a:off x="8944215" y="2458891"/>
                <a:ext cx="637774" cy="2461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1"/>
              </p:cNvCxnSpPr>
              <p:nvPr/>
            </p:nvCxnSpPr>
            <p:spPr>
              <a:xfrm flipH="1">
                <a:off x="8944215" y="2705077"/>
                <a:ext cx="637774" cy="492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ight Brace 3"/>
            <p:cNvSpPr/>
            <p:nvPr/>
          </p:nvSpPr>
          <p:spPr>
            <a:xfrm rot="16200000">
              <a:off x="3529565" y="1445389"/>
              <a:ext cx="148341" cy="279327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10" name="Elbow Connector 9"/>
            <p:cNvCxnSpPr>
              <a:stCxn id="4" idx="1"/>
              <a:endCxn id="15" idx="0"/>
            </p:cNvCxnSpPr>
            <p:nvPr/>
          </p:nvCxnSpPr>
          <p:spPr>
            <a:xfrm rot="5400000">
              <a:off x="2196538" y="1736568"/>
              <a:ext cx="375913" cy="2438484"/>
            </a:xfrm>
            <a:prstGeom prst="bentConnector5">
              <a:avLst>
                <a:gd name="adj1" fmla="val -26845"/>
                <a:gd name="adj2" fmla="val 100376"/>
                <a:gd name="adj3" fmla="val 3918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52781" y="3143767"/>
              <a:ext cx="18249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This data is still in the array, we’re just going to ignore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4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Preparing for the Binary Search Algorithm – Establishing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Binary search works on the idea of searching </a:t>
            </a:r>
            <a:r>
              <a:rPr lang="en-IE" sz="3200" u="sng" dirty="0">
                <a:solidFill>
                  <a:srgbClr val="FF0000"/>
                </a:solidFill>
              </a:rPr>
              <a:t>specific sections</a:t>
            </a:r>
            <a:r>
              <a:rPr lang="en-IE" sz="3200" dirty="0">
                <a:solidFill>
                  <a:srgbClr val="FF0000"/>
                </a:solidFill>
              </a:rPr>
              <a:t> of an array</a:t>
            </a:r>
          </a:p>
          <a:p>
            <a:pPr lvl="2"/>
            <a:r>
              <a:rPr lang="en-IE" sz="2800" dirty="0"/>
              <a:t>We don’t actually build smaller and smaller arrays</a:t>
            </a:r>
          </a:p>
          <a:p>
            <a:pPr lvl="2"/>
            <a:r>
              <a:rPr lang="en-IE" sz="2800" dirty="0"/>
              <a:t>We reduce the size of the </a:t>
            </a:r>
            <a:r>
              <a:rPr lang="en-IE" sz="2800" dirty="0" err="1"/>
              <a:t>the</a:t>
            </a:r>
            <a:r>
              <a:rPr lang="en-IE" sz="2800" dirty="0"/>
              <a:t> section we’re looking at, and ignore everything outside that section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To do this, we need to track the boundary positions of the search section</a:t>
            </a:r>
          </a:p>
          <a:p>
            <a:pPr lvl="2"/>
            <a:r>
              <a:rPr lang="en-IE" sz="2800" dirty="0"/>
              <a:t>First location within our search area – the start position</a:t>
            </a:r>
          </a:p>
          <a:p>
            <a:pPr lvl="2"/>
            <a:r>
              <a:rPr lang="en-IE" sz="2800" dirty="0"/>
              <a:t>Last location within our search area – the end position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As we eliminate areas from our array, we update our start and end positions</a:t>
            </a:r>
          </a:p>
          <a:p>
            <a:pPr lvl="2"/>
            <a:r>
              <a:rPr lang="en-IE" sz="2800" dirty="0"/>
              <a:t>If we know a </a:t>
            </a:r>
            <a:r>
              <a:rPr lang="en-IE" sz="2800" dirty="0">
                <a:solidFill>
                  <a:srgbClr val="FF0000"/>
                </a:solidFill>
              </a:rPr>
              <a:t>value can’t be in the left </a:t>
            </a:r>
            <a:r>
              <a:rPr lang="en-IE" sz="2800" dirty="0"/>
              <a:t>side of the array, we </a:t>
            </a:r>
            <a:r>
              <a:rPr lang="en-IE" sz="2800" dirty="0">
                <a:solidFill>
                  <a:srgbClr val="FF0000"/>
                </a:solidFill>
              </a:rPr>
              <a:t>move our start position up</a:t>
            </a:r>
            <a:r>
              <a:rPr lang="en-IE" sz="2800" dirty="0"/>
              <a:t>, so it’s not including that section</a:t>
            </a:r>
          </a:p>
          <a:p>
            <a:pPr lvl="2"/>
            <a:r>
              <a:rPr lang="en-IE" sz="2800" dirty="0"/>
              <a:t>If we know a value can’t be in the right side of the array, we </a:t>
            </a:r>
            <a:r>
              <a:rPr lang="en-IE" sz="2800" dirty="0">
                <a:solidFill>
                  <a:srgbClr val="FF0000"/>
                </a:solidFill>
              </a:rPr>
              <a:t>move our end position back/down</a:t>
            </a:r>
            <a:r>
              <a:rPr lang="en-IE" sz="2800" dirty="0"/>
              <a:t>, so it’s not including that section</a:t>
            </a:r>
          </a:p>
        </p:txBody>
      </p:sp>
    </p:spTree>
    <p:extLst>
      <p:ext uri="{BB962C8B-B14F-4D97-AF65-F5344CB8AC3E}">
        <p14:creationId xmlns:p14="http://schemas.microsoft.com/office/powerpoint/2010/main" val="364798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Carrying Out Binary Search – </a:t>
            </a:r>
            <a:br>
              <a:rPr lang="en-IE" dirty="0"/>
            </a:br>
            <a:r>
              <a:rPr lang="en-IE" dirty="0"/>
              <a:t>Picking the Element to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Binary search doesn’t check EVERY element</a:t>
            </a:r>
          </a:p>
          <a:p>
            <a:pPr lvl="2"/>
            <a:r>
              <a:rPr lang="en-IE" sz="2800" dirty="0"/>
              <a:t>That would make it linear search!</a:t>
            </a:r>
          </a:p>
          <a:p>
            <a:pPr lvl="1"/>
            <a:r>
              <a:rPr lang="en-IE" sz="3200" dirty="0"/>
              <a:t>Binary search just looks at the </a:t>
            </a:r>
            <a:r>
              <a:rPr lang="en-IE" sz="3200" dirty="0">
                <a:solidFill>
                  <a:srgbClr val="FF0000"/>
                </a:solidFill>
              </a:rPr>
              <a:t>middle value of the current section</a:t>
            </a:r>
          </a:p>
          <a:p>
            <a:pPr lvl="2"/>
            <a:r>
              <a:rPr lang="en-IE" sz="2800" dirty="0"/>
              <a:t>Divides the information exactly in half</a:t>
            </a:r>
          </a:p>
          <a:p>
            <a:pPr lvl="3"/>
            <a:r>
              <a:rPr lang="en-IE" sz="2400" dirty="0"/>
              <a:t>As data is sorted, all information on left is smaller, all data on left is bigger</a:t>
            </a:r>
            <a:endParaRPr lang="en-IE" sz="2800" dirty="0"/>
          </a:p>
          <a:p>
            <a:pPr lvl="2"/>
            <a:r>
              <a:rPr lang="en-IE" sz="2800" dirty="0"/>
              <a:t>Can use this to </a:t>
            </a:r>
            <a:r>
              <a:rPr lang="en-IE" sz="2800" dirty="0">
                <a:solidFill>
                  <a:srgbClr val="FF0000"/>
                </a:solidFill>
              </a:rPr>
              <a:t>decide which side of the section to ignore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We use the start and end boundary positions to calculate the middle position: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middle = start + (end – start) / 2</a:t>
            </a:r>
          </a:p>
          <a:p>
            <a:pPr lvl="3"/>
            <a:r>
              <a:rPr lang="en-IE" sz="2400" dirty="0"/>
              <a:t>If you did (start + end) / 2, it might be too big for what an int could hold and cause an error</a:t>
            </a:r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9257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Ending Binary Search – What is the Termination Condition?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158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With binary search, we’re not using a fixed progression</a:t>
            </a:r>
          </a:p>
          <a:p>
            <a:pPr lvl="2"/>
            <a:r>
              <a:rPr lang="en-IE" sz="2800" dirty="0"/>
              <a:t>Not going to every element</a:t>
            </a:r>
          </a:p>
          <a:p>
            <a:pPr lvl="2"/>
            <a:r>
              <a:rPr lang="en-IE" sz="2800" dirty="0"/>
              <a:t>Not moving the same direction every time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As we’re not doing a fixed progression, we can’t use a </a:t>
            </a:r>
            <a:r>
              <a:rPr lang="en-IE" sz="3200" i="1" dirty="0"/>
              <a:t>for</a:t>
            </a:r>
            <a:r>
              <a:rPr lang="en-IE" sz="3200" dirty="0"/>
              <a:t> loop, we need to use a </a:t>
            </a:r>
            <a:r>
              <a:rPr lang="en-IE" sz="3200" i="1" dirty="0"/>
              <a:t>while </a:t>
            </a:r>
            <a:r>
              <a:rPr lang="en-IE" sz="3200" dirty="0"/>
              <a:t>loop – while some situation hasn’t been hit, keep going</a:t>
            </a:r>
          </a:p>
          <a:p>
            <a:pPr marL="384048" lvl="2" indent="0">
              <a:buNone/>
            </a:pPr>
            <a:endParaRPr lang="en-IE" sz="2800" dirty="0"/>
          </a:p>
          <a:p>
            <a:pPr lvl="1"/>
            <a:r>
              <a:rPr lang="en-IE" sz="3200" dirty="0"/>
              <a:t>What is the situation in which the loop should end??</a:t>
            </a:r>
          </a:p>
          <a:p>
            <a:pPr lvl="2"/>
            <a:r>
              <a:rPr lang="en-IE" sz="2800" dirty="0"/>
              <a:t>We want to keep going with our search </a:t>
            </a:r>
            <a:r>
              <a:rPr lang="en-IE" sz="2800" b="1" dirty="0">
                <a:solidFill>
                  <a:srgbClr val="FF0000"/>
                </a:solidFill>
              </a:rPr>
              <a:t>while we still have information left to check</a:t>
            </a:r>
            <a:r>
              <a:rPr lang="en-IE" sz="2800" dirty="0"/>
              <a:t> (that hasn’t already been discarded)</a:t>
            </a:r>
            <a:endParaRPr lang="en-IE" sz="3200" dirty="0"/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while(start &lt;= end)</a:t>
            </a:r>
          </a:p>
          <a:p>
            <a:pPr lvl="3"/>
            <a:r>
              <a:rPr lang="en-IE" sz="2800" dirty="0"/>
              <a:t>If start &lt; end, there are X elements/slots between start and end</a:t>
            </a:r>
          </a:p>
          <a:p>
            <a:pPr lvl="3"/>
            <a:r>
              <a:rPr lang="en-IE" sz="2800" dirty="0"/>
              <a:t>If start == end, then they’re pointing to the same element/slot</a:t>
            </a:r>
          </a:p>
          <a:p>
            <a:pPr lvl="3"/>
            <a:r>
              <a:rPr lang="en-IE" sz="2800" dirty="0"/>
              <a:t>If start &gt; end, then the start position of the section is coming after the end position, which is impossible</a:t>
            </a:r>
          </a:p>
        </p:txBody>
      </p:sp>
    </p:spTree>
    <p:extLst>
      <p:ext uri="{BB962C8B-B14F-4D97-AF65-F5344CB8AC3E}">
        <p14:creationId xmlns:p14="http://schemas.microsoft.com/office/powerpoint/2010/main" val="38316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8085"/>
          </a:xfrm>
        </p:spPr>
        <p:txBody>
          <a:bodyPr>
            <a:normAutofit/>
          </a:bodyPr>
          <a:lstStyle/>
          <a:p>
            <a:r>
              <a:rPr lang="en-IE" dirty="0"/>
              <a:t>Start = start position of structure</a:t>
            </a:r>
          </a:p>
          <a:p>
            <a:r>
              <a:rPr lang="en-IE" dirty="0"/>
              <a:t>End = end position of structure (</a:t>
            </a:r>
            <a:r>
              <a:rPr lang="en-IE" b="1" dirty="0"/>
              <a:t>structure size – 1</a:t>
            </a:r>
            <a:r>
              <a:rPr lang="en-IE" dirty="0"/>
              <a:t>)</a:t>
            </a:r>
          </a:p>
          <a:p>
            <a:r>
              <a:rPr lang="en-IE" dirty="0">
                <a:solidFill>
                  <a:srgbClr val="00B050"/>
                </a:solidFill>
              </a:rPr>
              <a:t>while start &lt;= end</a:t>
            </a:r>
          </a:p>
          <a:p>
            <a:pPr lvl="1"/>
            <a:r>
              <a:rPr lang="en-IE" dirty="0">
                <a:solidFill>
                  <a:srgbClr val="FF0000"/>
                </a:solidFill>
              </a:rPr>
              <a:t>Middle =start + (end – start)/2 </a:t>
            </a:r>
            <a:r>
              <a:rPr lang="en-IE" dirty="0"/>
              <a:t>(this way, it can never overflow the int </a:t>
            </a:r>
            <a:r>
              <a:rPr lang="en-IE" dirty="0" err="1"/>
              <a:t>datasize</a:t>
            </a:r>
            <a:r>
              <a:rPr lang="en-IE" dirty="0"/>
              <a:t>)</a:t>
            </a:r>
          </a:p>
          <a:p>
            <a:pPr lvl="1"/>
            <a:r>
              <a:rPr lang="en-IE" dirty="0"/>
              <a:t>If middle element in structure equals search term</a:t>
            </a:r>
          </a:p>
          <a:p>
            <a:pPr lvl="2"/>
            <a:r>
              <a:rPr lang="en-IE" dirty="0"/>
              <a:t>Return element in middle position / return middle position</a:t>
            </a:r>
          </a:p>
          <a:p>
            <a:pPr lvl="1"/>
            <a:r>
              <a:rPr lang="en-IE" dirty="0"/>
              <a:t>else if middle element in structure is less than search term</a:t>
            </a:r>
          </a:p>
          <a:p>
            <a:pPr lvl="2"/>
            <a:r>
              <a:rPr lang="en-IE" dirty="0"/>
              <a:t>Set start to middle + 1 // Discard start of the array</a:t>
            </a:r>
          </a:p>
          <a:p>
            <a:pPr lvl="1"/>
            <a:r>
              <a:rPr lang="en-IE" dirty="0"/>
              <a:t>else if middle element in structure is greater than search term</a:t>
            </a:r>
          </a:p>
          <a:p>
            <a:pPr lvl="2"/>
            <a:r>
              <a:rPr lang="en-IE" dirty="0"/>
              <a:t>Set end to middle – 1 // Discard end of the array</a:t>
            </a:r>
          </a:p>
          <a:p>
            <a:r>
              <a:rPr lang="en-IE" dirty="0"/>
              <a:t>If we get to this point, the entire array has been processed and no match has been found</a:t>
            </a:r>
          </a:p>
          <a:p>
            <a:pPr lvl="1"/>
            <a:r>
              <a:rPr lang="en-IE" dirty="0"/>
              <a:t>Return null / -1 (depending on whether we’re finding the element or the position of the element)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50945" y="1882604"/>
            <a:ext cx="5029199" cy="923330"/>
            <a:chOff x="6126481" y="1845734"/>
            <a:chExt cx="502919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656021" y="1845734"/>
              <a:ext cx="3499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Don’t forget the -1</a:t>
              </a:r>
            </a:p>
            <a:p>
              <a:r>
                <a:rPr lang="en-IE" dirty="0"/>
                <a:t>If you leave this out, your algorithm will fail to find matches</a:t>
              </a: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>
              <a:off x="6126481" y="2307399"/>
              <a:ext cx="1529540" cy="11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447935" y="4136650"/>
            <a:ext cx="4032209" cy="923330"/>
            <a:chOff x="6126481" y="1845734"/>
            <a:chExt cx="5029199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7656021" y="1845734"/>
              <a:ext cx="3499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This can be simplified to a default else as there’s no other possible situation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126481" y="2307399"/>
              <a:ext cx="1529540" cy="11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30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Analysing the Cost of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Binary search is said to perform at log n cost</a:t>
            </a:r>
          </a:p>
          <a:p>
            <a:pPr lvl="2"/>
            <a:r>
              <a:rPr lang="en-IE" sz="2800" dirty="0"/>
              <a:t>This is log</a:t>
            </a:r>
            <a:r>
              <a:rPr lang="en-IE" sz="2800" baseline="-25000" dirty="0"/>
              <a:t>2</a:t>
            </a:r>
            <a:r>
              <a:rPr lang="en-IE" sz="2800" dirty="0"/>
              <a:t> n – we use base 2 because we halve the structure’s size each time we iterate</a:t>
            </a:r>
          </a:p>
          <a:p>
            <a:pPr lvl="2"/>
            <a:endParaRPr lang="en-IE" sz="28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76904"/>
              </p:ext>
            </p:extLst>
          </p:nvPr>
        </p:nvGraphicFramePr>
        <p:xfrm>
          <a:off x="3109287" y="3414251"/>
          <a:ext cx="603438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193">
                  <a:extLst>
                    <a:ext uri="{9D8B030D-6E8A-4147-A177-3AD203B41FA5}">
                      <a16:colId xmlns:a16="http://schemas.microsoft.com/office/drawing/2014/main" val="4103401228"/>
                    </a:ext>
                  </a:extLst>
                </a:gridCol>
                <a:gridCol w="3017193">
                  <a:extLst>
                    <a:ext uri="{9D8B030D-6E8A-4147-A177-3AD203B41FA5}">
                      <a16:colId xmlns:a16="http://schemas.microsoft.com/office/drawing/2014/main" val="1443053457"/>
                    </a:ext>
                  </a:extLst>
                </a:gridCol>
              </a:tblGrid>
              <a:tr h="294094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Structure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Number of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80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55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4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90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5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689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78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Illustrating Binary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496084"/>
              </p:ext>
            </p:extLst>
          </p:nvPr>
        </p:nvGraphicFramePr>
        <p:xfrm>
          <a:off x="1096963" y="1846263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58783195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1966212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18201313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18856495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6195085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9734832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5637971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78344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4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06392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23608" y="2696846"/>
            <a:ext cx="350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Search this array for the number 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650" y="3896393"/>
            <a:ext cx="376475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First iteration:</a:t>
            </a:r>
          </a:p>
          <a:p>
            <a:endParaRPr lang="en-IE" sz="1200" b="1" dirty="0"/>
          </a:p>
          <a:p>
            <a:r>
              <a:rPr lang="en-IE" sz="1200" b="1" dirty="0"/>
              <a:t>Find the middle slot in the structure: </a:t>
            </a:r>
            <a:r>
              <a:rPr lang="en-IE" sz="1200" dirty="0"/>
              <a:t>0+ (7-0) / 2 = 3</a:t>
            </a:r>
          </a:p>
          <a:p>
            <a:r>
              <a:rPr lang="en-IE" sz="1200" dirty="0"/>
              <a:t>Check if value in slot 3 matches search term [No match]</a:t>
            </a:r>
          </a:p>
          <a:p>
            <a:r>
              <a:rPr lang="en-IE" sz="1200" dirty="0"/>
              <a:t>Check if value in slot 3 is greater than search term [No match]</a:t>
            </a:r>
          </a:p>
          <a:p>
            <a:r>
              <a:rPr lang="en-IE" sz="1200" dirty="0"/>
              <a:t>Check if value in slot 3 is less than search term [MATCH]</a:t>
            </a:r>
          </a:p>
          <a:p>
            <a:r>
              <a:rPr lang="en-IE" sz="1200" dirty="0"/>
              <a:t>Discard start of structure up as far as middle + 1</a:t>
            </a:r>
          </a:p>
          <a:p>
            <a:r>
              <a:rPr lang="en-IE" sz="1200" dirty="0"/>
              <a:t>// Set start to middle + 1 (4)</a:t>
            </a:r>
          </a:p>
          <a:p>
            <a:endParaRPr lang="en-IE" sz="1200" dirty="0"/>
          </a:p>
          <a:p>
            <a:r>
              <a:rPr lang="en-IE" sz="1200" b="1" i="1" dirty="0"/>
              <a:t>Start = 4</a:t>
            </a:r>
          </a:p>
          <a:p>
            <a:r>
              <a:rPr lang="en-IE" sz="1200" b="1" i="1" dirty="0"/>
              <a:t>End =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608" y="2977690"/>
            <a:ext cx="3507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Set up stage: </a:t>
            </a:r>
          </a:p>
          <a:p>
            <a:pPr algn="ctr"/>
            <a:r>
              <a:rPr lang="en-IE" dirty="0"/>
              <a:t>set start = 0</a:t>
            </a:r>
          </a:p>
          <a:p>
            <a:pPr algn="ctr"/>
            <a:r>
              <a:rPr lang="en-IE" dirty="0"/>
              <a:t>Set end = array length – 1 (7)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3984" y="3896393"/>
            <a:ext cx="376475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Second iteration:</a:t>
            </a:r>
          </a:p>
          <a:p>
            <a:endParaRPr lang="en-IE" sz="1200" b="1" dirty="0"/>
          </a:p>
          <a:p>
            <a:r>
              <a:rPr lang="en-IE" sz="1200" b="1" dirty="0"/>
              <a:t>Find the middle slot in the structure: </a:t>
            </a:r>
            <a:r>
              <a:rPr lang="en-IE" sz="1200" dirty="0"/>
              <a:t>4 + (7-4) / 2 = 5</a:t>
            </a:r>
          </a:p>
          <a:p>
            <a:r>
              <a:rPr lang="en-IE" sz="1200" dirty="0"/>
              <a:t>Check if value in slot 5 matches search term [No match]</a:t>
            </a:r>
          </a:p>
          <a:p>
            <a:r>
              <a:rPr lang="en-IE" sz="1200" dirty="0"/>
              <a:t>Check if value in slot 5 is greater than search term [No match]</a:t>
            </a:r>
          </a:p>
          <a:p>
            <a:r>
              <a:rPr lang="en-IE" sz="1200" dirty="0"/>
              <a:t>Check if value in slot 5 is less than search term [MATCH]</a:t>
            </a:r>
          </a:p>
          <a:p>
            <a:r>
              <a:rPr lang="en-IE" sz="1200" dirty="0"/>
              <a:t>Discard start of structure up as far as middle + 1</a:t>
            </a:r>
          </a:p>
          <a:p>
            <a:r>
              <a:rPr lang="en-IE" sz="1200" dirty="0"/>
              <a:t>// Set start to middle + 1 (6)</a:t>
            </a:r>
          </a:p>
          <a:p>
            <a:endParaRPr lang="en-IE" sz="1200" b="1" dirty="0"/>
          </a:p>
          <a:p>
            <a:r>
              <a:rPr lang="en-IE" sz="1200" b="1" i="1" dirty="0"/>
              <a:t>Start = 6</a:t>
            </a:r>
          </a:p>
          <a:p>
            <a:r>
              <a:rPr lang="en-IE" sz="1200" b="1" i="1" dirty="0"/>
              <a:t>End = 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32316" y="3896393"/>
            <a:ext cx="3351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Third iteration:</a:t>
            </a:r>
          </a:p>
          <a:p>
            <a:endParaRPr lang="en-IE" sz="1200" b="1" dirty="0"/>
          </a:p>
          <a:p>
            <a:r>
              <a:rPr lang="en-IE" sz="1200" b="1" dirty="0"/>
              <a:t>Find the middle slot in the structure: </a:t>
            </a:r>
            <a:r>
              <a:rPr lang="en-IE" sz="1200" dirty="0"/>
              <a:t>6+(7-6)/2 = 6</a:t>
            </a:r>
          </a:p>
          <a:p>
            <a:r>
              <a:rPr lang="en-IE" sz="1200" dirty="0"/>
              <a:t>Check if value in slot 6 matches search term [MATCH]</a:t>
            </a:r>
          </a:p>
          <a:p>
            <a:r>
              <a:rPr lang="en-IE" sz="1200" dirty="0"/>
              <a:t>Return position of matching element</a:t>
            </a:r>
          </a:p>
        </p:txBody>
      </p:sp>
    </p:spTree>
    <p:extLst>
      <p:ext uri="{BB962C8B-B14F-4D97-AF65-F5344CB8AC3E}">
        <p14:creationId xmlns:p14="http://schemas.microsoft.com/office/powerpoint/2010/main" val="113047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600" dirty="0"/>
              <a:t>Illustrating Binary Search: Another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58783195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1966212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18201313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18856495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6195085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9734832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5637971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78344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4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06392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23608" y="2696846"/>
            <a:ext cx="350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Search this array for the number 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520" y="3933269"/>
            <a:ext cx="376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First iteration:</a:t>
            </a:r>
          </a:p>
          <a:p>
            <a:endParaRPr lang="en-IE" sz="1200" b="1" dirty="0"/>
          </a:p>
          <a:p>
            <a:r>
              <a:rPr lang="en-IE" sz="1200" b="1" dirty="0"/>
              <a:t>Find the middle slot in the structure: </a:t>
            </a:r>
            <a:r>
              <a:rPr lang="en-IE" sz="1200" dirty="0"/>
              <a:t>0 + (7-0) / 2 = 3</a:t>
            </a:r>
          </a:p>
          <a:p>
            <a:r>
              <a:rPr lang="en-IE" sz="1200" dirty="0"/>
              <a:t>Check if value in slot 3 matches search term [No match]</a:t>
            </a:r>
          </a:p>
          <a:p>
            <a:r>
              <a:rPr lang="en-IE" sz="1200" dirty="0"/>
              <a:t>Check if value in slot 3 is greater than search term [MATCH]</a:t>
            </a:r>
          </a:p>
          <a:p>
            <a:r>
              <a:rPr lang="en-IE" sz="1200" dirty="0"/>
              <a:t>Discard end of structure back as far as middle - 1</a:t>
            </a:r>
          </a:p>
          <a:p>
            <a:r>
              <a:rPr lang="en-IE" sz="1200" dirty="0"/>
              <a:t>// Set end to middle - 1 (2)</a:t>
            </a:r>
          </a:p>
          <a:p>
            <a:endParaRPr lang="en-IE" sz="1200" dirty="0"/>
          </a:p>
          <a:p>
            <a:r>
              <a:rPr lang="en-IE" sz="1200" b="1" i="1" dirty="0"/>
              <a:t>Start = 0</a:t>
            </a:r>
          </a:p>
          <a:p>
            <a:r>
              <a:rPr lang="en-IE" sz="1200" b="1" i="1" dirty="0"/>
              <a:t>End =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608" y="2970316"/>
            <a:ext cx="3507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Set up stage: </a:t>
            </a:r>
          </a:p>
          <a:p>
            <a:pPr algn="ctr"/>
            <a:r>
              <a:rPr lang="en-IE" dirty="0"/>
              <a:t>set start = 0</a:t>
            </a:r>
          </a:p>
          <a:p>
            <a:pPr algn="ctr"/>
            <a:r>
              <a:rPr lang="en-IE" dirty="0"/>
              <a:t>Set end = array length – 1 (7)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0854" y="3933269"/>
            <a:ext cx="376475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Second iteration:</a:t>
            </a:r>
          </a:p>
          <a:p>
            <a:endParaRPr lang="en-IE" sz="1200" b="1" dirty="0"/>
          </a:p>
          <a:p>
            <a:r>
              <a:rPr lang="en-IE" sz="1200" b="1" dirty="0"/>
              <a:t>Find the middle slot in the structure: </a:t>
            </a:r>
            <a:r>
              <a:rPr lang="en-IE" sz="1200" dirty="0"/>
              <a:t>0 + (2-0) / 2 = 1</a:t>
            </a:r>
          </a:p>
          <a:p>
            <a:r>
              <a:rPr lang="en-IE" sz="1200" dirty="0"/>
              <a:t>Check if value in slot 1 matches search term [No match]</a:t>
            </a:r>
          </a:p>
          <a:p>
            <a:r>
              <a:rPr lang="en-IE" sz="1200" dirty="0"/>
              <a:t>Check if value in slot 1 is greater than search term [No match]</a:t>
            </a:r>
          </a:p>
          <a:p>
            <a:r>
              <a:rPr lang="en-IE" sz="1200" dirty="0"/>
              <a:t>Check if value in slot 1 is less than search term [MATCH]</a:t>
            </a:r>
          </a:p>
          <a:p>
            <a:r>
              <a:rPr lang="en-IE" sz="1200" dirty="0"/>
              <a:t>Discard start of structure up as far as middle + 1</a:t>
            </a:r>
          </a:p>
          <a:p>
            <a:r>
              <a:rPr lang="en-IE" sz="1200" dirty="0"/>
              <a:t>// Set start to middle + 1 (2)</a:t>
            </a:r>
          </a:p>
          <a:p>
            <a:endParaRPr lang="en-IE" sz="1200" dirty="0"/>
          </a:p>
          <a:p>
            <a:r>
              <a:rPr lang="en-IE" sz="1200" b="1" i="1" dirty="0"/>
              <a:t>Start = 2</a:t>
            </a:r>
          </a:p>
          <a:p>
            <a:r>
              <a:rPr lang="en-IE" sz="1200" b="1" i="1" dirty="0"/>
              <a:t>End =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9187" y="3933269"/>
            <a:ext cx="331477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Third iteration:</a:t>
            </a:r>
          </a:p>
          <a:p>
            <a:endParaRPr lang="en-IE" sz="1200" b="1" dirty="0"/>
          </a:p>
          <a:p>
            <a:r>
              <a:rPr lang="en-IE" sz="1200" b="1" dirty="0"/>
              <a:t>Find the middle slot in the structure: 2 + </a:t>
            </a:r>
            <a:r>
              <a:rPr lang="en-IE" sz="1200"/>
              <a:t>(2-2</a:t>
            </a:r>
            <a:r>
              <a:rPr lang="en-IE" sz="1200" dirty="0"/>
              <a:t>) / 2 = 2</a:t>
            </a:r>
          </a:p>
          <a:p>
            <a:r>
              <a:rPr lang="en-IE" sz="1200" dirty="0"/>
              <a:t>Check if value in slot 2 matches search term [MATCH]</a:t>
            </a:r>
          </a:p>
          <a:p>
            <a:r>
              <a:rPr lang="en-IE" sz="1200" dirty="0"/>
              <a:t>Return position of matching element</a:t>
            </a:r>
          </a:p>
        </p:txBody>
      </p:sp>
    </p:spTree>
    <p:extLst>
      <p:ext uri="{BB962C8B-B14F-4D97-AF65-F5344CB8AC3E}">
        <p14:creationId xmlns:p14="http://schemas.microsoft.com/office/powerpoint/2010/main" val="245762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Locating Something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The problem: You want to find a specific value within your array</a:t>
            </a:r>
          </a:p>
          <a:p>
            <a:pPr lvl="2"/>
            <a:r>
              <a:rPr lang="en-IE" sz="2800" dirty="0"/>
              <a:t>You might want a copy of it back (the located value itself)</a:t>
            </a:r>
          </a:p>
          <a:p>
            <a:pPr lvl="2"/>
            <a:r>
              <a:rPr lang="en-IE" sz="2800" dirty="0"/>
              <a:t>You might want to just know WHERE it is (its position)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How?</a:t>
            </a:r>
          </a:p>
          <a:p>
            <a:pPr lvl="2"/>
            <a:r>
              <a:rPr lang="en-IE" sz="2800" dirty="0"/>
              <a:t>Use a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22410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Comparing 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Linear search is highly inefficient</a:t>
            </a:r>
          </a:p>
          <a:p>
            <a:pPr lvl="2"/>
            <a:r>
              <a:rPr lang="en-IE" sz="2800" dirty="0"/>
              <a:t>Checks every single element until it finds something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Linear search can only be optimised </a:t>
            </a:r>
            <a:r>
              <a:rPr lang="en-IE" sz="3200" u="sng" dirty="0"/>
              <a:t>to a point</a:t>
            </a:r>
            <a:r>
              <a:rPr lang="en-IE" sz="3200" dirty="0"/>
              <a:t>:</a:t>
            </a:r>
          </a:p>
          <a:p>
            <a:pPr lvl="2"/>
            <a:r>
              <a:rPr lang="en-IE" sz="2800" dirty="0"/>
              <a:t>Optimise by returning/breaking loop: No improvement if there’s no match</a:t>
            </a:r>
          </a:p>
          <a:p>
            <a:pPr lvl="2"/>
            <a:r>
              <a:rPr lang="en-IE" sz="2800" dirty="0"/>
              <a:t>Optimise by stopping when we find something greater than the value we’re seeking </a:t>
            </a:r>
          </a:p>
          <a:p>
            <a:pPr lvl="3"/>
            <a:r>
              <a:rPr lang="en-IE" sz="2400" dirty="0"/>
              <a:t>No improvement if all data in the array is less than the current value </a:t>
            </a:r>
          </a:p>
          <a:p>
            <a:pPr lvl="3"/>
            <a:r>
              <a:rPr lang="en-IE" sz="2400" dirty="0">
                <a:solidFill>
                  <a:srgbClr val="FF0000"/>
                </a:solidFill>
              </a:rPr>
              <a:t>Loses the major strength of linear search </a:t>
            </a:r>
            <a:r>
              <a:rPr lang="en-IE" sz="2400" dirty="0"/>
              <a:t>– requires the data to be sorted</a:t>
            </a:r>
          </a:p>
          <a:p>
            <a:pPr lvl="1"/>
            <a:endParaRPr lang="en-IE" sz="2400" dirty="0"/>
          </a:p>
          <a:p>
            <a:pPr lvl="1"/>
            <a:r>
              <a:rPr lang="en-IE" sz="3200" dirty="0"/>
              <a:t>Binary search is highly efficient </a:t>
            </a:r>
          </a:p>
          <a:p>
            <a:pPr lvl="2"/>
            <a:r>
              <a:rPr lang="en-IE" sz="2800" dirty="0"/>
              <a:t>It </a:t>
            </a:r>
            <a:r>
              <a:rPr lang="en-IE" sz="2800" dirty="0">
                <a:solidFill>
                  <a:srgbClr val="FF0000"/>
                </a:solidFill>
              </a:rPr>
              <a:t>discards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half</a:t>
            </a:r>
            <a:r>
              <a:rPr lang="en-IE" sz="2800" dirty="0"/>
              <a:t> of the remaining elements to be checked every time it makes a comparison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84977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Comparing Search Algorithms: </a:t>
            </a:r>
            <a:br>
              <a:rPr lang="en-IE" dirty="0"/>
            </a:br>
            <a:r>
              <a:rPr lang="en-IE" dirty="0"/>
              <a:t>Requirements &amp; Worst 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Data order requirement: </a:t>
            </a:r>
          </a:p>
          <a:p>
            <a:pPr lvl="2"/>
            <a:r>
              <a:rPr lang="en-IE" sz="2800" dirty="0"/>
              <a:t>Linear search has no pre-requisites on the incoming data</a:t>
            </a:r>
          </a:p>
          <a:p>
            <a:pPr lvl="3"/>
            <a:r>
              <a:rPr lang="en-IE" sz="2400" dirty="0"/>
              <a:t>Data in any order can be worked on with linear search</a:t>
            </a:r>
          </a:p>
          <a:p>
            <a:pPr lvl="2"/>
            <a:r>
              <a:rPr lang="en-IE" sz="2800" dirty="0"/>
              <a:t>Binary search requires the structure be sorted prior to running</a:t>
            </a:r>
          </a:p>
          <a:p>
            <a:pPr lvl="3"/>
            <a:r>
              <a:rPr lang="en-IE" sz="2400" dirty="0"/>
              <a:t>The binary search algorithm is based on the assumption that the data is in sorted order, otherwise we can’t discard sections of it safely</a:t>
            </a:r>
            <a:endParaRPr lang="en-IE" sz="28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Worst case performance:</a:t>
            </a:r>
          </a:p>
          <a:p>
            <a:pPr lvl="2"/>
            <a:r>
              <a:rPr lang="en-IE" sz="2800" dirty="0"/>
              <a:t>Linear search: </a:t>
            </a:r>
            <a:r>
              <a:rPr lang="en-IE" sz="2800" dirty="0">
                <a:solidFill>
                  <a:srgbClr val="FF0000"/>
                </a:solidFill>
              </a:rPr>
              <a:t>O(n)</a:t>
            </a:r>
          </a:p>
          <a:p>
            <a:pPr lvl="3"/>
            <a:r>
              <a:rPr lang="en-IE" sz="2600" dirty="0"/>
              <a:t>Worse case scenario analysis indicates it will visit EVERY slot</a:t>
            </a:r>
          </a:p>
          <a:p>
            <a:pPr lvl="2"/>
            <a:r>
              <a:rPr lang="en-IE" sz="2800" dirty="0"/>
              <a:t>Binary search: </a:t>
            </a:r>
            <a:r>
              <a:rPr lang="en-IE" sz="2800" dirty="0">
                <a:solidFill>
                  <a:srgbClr val="FF0000"/>
                </a:solidFill>
              </a:rPr>
              <a:t>O(log n)</a:t>
            </a:r>
          </a:p>
          <a:p>
            <a:pPr lvl="3"/>
            <a:r>
              <a:rPr lang="en-IE" sz="2600" dirty="0"/>
              <a:t>Worst case scenario analysis indicates it will visit log n of the number of slots </a:t>
            </a:r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21027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Comparing Worst Case Scenarios: </a:t>
            </a:r>
            <a:br>
              <a:rPr lang="en-IE" dirty="0"/>
            </a:br>
            <a:r>
              <a:rPr lang="en-IE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Worst case scenario for Linear Search: n iterations</a:t>
            </a:r>
          </a:p>
          <a:p>
            <a:pPr lvl="2"/>
            <a:r>
              <a:rPr lang="en-IE" sz="2800" dirty="0"/>
              <a:t>Must go through all elements</a:t>
            </a:r>
          </a:p>
          <a:p>
            <a:pPr lvl="2"/>
            <a:r>
              <a:rPr lang="en-IE" sz="2800" dirty="0"/>
              <a:t>Example: Structure containing 5 elements, searching for 56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Must iterate through all 5 elements – i.e. n iterations</a:t>
            </a:r>
          </a:p>
          <a:p>
            <a:pPr lvl="3"/>
            <a:r>
              <a:rPr lang="en-IE" sz="2800" dirty="0"/>
              <a:t>Check slot 0 – no match</a:t>
            </a:r>
          </a:p>
          <a:p>
            <a:pPr lvl="3"/>
            <a:r>
              <a:rPr lang="en-IE" sz="2800" dirty="0"/>
              <a:t>Check slot 1 – no match</a:t>
            </a:r>
          </a:p>
          <a:p>
            <a:pPr lvl="3"/>
            <a:r>
              <a:rPr lang="en-IE" sz="2800" dirty="0"/>
              <a:t>Check slot 2 – no match</a:t>
            </a:r>
          </a:p>
          <a:p>
            <a:pPr lvl="3"/>
            <a:r>
              <a:rPr lang="en-IE" sz="2800" dirty="0"/>
              <a:t>Check slot 3 – no match</a:t>
            </a:r>
          </a:p>
          <a:p>
            <a:pPr lvl="3"/>
            <a:r>
              <a:rPr lang="en-IE" sz="2800" dirty="0"/>
              <a:t>Check slot 4 – no match</a:t>
            </a:r>
          </a:p>
          <a:p>
            <a:pPr lvl="1"/>
            <a:endParaRPr lang="en-IE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299452"/>
              </p:ext>
            </p:extLst>
          </p:nvPr>
        </p:nvGraphicFramePr>
        <p:xfrm>
          <a:off x="2062480" y="290401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279818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747940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13822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6486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5989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3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0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36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Comparing Worst Case Scenarios: </a:t>
            </a:r>
            <a:br>
              <a:rPr lang="en-IE" dirty="0"/>
            </a:br>
            <a:r>
              <a:rPr lang="en-IE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Worse case scenario for Binary Search: log n iterations</a:t>
            </a:r>
          </a:p>
          <a:p>
            <a:pPr lvl="2"/>
            <a:r>
              <a:rPr lang="en-IE" sz="2800" dirty="0"/>
              <a:t>Must go through log n elements</a:t>
            </a:r>
          </a:p>
          <a:p>
            <a:pPr lvl="2"/>
            <a:r>
              <a:rPr lang="en-IE" sz="2800" dirty="0"/>
              <a:t>Reduce size of data structure by half on each iteration</a:t>
            </a:r>
          </a:p>
          <a:p>
            <a:pPr lvl="2"/>
            <a:r>
              <a:rPr lang="en-IE" sz="2800" dirty="0"/>
              <a:t>Example: </a:t>
            </a:r>
            <a:br>
              <a:rPr lang="en-IE" sz="2800" dirty="0"/>
            </a:br>
            <a:r>
              <a:rPr lang="en-IE" sz="2800" dirty="0"/>
              <a:t>		Structure containing 5 elements (slots 0-4), searching for 56</a:t>
            </a:r>
            <a:br>
              <a:rPr lang="en-IE" sz="2800" dirty="0"/>
            </a:br>
            <a:r>
              <a:rPr lang="en-IE" sz="2800" dirty="0"/>
              <a:t>		Log 5 = 2.32, which rounds up to 3</a:t>
            </a:r>
            <a:br>
              <a:rPr lang="en-IE" sz="2800" dirty="0"/>
            </a:br>
            <a:r>
              <a:rPr lang="en-IE" sz="2800" dirty="0"/>
              <a:t>		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  <a:p>
            <a:pPr lvl="2"/>
            <a:r>
              <a:rPr lang="en-IE" sz="2800" dirty="0"/>
              <a:t>Check slot 2 – no match, look at tail of structure</a:t>
            </a:r>
          </a:p>
          <a:p>
            <a:pPr lvl="2"/>
            <a:r>
              <a:rPr lang="en-IE" sz="2800" dirty="0"/>
              <a:t>Check slot 3 – no match, look at tail of structure</a:t>
            </a:r>
          </a:p>
          <a:p>
            <a:pPr lvl="2"/>
            <a:r>
              <a:rPr lang="en-IE" sz="2800" dirty="0"/>
              <a:t>Check slot 4 – no match, no elements left</a:t>
            </a:r>
          </a:p>
          <a:p>
            <a:pPr lvl="1"/>
            <a:endParaRPr lang="en-IE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17131"/>
              </p:ext>
            </p:extLst>
          </p:nvPr>
        </p:nvGraphicFramePr>
        <p:xfrm>
          <a:off x="2062480" y="374679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279818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747940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13822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6486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5989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3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0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49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Search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957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Search algorithm: a methodical approach to processing data in an array to locate a specific match to a supplied value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There are a few approaches/algorithm options available:</a:t>
            </a:r>
          </a:p>
          <a:p>
            <a:pPr lvl="2"/>
            <a:r>
              <a:rPr lang="en-IE" sz="2800" dirty="0"/>
              <a:t>Linear search</a:t>
            </a:r>
          </a:p>
          <a:p>
            <a:pPr lvl="2"/>
            <a:r>
              <a:rPr lang="en-IE" sz="2800" dirty="0"/>
              <a:t>Binary search</a:t>
            </a:r>
          </a:p>
          <a:p>
            <a:pPr lvl="2"/>
            <a:r>
              <a:rPr lang="en-IE" sz="2800" dirty="0"/>
              <a:t>Jump/block search</a:t>
            </a:r>
          </a:p>
          <a:p>
            <a:pPr lvl="2"/>
            <a:r>
              <a:rPr lang="en-IE" sz="2800" dirty="0"/>
              <a:t>Hash-based storage (bit of a stretch…)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Choosing an algorithm usually comes down to your data</a:t>
            </a:r>
          </a:p>
          <a:p>
            <a:pPr lvl="2"/>
            <a:r>
              <a:rPr lang="en-IE" sz="2800" dirty="0"/>
              <a:t>Is it in sorted order?</a:t>
            </a:r>
          </a:p>
          <a:p>
            <a:pPr lvl="2"/>
            <a:r>
              <a:rPr lang="en-IE" sz="2800" dirty="0"/>
              <a:t>Is it in unsorted/random order?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17490" y="3249424"/>
            <a:ext cx="2168013" cy="612058"/>
            <a:chOff x="4638368" y="4107426"/>
            <a:chExt cx="2168013" cy="612058"/>
          </a:xfrm>
        </p:grpSpPr>
        <p:sp>
          <p:nvSpPr>
            <p:cNvPr id="4" name="Right Brace 3"/>
            <p:cNvSpPr/>
            <p:nvPr/>
          </p:nvSpPr>
          <p:spPr>
            <a:xfrm>
              <a:off x="4638368" y="4107426"/>
              <a:ext cx="390832" cy="61205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70207" y="4228789"/>
              <a:ext cx="1836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We’ll cover these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55657" y="4053211"/>
            <a:ext cx="4075458" cy="369332"/>
            <a:chOff x="7366819" y="5250115"/>
            <a:chExt cx="4075458" cy="369332"/>
          </a:xfrm>
        </p:grpSpPr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7366819" y="5434781"/>
              <a:ext cx="914400" cy="66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281219" y="5250115"/>
              <a:ext cx="3161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We’ll see this in Data Structures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89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Finding Data in an </a:t>
            </a:r>
            <a:r>
              <a:rPr lang="en-IE" dirty="0">
                <a:solidFill>
                  <a:srgbClr val="FF0000"/>
                </a:solidFill>
              </a:rPr>
              <a:t>Unsorted</a:t>
            </a:r>
            <a:r>
              <a:rPr lang="en-IE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968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The problem: You want to find a value within your array BUT you are working with an </a:t>
            </a:r>
            <a:r>
              <a:rPr lang="en-IE" sz="3200" b="1" u="sng" dirty="0">
                <a:solidFill>
                  <a:srgbClr val="FF0000"/>
                </a:solidFill>
              </a:rPr>
              <a:t>unsorted</a:t>
            </a:r>
            <a:r>
              <a:rPr lang="en-IE" sz="3200" dirty="0"/>
              <a:t> array</a:t>
            </a:r>
          </a:p>
          <a:p>
            <a:pPr lvl="2"/>
            <a:r>
              <a:rPr lang="en-IE" sz="2800" dirty="0"/>
              <a:t>Unsorted arrays mean the data is scattered in an unpredictable manner</a:t>
            </a:r>
          </a:p>
          <a:p>
            <a:pPr lvl="2"/>
            <a:r>
              <a:rPr lang="en-IE" sz="2800" dirty="0"/>
              <a:t>Have to assume that a match could exist </a:t>
            </a:r>
            <a:r>
              <a:rPr lang="en-IE" sz="2800" u="sng" dirty="0"/>
              <a:t>ANYWHERE</a:t>
            </a:r>
            <a:r>
              <a:rPr lang="en-IE" sz="2800" dirty="0"/>
              <a:t> in the 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The solution – </a:t>
            </a:r>
            <a:r>
              <a:rPr lang="en-IE" sz="3200" dirty="0">
                <a:solidFill>
                  <a:srgbClr val="FF0000"/>
                </a:solidFill>
              </a:rPr>
              <a:t>linear search</a:t>
            </a:r>
            <a:r>
              <a:rPr lang="en-IE" sz="3200" dirty="0"/>
              <a:t>: </a:t>
            </a:r>
          </a:p>
          <a:p>
            <a:pPr lvl="2"/>
            <a:r>
              <a:rPr lang="en-IE" sz="2800" dirty="0"/>
              <a:t>Loop through all elements in the array</a:t>
            </a:r>
          </a:p>
          <a:p>
            <a:pPr lvl="2"/>
            <a:r>
              <a:rPr lang="en-IE" sz="2800" dirty="0"/>
              <a:t>If we find a match, return the position/value</a:t>
            </a:r>
          </a:p>
          <a:p>
            <a:pPr lvl="2"/>
            <a:r>
              <a:rPr lang="en-IE" sz="2800" dirty="0"/>
              <a:t>If we get to the end of the array without finding a match, return that no match was found*</a:t>
            </a:r>
          </a:p>
        </p:txBody>
      </p:sp>
    </p:spTree>
    <p:extLst>
      <p:ext uri="{BB962C8B-B14F-4D97-AF65-F5344CB8AC3E}">
        <p14:creationId xmlns:p14="http://schemas.microsoft.com/office/powerpoint/2010/main" val="163605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Linear 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>
                <a:solidFill>
                  <a:srgbClr val="FF0000"/>
                </a:solidFill>
              </a:rPr>
              <a:t>Linear search</a:t>
            </a:r>
            <a:r>
              <a:rPr lang="en-IE" sz="3200" dirty="0"/>
              <a:t>: proceeding through the array in a straight line</a:t>
            </a:r>
          </a:p>
          <a:p>
            <a:pPr lvl="2"/>
            <a:r>
              <a:rPr lang="en-IE" sz="2800" dirty="0"/>
              <a:t>Visit each slot in order and compare it to what we’re looking for</a:t>
            </a:r>
          </a:p>
          <a:p>
            <a:pPr lvl="2"/>
            <a:r>
              <a:rPr lang="en-IE" sz="2800" dirty="0"/>
              <a:t>Same thing you’ve been doing since first year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Linear search is the most basic approach to searching</a:t>
            </a:r>
          </a:p>
          <a:p>
            <a:pPr lvl="2"/>
            <a:r>
              <a:rPr lang="en-IE" sz="2800" dirty="0"/>
              <a:t>For each element in structure</a:t>
            </a:r>
          </a:p>
          <a:p>
            <a:pPr lvl="3"/>
            <a:r>
              <a:rPr lang="en-IE" sz="2800" dirty="0"/>
              <a:t>Check if it matches what we need</a:t>
            </a:r>
          </a:p>
          <a:p>
            <a:pPr lvl="4"/>
            <a:r>
              <a:rPr lang="en-IE" sz="2800" dirty="0"/>
              <a:t>If yes, return it/position of it</a:t>
            </a:r>
          </a:p>
          <a:p>
            <a:pPr lvl="2"/>
            <a:r>
              <a:rPr lang="en-IE" sz="2800" dirty="0"/>
              <a:t>If we reach the end of the structure without finding a match, no match is present</a:t>
            </a:r>
          </a:p>
        </p:txBody>
      </p:sp>
    </p:spTree>
    <p:extLst>
      <p:ext uri="{BB962C8B-B14F-4D97-AF65-F5344CB8AC3E}">
        <p14:creationId xmlns:p14="http://schemas.microsoft.com/office/powerpoint/2010/main" val="12832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Linear Search –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>
                <a:solidFill>
                  <a:srgbClr val="FF0000"/>
                </a:solidFill>
              </a:rPr>
              <a:t>For each element in the array</a:t>
            </a:r>
            <a:r>
              <a:rPr lang="en-IE" sz="3200" dirty="0"/>
              <a:t>, compare it to what we’re seeking</a:t>
            </a:r>
          </a:p>
          <a:p>
            <a:pPr lvl="2"/>
            <a:r>
              <a:rPr lang="en-IE" sz="2800" dirty="0"/>
              <a:t>If it matches, </a:t>
            </a:r>
            <a:r>
              <a:rPr lang="en-IE" sz="2800" dirty="0">
                <a:solidFill>
                  <a:srgbClr val="FF0000"/>
                </a:solidFill>
              </a:rPr>
              <a:t>return the position/value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If we get to the end of the loop and haven’t returned anything, no match is present in the array</a:t>
            </a:r>
          </a:p>
          <a:p>
            <a:pPr lvl="2"/>
            <a:r>
              <a:rPr lang="en-IE" sz="2800" dirty="0"/>
              <a:t>Return that no match was found 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How can we represent no match being found:</a:t>
            </a:r>
          </a:p>
          <a:p>
            <a:pPr lvl="2"/>
            <a:r>
              <a:rPr lang="en-IE" sz="2800" dirty="0"/>
              <a:t>When we’re finding the position of the element?</a:t>
            </a:r>
          </a:p>
          <a:p>
            <a:pPr lvl="2"/>
            <a:r>
              <a:rPr lang="en-IE" sz="2800" dirty="0"/>
              <a:t>When we’re finding the element itself?</a:t>
            </a:r>
          </a:p>
        </p:txBody>
      </p:sp>
    </p:spTree>
    <p:extLst>
      <p:ext uri="{BB962C8B-B14F-4D97-AF65-F5344CB8AC3E}">
        <p14:creationId xmlns:p14="http://schemas.microsoft.com/office/powerpoint/2010/main" val="164324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Illustrating Linear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496084"/>
              </p:ext>
            </p:extLst>
          </p:nvPr>
        </p:nvGraphicFramePr>
        <p:xfrm>
          <a:off x="1096963" y="1846263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58783195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1966212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18201313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18856495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6195085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9734832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5637971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78344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4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06392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23608" y="2696846"/>
            <a:ext cx="350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Search this array for the number 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1417" y="3175081"/>
            <a:ext cx="819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Linear search</a:t>
            </a:r>
            <a:r>
              <a:rPr lang="en-IE" dirty="0"/>
              <a:t>: Check </a:t>
            </a:r>
            <a:r>
              <a:rPr lang="en-IE" dirty="0">
                <a:solidFill>
                  <a:srgbClr val="FF0000"/>
                </a:solidFill>
              </a:rPr>
              <a:t>slot 0</a:t>
            </a:r>
            <a:r>
              <a:rPr lang="en-IE" dirty="0"/>
              <a:t>, then </a:t>
            </a:r>
            <a:r>
              <a:rPr lang="en-IE" dirty="0">
                <a:solidFill>
                  <a:srgbClr val="FF0000"/>
                </a:solidFill>
              </a:rPr>
              <a:t>slot 1</a:t>
            </a:r>
            <a:r>
              <a:rPr lang="en-IE" dirty="0"/>
              <a:t>, then </a:t>
            </a:r>
            <a:r>
              <a:rPr lang="en-IE" dirty="0">
                <a:solidFill>
                  <a:srgbClr val="FF0000"/>
                </a:solidFill>
              </a:rPr>
              <a:t>slot 2</a:t>
            </a:r>
            <a:r>
              <a:rPr lang="en-IE" dirty="0"/>
              <a:t>, then </a:t>
            </a:r>
            <a:r>
              <a:rPr lang="en-IE" dirty="0">
                <a:solidFill>
                  <a:srgbClr val="FF0000"/>
                </a:solidFill>
              </a:rPr>
              <a:t>slot 3</a:t>
            </a:r>
            <a:r>
              <a:rPr lang="en-IE" dirty="0"/>
              <a:t>, then </a:t>
            </a:r>
            <a:r>
              <a:rPr lang="en-IE" dirty="0">
                <a:solidFill>
                  <a:srgbClr val="FF0000"/>
                </a:solidFill>
              </a:rPr>
              <a:t>slot 4</a:t>
            </a:r>
            <a:r>
              <a:rPr lang="en-IE" dirty="0"/>
              <a:t>, then </a:t>
            </a:r>
            <a:r>
              <a:rPr lang="en-IE" dirty="0">
                <a:solidFill>
                  <a:srgbClr val="FF0000"/>
                </a:solidFill>
              </a:rPr>
              <a:t>slot 5, </a:t>
            </a:r>
            <a:r>
              <a:rPr lang="en-I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then</a:t>
            </a:r>
            <a:r>
              <a:rPr lang="en-IE" dirty="0">
                <a:solidFill>
                  <a:srgbClr val="FF0000"/>
                </a:solidFill>
              </a:rPr>
              <a:t> slot 6</a:t>
            </a:r>
            <a:r>
              <a:rPr lang="en-IE" dirty="0"/>
              <a:t> </a:t>
            </a:r>
          </a:p>
          <a:p>
            <a:pPr algn="ctr"/>
            <a:r>
              <a:rPr lang="en-IE" dirty="0"/>
              <a:t>[match found in 7 iterations]</a:t>
            </a:r>
          </a:p>
        </p:txBody>
      </p:sp>
    </p:spTree>
    <p:extLst>
      <p:ext uri="{BB962C8B-B14F-4D97-AF65-F5344CB8AC3E}">
        <p14:creationId xmlns:p14="http://schemas.microsoft.com/office/powerpoint/2010/main" val="419234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Drawbacks of 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Essentially </a:t>
            </a:r>
            <a:r>
              <a:rPr lang="en-IE" sz="3200" dirty="0" err="1"/>
              <a:t>unoptimized</a:t>
            </a:r>
            <a:r>
              <a:rPr lang="en-IE" sz="3200" dirty="0"/>
              <a:t> – Big O value of </a:t>
            </a:r>
            <a:r>
              <a:rPr lang="en-IE" sz="3200" dirty="0">
                <a:solidFill>
                  <a:srgbClr val="FF0000"/>
                </a:solidFill>
              </a:rPr>
              <a:t>O(n)</a:t>
            </a:r>
          </a:p>
          <a:p>
            <a:pPr lvl="2"/>
            <a:r>
              <a:rPr lang="en-IE" sz="2800" dirty="0"/>
              <a:t>Must visit </a:t>
            </a:r>
            <a:r>
              <a:rPr lang="en-IE" sz="2800" dirty="0">
                <a:solidFill>
                  <a:srgbClr val="FF0000"/>
                </a:solidFill>
              </a:rPr>
              <a:t>every slot </a:t>
            </a:r>
            <a:r>
              <a:rPr lang="en-IE" sz="2800" dirty="0"/>
              <a:t>to know we haven’t found a match</a:t>
            </a:r>
          </a:p>
          <a:p>
            <a:pPr lvl="2"/>
            <a:r>
              <a:rPr lang="en-IE" sz="2800" dirty="0"/>
              <a:t>Can’t skip any slots to get to the result faster</a:t>
            </a:r>
          </a:p>
          <a:p>
            <a:pPr lvl="2"/>
            <a:r>
              <a:rPr lang="en-IE" sz="2800" dirty="0"/>
              <a:t>Only possible optimisation (to improve the average case) is to:</a:t>
            </a:r>
          </a:p>
          <a:p>
            <a:pPr lvl="3"/>
            <a:r>
              <a:rPr lang="en-IE" sz="2800" dirty="0"/>
              <a:t>Return from within the loop as soon as a match is found</a:t>
            </a:r>
          </a:p>
          <a:p>
            <a:pPr lvl="3"/>
            <a:r>
              <a:rPr lang="en-IE" sz="2800" dirty="0"/>
              <a:t>Break out of the loop as soon as a match is found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Reason for lack of optimization: Assumes </a:t>
            </a:r>
            <a:r>
              <a:rPr lang="en-IE" sz="3200" dirty="0">
                <a:solidFill>
                  <a:srgbClr val="FF0000"/>
                </a:solidFill>
              </a:rPr>
              <a:t>data isn’t sorted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Linear search is the only way to search unsorted data</a:t>
            </a:r>
          </a:p>
          <a:p>
            <a:pPr lvl="2"/>
            <a:r>
              <a:rPr lang="en-IE" sz="2800" dirty="0"/>
              <a:t>If data isn’t sorted, the only way we </a:t>
            </a:r>
            <a:r>
              <a:rPr lang="en-IE" sz="2800" b="1" dirty="0"/>
              <a:t>can</a:t>
            </a:r>
            <a:r>
              <a:rPr lang="en-IE" sz="2800" dirty="0"/>
              <a:t> search is to check every slot</a:t>
            </a:r>
          </a:p>
          <a:p>
            <a:pPr lvl="1"/>
            <a:endParaRPr lang="en-IE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148484" y="2781370"/>
            <a:ext cx="3672348" cy="1200329"/>
            <a:chOff x="8266472" y="2980473"/>
            <a:chExt cx="3672348" cy="1200329"/>
          </a:xfrm>
        </p:grpSpPr>
        <p:cxnSp>
          <p:nvCxnSpPr>
            <p:cNvPr id="5" name="Straight Arrow Connector 4"/>
            <p:cNvCxnSpPr>
              <a:stCxn id="9" idx="1"/>
            </p:cNvCxnSpPr>
            <p:nvPr/>
          </p:nvCxnSpPr>
          <p:spPr>
            <a:xfrm flipH="1" flipV="1">
              <a:off x="8922775" y="3517490"/>
              <a:ext cx="477847" cy="63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9" idx="1"/>
            </p:cNvCxnSpPr>
            <p:nvPr/>
          </p:nvCxnSpPr>
          <p:spPr>
            <a:xfrm flipH="1">
              <a:off x="8266472" y="3580638"/>
              <a:ext cx="1134150" cy="267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400622" y="2980473"/>
              <a:ext cx="25381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Two approaches that give the same end result.</a:t>
              </a:r>
            </a:p>
            <a:p>
              <a:r>
                <a:rPr lang="en-IE" dirty="0"/>
                <a:t>Neither will change the Big O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95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600" dirty="0"/>
              <a:t>Searching Sorted Data With 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8085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If data was sorted, how could we optimise linear search?</a:t>
            </a:r>
          </a:p>
          <a:p>
            <a:pPr lvl="2"/>
            <a:r>
              <a:rPr lang="en-IE" sz="2800" dirty="0"/>
              <a:t>Only search until we find something that comes AFTER our data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For example: Searching an (ascending order) alphabetised array of names</a:t>
            </a:r>
          </a:p>
          <a:p>
            <a:pPr lvl="2"/>
            <a:r>
              <a:rPr lang="en-IE" sz="2800" dirty="0"/>
              <a:t>For each element in the array</a:t>
            </a:r>
          </a:p>
          <a:p>
            <a:pPr lvl="3"/>
            <a:r>
              <a:rPr lang="en-IE" sz="2800" dirty="0"/>
              <a:t>If the current element matches search term, return it/position of it</a:t>
            </a:r>
          </a:p>
          <a:p>
            <a:pPr lvl="3"/>
            <a:r>
              <a:rPr lang="en-IE" sz="2800" dirty="0">
                <a:solidFill>
                  <a:srgbClr val="FF0000"/>
                </a:solidFill>
              </a:rPr>
              <a:t>If current element should come AFTER search term in alphabetical order, return no match found </a:t>
            </a:r>
          </a:p>
          <a:p>
            <a:pPr lvl="3"/>
            <a:endParaRPr lang="en-IE" sz="2800" dirty="0">
              <a:solidFill>
                <a:srgbClr val="FF0000"/>
              </a:solidFill>
            </a:endParaRPr>
          </a:p>
          <a:p>
            <a:pPr lvl="1"/>
            <a:r>
              <a:rPr lang="en-IE" sz="3200" dirty="0">
                <a:solidFill>
                  <a:srgbClr val="FF0000"/>
                </a:solidFill>
              </a:rPr>
              <a:t>This is an optimization: </a:t>
            </a:r>
            <a:r>
              <a:rPr lang="en-IE" sz="3200" dirty="0"/>
              <a:t>If we can find something that comes after the search term, and we still haven’t found a match, it’s not there</a:t>
            </a:r>
          </a:p>
          <a:p>
            <a:pPr lvl="2"/>
            <a:r>
              <a:rPr lang="en-IE" sz="2800" dirty="0"/>
              <a:t>Optimises the code to </a:t>
            </a:r>
            <a:r>
              <a:rPr lang="en-IE" sz="2800" dirty="0">
                <a:solidFill>
                  <a:srgbClr val="FF0000"/>
                </a:solidFill>
              </a:rPr>
              <a:t>reduce the number of comparisons and iterations performed</a:t>
            </a:r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7708243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2042</TotalTime>
  <Words>2630</Words>
  <Application>Microsoft Office PowerPoint</Application>
  <PresentationFormat>Widescreen</PresentationFormat>
  <Paragraphs>356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Calibri Light</vt:lpstr>
      <vt:lpstr>Default Theme</vt:lpstr>
      <vt:lpstr>Searching Arrays</vt:lpstr>
      <vt:lpstr>Locating Something in an Array</vt:lpstr>
      <vt:lpstr>What is a Search Algorithm?</vt:lpstr>
      <vt:lpstr>Finding Data in an Unsorted Array</vt:lpstr>
      <vt:lpstr>What is Linear Search?</vt:lpstr>
      <vt:lpstr>Linear Search – The Algorithm</vt:lpstr>
      <vt:lpstr>Illustrating Linear Search</vt:lpstr>
      <vt:lpstr>The Drawbacks of Linear Search</vt:lpstr>
      <vt:lpstr>Searching Sorted Data With Linear Search</vt:lpstr>
      <vt:lpstr>Optimized Linear Search: Still Not a Perfect Solution</vt:lpstr>
      <vt:lpstr>What is Binary Search?</vt:lpstr>
      <vt:lpstr>What Binary Search Looks Like</vt:lpstr>
      <vt:lpstr>Preparing for the Binary Search Algorithm – Establishing Boundaries</vt:lpstr>
      <vt:lpstr>Carrying Out Binary Search –  Picking the Element to Check</vt:lpstr>
      <vt:lpstr>Ending Binary Search – What is the Termination Condition?</vt:lpstr>
      <vt:lpstr>The Binary Search Algorithm</vt:lpstr>
      <vt:lpstr>Analysing the Cost of Binary Search</vt:lpstr>
      <vt:lpstr>Illustrating Binary Search</vt:lpstr>
      <vt:lpstr>Illustrating Binary Search: Another Example</vt:lpstr>
      <vt:lpstr>Comparing Search Algorithms</vt:lpstr>
      <vt:lpstr>Comparing Search Algorithms:  Requirements &amp; Worst Case Analysis</vt:lpstr>
      <vt:lpstr>Comparing Worst Case Scenarios:  Linear Search</vt:lpstr>
      <vt:lpstr>Comparing Worst Case Scenarios:  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Algorithms</dc:title>
  <dc:creator>michelle</dc:creator>
  <cp:lastModifiedBy>Michelle Graham</cp:lastModifiedBy>
  <cp:revision>58</cp:revision>
  <dcterms:created xsi:type="dcterms:W3CDTF">2017-09-25T22:25:34Z</dcterms:created>
  <dcterms:modified xsi:type="dcterms:W3CDTF">2024-10-21T08:08:15Z</dcterms:modified>
</cp:coreProperties>
</file>