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25"/>
  </p:notesMasterIdLst>
  <p:sldIdLst>
    <p:sldId id="256" r:id="rId2"/>
    <p:sldId id="277" r:id="rId3"/>
    <p:sldId id="279" r:id="rId4"/>
    <p:sldId id="280" r:id="rId5"/>
    <p:sldId id="281" r:id="rId6"/>
    <p:sldId id="285" r:id="rId7"/>
    <p:sldId id="282" r:id="rId8"/>
    <p:sldId id="294" r:id="rId9"/>
    <p:sldId id="283" r:id="rId10"/>
    <p:sldId id="286" r:id="rId11"/>
    <p:sldId id="284" r:id="rId12"/>
    <p:sldId id="287" r:id="rId13"/>
    <p:sldId id="288" r:id="rId14"/>
    <p:sldId id="289" r:id="rId15"/>
    <p:sldId id="290" r:id="rId16"/>
    <p:sldId id="297" r:id="rId17"/>
    <p:sldId id="291" r:id="rId18"/>
    <p:sldId id="292" r:id="rId19"/>
    <p:sldId id="298" r:id="rId20"/>
    <p:sldId id="295" r:id="rId21"/>
    <p:sldId id="299" r:id="rId22"/>
    <p:sldId id="293" r:id="rId23"/>
    <p:sldId id="29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671A4D-FFCF-452A-9286-CB1643CB66E9}">
          <p14:sldIdLst>
            <p14:sldId id="256"/>
          </p14:sldIdLst>
        </p14:section>
        <p14:section name="Calculating Complexity" id="{07C1B69B-D89D-4227-960C-37B198FBD4C4}">
          <p14:sldIdLst>
            <p14:sldId id="277"/>
            <p14:sldId id="279"/>
            <p14:sldId id="280"/>
            <p14:sldId id="281"/>
            <p14:sldId id="285"/>
            <p14:sldId id="282"/>
            <p14:sldId id="294"/>
            <p14:sldId id="283"/>
            <p14:sldId id="286"/>
            <p14:sldId id="284"/>
            <p14:sldId id="287"/>
            <p14:sldId id="288"/>
          </p14:sldIdLst>
        </p14:section>
        <p14:section name="Calculating Big O - Worked Examples" id="{67F24F05-DC45-4CA7-8E5F-5A4DC21AA246}">
          <p14:sldIdLst>
            <p14:sldId id="289"/>
            <p14:sldId id="290"/>
            <p14:sldId id="297"/>
            <p14:sldId id="291"/>
          </p14:sldIdLst>
        </p14:section>
        <p14:section name="The Flaw with Big O" id="{09DE764D-3925-4F15-A0A7-06A65B499225}">
          <p14:sldIdLst>
            <p14:sldId id="292"/>
            <p14:sldId id="298"/>
            <p14:sldId id="295"/>
            <p14:sldId id="299"/>
            <p14:sldId id="293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44B92-44D7-4CC8-B053-4F88497667A0}" type="datetimeFigureOut">
              <a:rPr lang="en-IE" smtClean="0"/>
              <a:t>21/10/2024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8A1AA-1041-427D-8A2C-9304A79BD5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87558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14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5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8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7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5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33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8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1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9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5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0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81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Algorithm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Calculating the Cost of an Algorithm</a:t>
            </a:r>
          </a:p>
        </p:txBody>
      </p:sp>
    </p:spTree>
    <p:extLst>
      <p:ext uri="{BB962C8B-B14F-4D97-AF65-F5344CB8AC3E}">
        <p14:creationId xmlns:p14="http://schemas.microsoft.com/office/powerpoint/2010/main" val="311480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Rule 3) Calculating… </a:t>
            </a:r>
            <a:br>
              <a:rPr lang="en-IE" dirty="0"/>
            </a:br>
            <a:r>
              <a:rPr lang="en-IE" dirty="0"/>
              <a:t>For Separate Loops With Different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967458" cy="4211189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IE" sz="3200" dirty="0"/>
              <a:t>In this example we have two </a:t>
            </a:r>
            <a:r>
              <a:rPr lang="en-IE" sz="3200" b="1" u="sng" dirty="0">
                <a:solidFill>
                  <a:srgbClr val="FF0000"/>
                </a:solidFill>
              </a:rPr>
              <a:t>separate</a:t>
            </a:r>
            <a:r>
              <a:rPr lang="en-IE" sz="3200" dirty="0"/>
              <a:t> loops</a:t>
            </a:r>
          </a:p>
          <a:p>
            <a:pPr lvl="2"/>
            <a:endParaRPr lang="en-IE" sz="2800" dirty="0">
              <a:solidFill>
                <a:srgbClr val="FF0000"/>
              </a:solidFill>
            </a:endParaRPr>
          </a:p>
          <a:p>
            <a:pPr lvl="1"/>
            <a:r>
              <a:rPr lang="en-IE" sz="3200" dirty="0"/>
              <a:t>For each loop in an algorithm, we </a:t>
            </a:r>
            <a:r>
              <a:rPr lang="en-IE" sz="3200" dirty="0">
                <a:solidFill>
                  <a:srgbClr val="FF0000"/>
                </a:solidFill>
              </a:rPr>
              <a:t>add </a:t>
            </a:r>
            <a:r>
              <a:rPr lang="en-IE" sz="3200" dirty="0"/>
              <a:t>the </a:t>
            </a:r>
            <a:r>
              <a:rPr lang="en-IE" sz="3200" i="1" dirty="0"/>
              <a:t>terms </a:t>
            </a:r>
            <a:r>
              <a:rPr lang="en-IE" sz="3200" dirty="0"/>
              <a:t>involved</a:t>
            </a:r>
          </a:p>
          <a:p>
            <a:pPr lvl="2"/>
            <a:r>
              <a:rPr lang="en-IE" sz="2800" i="1" dirty="0"/>
              <a:t>Term: The number of elements in an array used by the algorithm</a:t>
            </a:r>
          </a:p>
          <a:p>
            <a:pPr lvl="2"/>
            <a:r>
              <a:rPr lang="en-IE" sz="2800" dirty="0"/>
              <a:t>Result: </a:t>
            </a:r>
            <a:r>
              <a:rPr lang="en-IE" sz="2800" dirty="0">
                <a:solidFill>
                  <a:srgbClr val="FF0000"/>
                </a:solidFill>
              </a:rPr>
              <a:t>O(</a:t>
            </a:r>
            <a:r>
              <a:rPr lang="en-IE" sz="2800" dirty="0" err="1">
                <a:solidFill>
                  <a:srgbClr val="FF0000"/>
                </a:solidFill>
              </a:rPr>
              <a:t>a+b</a:t>
            </a:r>
            <a:r>
              <a:rPr lang="en-IE" sz="2800" dirty="0">
                <a:solidFill>
                  <a:srgbClr val="FF0000"/>
                </a:solidFill>
              </a:rPr>
              <a:t>)</a:t>
            </a:r>
            <a:r>
              <a:rPr lang="en-IE" sz="2800" dirty="0"/>
              <a:t>, where a = arr1.length and b = arr2.length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892800" y="1923884"/>
            <a:ext cx="5262880" cy="4322688"/>
            <a:chOff x="5892800" y="1869179"/>
            <a:chExt cx="5262880" cy="4322688"/>
          </a:xfrm>
        </p:grpSpPr>
        <p:grpSp>
          <p:nvGrpSpPr>
            <p:cNvPr id="12" name="Group 11"/>
            <p:cNvGrpSpPr/>
            <p:nvPr/>
          </p:nvGrpSpPr>
          <p:grpSpPr>
            <a:xfrm>
              <a:off x="5892800" y="1869179"/>
              <a:ext cx="5262880" cy="4322688"/>
              <a:chOff x="5892800" y="1869179"/>
              <a:chExt cx="5262880" cy="432268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203430" y="1869179"/>
                <a:ext cx="4952250" cy="4322688"/>
              </a:xfrm>
              <a:prstGeom prst="rect">
                <a:avLst/>
              </a:prstGeom>
            </p:spPr>
          </p:pic>
          <p:cxnSp>
            <p:nvCxnSpPr>
              <p:cNvPr id="9" name="Straight Arrow Connector 8"/>
              <p:cNvCxnSpPr/>
              <p:nvPr/>
            </p:nvCxnSpPr>
            <p:spPr>
              <a:xfrm>
                <a:off x="5892800" y="2157046"/>
                <a:ext cx="703385" cy="17506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>
              <a:off x="5892800" y="2157046"/>
              <a:ext cx="703385" cy="672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1347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Rule 3) Calculating… </a:t>
            </a:r>
            <a:br>
              <a:rPr lang="en-IE" dirty="0"/>
            </a:br>
            <a:r>
              <a:rPr lang="en-IE" dirty="0"/>
              <a:t>For Nested Loops With Different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983805"/>
          </a:xfrm>
        </p:spPr>
        <p:txBody>
          <a:bodyPr>
            <a:normAutofit/>
          </a:bodyPr>
          <a:lstStyle/>
          <a:p>
            <a:pPr lvl="1"/>
            <a:r>
              <a:rPr lang="en-IE" sz="3200" dirty="0"/>
              <a:t>In this example we have a </a:t>
            </a:r>
            <a:r>
              <a:rPr lang="en-IE" sz="3200" b="1" u="sng" dirty="0">
                <a:solidFill>
                  <a:srgbClr val="FF0000"/>
                </a:solidFill>
              </a:rPr>
              <a:t>nested</a:t>
            </a:r>
            <a:r>
              <a:rPr lang="en-IE" sz="3200" dirty="0">
                <a:solidFill>
                  <a:srgbClr val="FF0000"/>
                </a:solidFill>
              </a:rPr>
              <a:t> loop</a:t>
            </a:r>
          </a:p>
          <a:p>
            <a:pPr lvl="1"/>
            <a:r>
              <a:rPr lang="en-IE" sz="3200" dirty="0"/>
              <a:t>To calculate for a nested loop, we </a:t>
            </a:r>
            <a:r>
              <a:rPr lang="en-IE" sz="3200" dirty="0">
                <a:solidFill>
                  <a:srgbClr val="FF0000"/>
                </a:solidFill>
              </a:rPr>
              <a:t>multiply</a:t>
            </a:r>
            <a:r>
              <a:rPr lang="en-IE" sz="3200" dirty="0"/>
              <a:t> the terms</a:t>
            </a:r>
            <a:r>
              <a:rPr lang="en-IE" sz="3200" i="1" dirty="0"/>
              <a:t> </a:t>
            </a:r>
            <a:r>
              <a:rPr lang="en-IE" sz="3200" dirty="0"/>
              <a:t>involved</a:t>
            </a:r>
          </a:p>
          <a:p>
            <a:pPr lvl="2"/>
            <a:r>
              <a:rPr lang="en-IE" sz="2800" dirty="0"/>
              <a:t>Result: </a:t>
            </a:r>
            <a:r>
              <a:rPr lang="en-IE" sz="2800" dirty="0">
                <a:solidFill>
                  <a:srgbClr val="FF0000"/>
                </a:solidFill>
              </a:rPr>
              <a:t>O(a*b)</a:t>
            </a:r>
            <a:r>
              <a:rPr lang="en-IE" sz="2800" dirty="0"/>
              <a:t>, where a = arr1.length and b = arr2.length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837" y="3829539"/>
            <a:ext cx="9411286" cy="242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2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Rule 4) Remove All Non-Dominants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620"/>
          </a:xfrm>
        </p:spPr>
        <p:txBody>
          <a:bodyPr>
            <a:normAutofit/>
          </a:bodyPr>
          <a:lstStyle/>
          <a:p>
            <a:pPr lvl="1"/>
            <a:r>
              <a:rPr lang="en-IE" sz="3200" dirty="0"/>
              <a:t>When you have the final value calculated for an algorithm, reduce the equation to its largest part</a:t>
            </a:r>
          </a:p>
          <a:p>
            <a:pPr lvl="2"/>
            <a:r>
              <a:rPr lang="en-IE" sz="2800" dirty="0"/>
              <a:t>Where you have multiple terms, reduce it to the largest part for each term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The reason? The dominant term is the </a:t>
            </a:r>
            <a:r>
              <a:rPr lang="en-IE" sz="3200" dirty="0">
                <a:solidFill>
                  <a:srgbClr val="FF0000"/>
                </a:solidFill>
              </a:rPr>
              <a:t>most impactful</a:t>
            </a:r>
          </a:p>
          <a:p>
            <a:pPr lvl="2"/>
            <a:r>
              <a:rPr lang="en-IE" sz="2800" dirty="0"/>
              <a:t>Remember: n</a:t>
            </a:r>
            <a:r>
              <a:rPr lang="en-IE" sz="2800" baseline="30000" dirty="0"/>
              <a:t>2</a:t>
            </a:r>
            <a:r>
              <a:rPr lang="en-IE" sz="2800" dirty="0"/>
              <a:t> has a much bigger impact on things than n</a:t>
            </a:r>
          </a:p>
          <a:p>
            <a:pPr marL="384048" lvl="2" indent="0">
              <a:buNone/>
            </a:pPr>
            <a:endParaRPr lang="en-IE" sz="2800" dirty="0"/>
          </a:p>
          <a:p>
            <a:pPr lvl="2"/>
            <a:endParaRPr lang="en-IE" sz="2800" dirty="0"/>
          </a:p>
          <a:p>
            <a:pPr lvl="1"/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1126750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Rule 4) Calculating…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1845734"/>
            <a:ext cx="4245970" cy="4023360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IE" sz="3200" dirty="0"/>
              <a:t>In this example, we have a single loop and a nested loop</a:t>
            </a:r>
          </a:p>
          <a:p>
            <a:pPr lvl="2"/>
            <a:r>
              <a:rPr lang="en-IE" sz="2800" dirty="0"/>
              <a:t>Single loop cost: O(n)</a:t>
            </a:r>
          </a:p>
          <a:p>
            <a:pPr lvl="2"/>
            <a:r>
              <a:rPr lang="en-IE" sz="2800" dirty="0"/>
              <a:t>Nested loop cost: (O(n</a:t>
            </a:r>
            <a:r>
              <a:rPr lang="en-IE" sz="2800" baseline="30000" dirty="0"/>
              <a:t>2</a:t>
            </a:r>
            <a:r>
              <a:rPr lang="en-IE" sz="2800" dirty="0"/>
              <a:t>))</a:t>
            </a:r>
          </a:p>
          <a:p>
            <a:pPr lvl="1"/>
            <a:r>
              <a:rPr lang="en-IE" sz="3200" dirty="0"/>
              <a:t>Overall cost </a:t>
            </a:r>
            <a:r>
              <a:rPr lang="en-IE" sz="3200" b="1" dirty="0"/>
              <a:t>before</a:t>
            </a:r>
            <a:r>
              <a:rPr lang="en-IE" sz="3200" dirty="0"/>
              <a:t> eliminating non-dominant: O(n + n</a:t>
            </a:r>
            <a:r>
              <a:rPr lang="en-IE" sz="3200" baseline="30000" dirty="0"/>
              <a:t>2</a:t>
            </a:r>
            <a:r>
              <a:rPr lang="en-IE" sz="3200" dirty="0"/>
              <a:t>)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After we eliminate: O(n</a:t>
            </a:r>
            <a:r>
              <a:rPr lang="en-IE" sz="3200" baseline="30000" dirty="0"/>
              <a:t>2</a:t>
            </a:r>
            <a:r>
              <a:rPr lang="en-IE" sz="3200" dirty="0"/>
              <a:t>)</a:t>
            </a:r>
          </a:p>
          <a:p>
            <a:pPr lvl="2"/>
            <a:r>
              <a:rPr lang="en-IE" sz="2800" dirty="0"/>
              <a:t>n is the smaller of the two components, it has less of an impact</a:t>
            </a:r>
          </a:p>
          <a:p>
            <a:pPr lvl="2"/>
            <a:endParaRPr lang="en-IE" sz="2800" dirty="0"/>
          </a:p>
          <a:p>
            <a:pPr lvl="1"/>
            <a:endParaRPr lang="en-IE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250" y="2136076"/>
            <a:ext cx="5812430" cy="34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83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Putting the Rules into Practice: </a:t>
            </a:r>
            <a:br>
              <a:rPr lang="en-IE" dirty="0"/>
            </a:br>
            <a:r>
              <a:rPr lang="en-IE" dirty="0"/>
              <a:t>Some Worked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IE" sz="3200" dirty="0"/>
              <a:t>Easy one to start!</a:t>
            </a:r>
          </a:p>
          <a:p>
            <a:pPr lvl="1"/>
            <a:r>
              <a:rPr lang="en-IE" sz="3200" dirty="0"/>
              <a:t>What is the </a:t>
            </a:r>
            <a:r>
              <a:rPr lang="en-IE" sz="3200" dirty="0">
                <a:solidFill>
                  <a:srgbClr val="FF0000"/>
                </a:solidFill>
              </a:rPr>
              <a:t>order</a:t>
            </a:r>
            <a:r>
              <a:rPr lang="en-IE" sz="3200" dirty="0"/>
              <a:t> of this piece of code:</a:t>
            </a:r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Single line of code that does not repeat = O(1)</a:t>
            </a:r>
          </a:p>
          <a:p>
            <a:pPr lvl="1"/>
            <a:r>
              <a:rPr lang="en-IE" sz="3200" dirty="0"/>
              <a:t>Final Big O value: O(1)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851" y="3235495"/>
            <a:ext cx="7973258" cy="104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23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Putting the Rules into Practice: </a:t>
            </a:r>
            <a:br>
              <a:rPr lang="en-IE" dirty="0"/>
            </a:br>
            <a:r>
              <a:rPr lang="en-IE" dirty="0"/>
              <a:t>Some Worked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4479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IE" sz="3200" dirty="0"/>
              <a:t>What is the </a:t>
            </a:r>
            <a:r>
              <a:rPr lang="en-IE" sz="3200" dirty="0">
                <a:solidFill>
                  <a:srgbClr val="FF0000"/>
                </a:solidFill>
              </a:rPr>
              <a:t>order</a:t>
            </a:r>
            <a:r>
              <a:rPr lang="en-IE" sz="3200" dirty="0"/>
              <a:t> of this piece of code:</a:t>
            </a:r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018" y="2300691"/>
            <a:ext cx="6815016" cy="225757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4655364"/>
            <a:ext cx="10058400" cy="1323405"/>
          </a:xfrm>
          <a:prstGeom prst="rect">
            <a:avLst/>
          </a:prstGeom>
        </p:spPr>
        <p:txBody>
          <a:bodyPr vert="horz" lIns="0" tIns="45720" rIns="0" bIns="45720" numCol="1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E" sz="3200" dirty="0"/>
              <a:t>Initial total: O(1 + n + n + n + 1) = O(3n + 2)</a:t>
            </a:r>
          </a:p>
          <a:p>
            <a:pPr lvl="1"/>
            <a:r>
              <a:rPr lang="en-IE" sz="3200" dirty="0"/>
              <a:t>After removing constants: </a:t>
            </a:r>
            <a:r>
              <a:rPr lang="en-IE" sz="3200" dirty="0">
                <a:solidFill>
                  <a:srgbClr val="FF0000"/>
                </a:solidFill>
              </a:rPr>
              <a:t>O(n)</a:t>
            </a:r>
          </a:p>
          <a:p>
            <a:pPr lvl="2"/>
            <a:r>
              <a:rPr lang="en-IE" sz="2800" dirty="0"/>
              <a:t>No constant multipliers – remove the 3 coefficient</a:t>
            </a:r>
          </a:p>
          <a:p>
            <a:pPr lvl="2"/>
            <a:r>
              <a:rPr lang="en-IE" sz="2800" dirty="0"/>
              <a:t>No constant values – remove the 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97280" y="2397311"/>
            <a:ext cx="2427458" cy="2160954"/>
          </a:xfrm>
          <a:prstGeom prst="rect">
            <a:avLst/>
          </a:prstGeom>
        </p:spPr>
        <p:txBody>
          <a:bodyPr vert="horz" lIns="0" tIns="45720" rIns="0" bIns="45720" numCol="1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sz="3200" dirty="0"/>
              <a:t>Line 35 = O(1)</a:t>
            </a:r>
          </a:p>
          <a:p>
            <a:pPr lvl="1"/>
            <a:r>
              <a:rPr lang="pt-BR" sz="3200" dirty="0"/>
              <a:t>Line 36 = O(n)</a:t>
            </a:r>
          </a:p>
          <a:p>
            <a:pPr lvl="1"/>
            <a:r>
              <a:rPr lang="pt-BR" sz="3200" dirty="0"/>
              <a:t>Line 37 = O(n)</a:t>
            </a:r>
          </a:p>
          <a:p>
            <a:pPr lvl="1"/>
            <a:r>
              <a:rPr lang="pt-BR" sz="3200" dirty="0"/>
              <a:t>Line 38 = O(n)</a:t>
            </a:r>
          </a:p>
          <a:p>
            <a:pPr lvl="1"/>
            <a:r>
              <a:rPr lang="pt-BR" sz="3200" dirty="0"/>
              <a:t>Line 41 = O(1)</a:t>
            </a:r>
          </a:p>
        </p:txBody>
      </p:sp>
    </p:spTree>
    <p:extLst>
      <p:ext uri="{BB962C8B-B14F-4D97-AF65-F5344CB8AC3E}">
        <p14:creationId xmlns:p14="http://schemas.microsoft.com/office/powerpoint/2010/main" val="768580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Putting the Rules into Practice: </a:t>
            </a:r>
            <a:br>
              <a:rPr lang="en-IE" dirty="0"/>
            </a:br>
            <a:r>
              <a:rPr lang="en-IE" dirty="0"/>
              <a:t>Some Worked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4479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IE" sz="3200" dirty="0"/>
              <a:t>What is the </a:t>
            </a:r>
            <a:r>
              <a:rPr lang="en-IE" sz="3200" dirty="0">
                <a:solidFill>
                  <a:srgbClr val="FF0000"/>
                </a:solidFill>
              </a:rPr>
              <a:t>order</a:t>
            </a:r>
            <a:r>
              <a:rPr lang="en-IE" sz="3200" dirty="0"/>
              <a:t> of this piece of code:</a:t>
            </a:r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5187997"/>
            <a:ext cx="10058400" cy="900188"/>
          </a:xfrm>
          <a:prstGeom prst="rect">
            <a:avLst/>
          </a:prstGeom>
        </p:spPr>
        <p:txBody>
          <a:bodyPr vert="horz" lIns="0" tIns="45720" rIns="0" bIns="45720" numCol="1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E" sz="3200" dirty="0"/>
              <a:t>Initial total: O(1 + 1 + n + n + n + n + n + 1) = O(5n + 3)</a:t>
            </a:r>
          </a:p>
          <a:p>
            <a:pPr lvl="1"/>
            <a:r>
              <a:rPr lang="en-IE" sz="3200" dirty="0"/>
              <a:t>After removing constants: </a:t>
            </a:r>
            <a:r>
              <a:rPr lang="en-IE" sz="3200" dirty="0">
                <a:solidFill>
                  <a:srgbClr val="FF0000"/>
                </a:solidFill>
              </a:rPr>
              <a:t>O(n)</a:t>
            </a:r>
          </a:p>
          <a:p>
            <a:pPr lvl="2"/>
            <a:r>
              <a:rPr lang="en-IE" sz="2800" dirty="0"/>
              <a:t>Same as previous example, remove the multiplier and the constant terms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97280" y="2397310"/>
            <a:ext cx="2427458" cy="2557643"/>
          </a:xfrm>
          <a:prstGeom prst="rect">
            <a:avLst/>
          </a:prstGeom>
        </p:spPr>
        <p:txBody>
          <a:bodyPr vert="horz" lIns="0" tIns="45720" rIns="0" bIns="45720" numCol="1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sz="3200" dirty="0"/>
              <a:t>Line 54 = O(1)</a:t>
            </a:r>
          </a:p>
          <a:p>
            <a:pPr lvl="1"/>
            <a:r>
              <a:rPr lang="pt-BR" sz="3200" dirty="0"/>
              <a:t>Line 55 = O(1)</a:t>
            </a:r>
          </a:p>
          <a:p>
            <a:pPr lvl="1"/>
            <a:r>
              <a:rPr lang="pt-BR" sz="3200" dirty="0"/>
              <a:t>Line 56 = O(n)</a:t>
            </a:r>
          </a:p>
          <a:p>
            <a:pPr lvl="1"/>
            <a:r>
              <a:rPr lang="pt-BR" sz="3200" dirty="0"/>
              <a:t>Line 57 = O(n)</a:t>
            </a:r>
          </a:p>
          <a:p>
            <a:pPr lvl="1"/>
            <a:r>
              <a:rPr lang="pt-BR" sz="3200" dirty="0"/>
              <a:t>Line 58 = O(n)</a:t>
            </a:r>
          </a:p>
          <a:p>
            <a:pPr lvl="1"/>
            <a:r>
              <a:rPr lang="pt-BR" sz="3200" dirty="0"/>
              <a:t>Line 59 = O(n)</a:t>
            </a:r>
          </a:p>
          <a:p>
            <a:pPr lvl="1"/>
            <a:r>
              <a:rPr lang="pt-BR" sz="3200" dirty="0"/>
              <a:t>Line 60 = O(n)</a:t>
            </a:r>
          </a:p>
          <a:p>
            <a:pPr lvl="1"/>
            <a:r>
              <a:rPr lang="pt-BR" sz="3200" dirty="0"/>
              <a:t>Line 64 = O(1)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844" y="2300213"/>
            <a:ext cx="7191606" cy="2887784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759197" y="4081051"/>
            <a:ext cx="2544976" cy="8739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Linear search – Approach A!</a:t>
            </a:r>
          </a:p>
        </p:txBody>
      </p:sp>
    </p:spTree>
    <p:extLst>
      <p:ext uri="{BB962C8B-B14F-4D97-AF65-F5344CB8AC3E}">
        <p14:creationId xmlns:p14="http://schemas.microsoft.com/office/powerpoint/2010/main" val="3644437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Putting the Rules into Practice: </a:t>
            </a:r>
            <a:br>
              <a:rPr lang="en-IE" dirty="0"/>
            </a:br>
            <a:r>
              <a:rPr lang="en-IE" dirty="0"/>
              <a:t>Some Worked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4479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IE" sz="3200" dirty="0"/>
              <a:t>What is the </a:t>
            </a:r>
            <a:r>
              <a:rPr lang="en-IE" sz="3200" dirty="0">
                <a:solidFill>
                  <a:srgbClr val="FF0000"/>
                </a:solidFill>
              </a:rPr>
              <a:t>order</a:t>
            </a:r>
            <a:r>
              <a:rPr lang="en-IE" sz="3200" dirty="0"/>
              <a:t> of this piece of code:</a:t>
            </a:r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4655364"/>
            <a:ext cx="10058400" cy="1323405"/>
          </a:xfrm>
          <a:prstGeom prst="rect">
            <a:avLst/>
          </a:prstGeom>
        </p:spPr>
        <p:txBody>
          <a:bodyPr vert="horz" lIns="0" tIns="45720" rIns="0" bIns="45720" numCol="1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E" sz="3200" dirty="0"/>
              <a:t>Initial total: O(n + n  + 1 + 1) = O(2n + 2)</a:t>
            </a:r>
          </a:p>
          <a:p>
            <a:pPr lvl="1"/>
            <a:r>
              <a:rPr lang="en-IE" sz="3200" dirty="0"/>
              <a:t>After removing constants: </a:t>
            </a:r>
            <a:r>
              <a:rPr lang="en-IE" sz="3200" dirty="0">
                <a:solidFill>
                  <a:srgbClr val="FF0000"/>
                </a:solidFill>
              </a:rPr>
              <a:t>O(n)</a:t>
            </a:r>
          </a:p>
          <a:p>
            <a:pPr lvl="2"/>
            <a:r>
              <a:rPr lang="en-IE" sz="2800" dirty="0"/>
              <a:t>Same as previous example, remove the multiplier and the constant terms</a:t>
            </a:r>
          </a:p>
          <a:p>
            <a:pPr lvl="1"/>
            <a:r>
              <a:rPr lang="en-IE" sz="3200" dirty="0"/>
              <a:t>However, what can we say about the </a:t>
            </a:r>
            <a:r>
              <a:rPr lang="en-IE" sz="3200" b="1" dirty="0">
                <a:solidFill>
                  <a:srgbClr val="FF0000"/>
                </a:solidFill>
              </a:rPr>
              <a:t>BEST</a:t>
            </a:r>
            <a:r>
              <a:rPr lang="en-IE" sz="3200" dirty="0"/>
              <a:t> case here?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97280" y="2618153"/>
            <a:ext cx="2427458" cy="1940111"/>
          </a:xfrm>
          <a:prstGeom prst="rect">
            <a:avLst/>
          </a:prstGeom>
        </p:spPr>
        <p:txBody>
          <a:bodyPr vert="horz" lIns="0" tIns="45720" rIns="0" bIns="45720" numCol="1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sz="3200" dirty="0"/>
              <a:t>Line 45 = O(n)</a:t>
            </a:r>
          </a:p>
          <a:p>
            <a:pPr lvl="1"/>
            <a:r>
              <a:rPr lang="pt-BR" sz="3200" dirty="0"/>
              <a:t>Line 46 = O(n)</a:t>
            </a:r>
          </a:p>
          <a:p>
            <a:pPr lvl="1"/>
            <a:r>
              <a:rPr lang="pt-BR" sz="3200" dirty="0"/>
              <a:t>Line 47 = O(1)</a:t>
            </a:r>
          </a:p>
          <a:p>
            <a:pPr lvl="1"/>
            <a:r>
              <a:rPr lang="pt-BR" sz="3200" dirty="0"/>
              <a:t>Line 50 = O(1)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892" y="2408587"/>
            <a:ext cx="7408984" cy="199734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610704" y="3407257"/>
            <a:ext cx="2544976" cy="8739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Linear search – Approach B!</a:t>
            </a:r>
          </a:p>
        </p:txBody>
      </p:sp>
    </p:spTree>
    <p:extLst>
      <p:ext uri="{BB962C8B-B14F-4D97-AF65-F5344CB8AC3E}">
        <p14:creationId xmlns:p14="http://schemas.microsoft.com/office/powerpoint/2010/main" val="2668160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About Best Case?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IE" sz="3200" dirty="0"/>
              <a:t>Big O notation calculates the </a:t>
            </a:r>
            <a:r>
              <a:rPr lang="en-IE" sz="3200" b="1" dirty="0">
                <a:solidFill>
                  <a:srgbClr val="FF0000"/>
                </a:solidFill>
              </a:rPr>
              <a:t>WORST possible performance for an algorithm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We’ve seen two versions of linear search – both have a Big O of O(n), but this is the cost for the </a:t>
            </a:r>
            <a:r>
              <a:rPr lang="en-IE" sz="3200" u="sng" dirty="0"/>
              <a:t>worst cases:</a:t>
            </a:r>
          </a:p>
          <a:p>
            <a:pPr lvl="2"/>
            <a:r>
              <a:rPr lang="en-IE" sz="2800" dirty="0"/>
              <a:t>If the element isn’t in the array at all</a:t>
            </a:r>
          </a:p>
          <a:p>
            <a:pPr lvl="2"/>
            <a:r>
              <a:rPr lang="en-IE" sz="2800" dirty="0"/>
              <a:t>If the element is in the very last slot of the array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What if the element is in the very first slot?</a:t>
            </a:r>
          </a:p>
          <a:p>
            <a:pPr lvl="1"/>
            <a:r>
              <a:rPr lang="en-IE" sz="3200" dirty="0"/>
              <a:t>What if the array is empty?</a:t>
            </a:r>
          </a:p>
        </p:txBody>
      </p:sp>
    </p:spTree>
    <p:extLst>
      <p:ext uri="{BB962C8B-B14F-4D97-AF65-F5344CB8AC3E}">
        <p14:creationId xmlns:p14="http://schemas.microsoft.com/office/powerpoint/2010/main" val="197824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Linear Search A: Best Case Performance</a:t>
            </a:r>
            <a:br>
              <a:rPr lang="en-IE" dirty="0"/>
            </a:br>
            <a:r>
              <a:rPr lang="en-IE" dirty="0"/>
              <a:t>Empty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4479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IE" sz="3200" dirty="0"/>
              <a:t>When the array is empty:</a:t>
            </a:r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5361353"/>
            <a:ext cx="10058400" cy="726831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E" sz="3200" dirty="0"/>
              <a:t>Total: O(1 + 1 + 1) = O(3)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97279" y="2397310"/>
            <a:ext cx="2544689" cy="2557643"/>
          </a:xfrm>
          <a:prstGeom prst="rect">
            <a:avLst/>
          </a:prstGeom>
        </p:spPr>
        <p:txBody>
          <a:bodyPr vert="horz" lIns="0" tIns="45720" rIns="0" bIns="45720" numCol="1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sz="3200" dirty="0"/>
              <a:t>Line 54 = O(1)</a:t>
            </a:r>
          </a:p>
          <a:p>
            <a:pPr lvl="1"/>
            <a:r>
              <a:rPr lang="pt-BR" sz="3200" dirty="0"/>
              <a:t>Line 55 = O(1)</a:t>
            </a:r>
          </a:p>
          <a:p>
            <a:pPr lvl="1"/>
            <a:r>
              <a:rPr lang="pt-BR" sz="3200" dirty="0"/>
              <a:t>Line 64 = O(1)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150" y="2300213"/>
            <a:ext cx="7191606" cy="2887784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759197" y="4081051"/>
            <a:ext cx="2544976" cy="8739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Linear search – Approach A!</a:t>
            </a:r>
          </a:p>
        </p:txBody>
      </p:sp>
    </p:spTree>
    <p:extLst>
      <p:ext uri="{BB962C8B-B14F-4D97-AF65-F5344CB8AC3E}">
        <p14:creationId xmlns:p14="http://schemas.microsoft.com/office/powerpoint/2010/main" val="255889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500" dirty="0"/>
              <a:t>How to Calculate an Algorithm’s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89343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IE" sz="3200" dirty="0"/>
              <a:t>To calculate the Big O for an algorithm:</a:t>
            </a:r>
          </a:p>
          <a:p>
            <a:pPr lvl="2"/>
            <a:r>
              <a:rPr lang="en-IE" sz="2800" dirty="0"/>
              <a:t>Assess how much each line of your code “costs”</a:t>
            </a:r>
          </a:p>
          <a:p>
            <a:pPr lvl="2"/>
            <a:r>
              <a:rPr lang="en-IE" sz="2800" dirty="0"/>
              <a:t>Add the cost of each of the lines together</a:t>
            </a:r>
          </a:p>
          <a:p>
            <a:pPr lvl="2"/>
            <a:r>
              <a:rPr lang="en-IE" sz="2800" dirty="0"/>
              <a:t>“Filter” to remove unnecessary information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Big O calculation has some rules: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IE" sz="2800" dirty="0"/>
              <a:t>Always assume the worst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IE" sz="2800" dirty="0"/>
              <a:t>Drop constants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IE" sz="2800" dirty="0"/>
              <a:t>Use different terms/variable names for different inputs to the algorithm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IE" sz="2800" dirty="0"/>
              <a:t>Drop any “non-dominants”</a:t>
            </a:r>
          </a:p>
        </p:txBody>
      </p:sp>
    </p:spTree>
    <p:extLst>
      <p:ext uri="{BB962C8B-B14F-4D97-AF65-F5344CB8AC3E}">
        <p14:creationId xmlns:p14="http://schemas.microsoft.com/office/powerpoint/2010/main" val="3994606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Linear Search B: Best Case Performance</a:t>
            </a:r>
            <a:br>
              <a:rPr lang="en-IE" dirty="0"/>
            </a:br>
            <a:r>
              <a:rPr lang="en-IE" dirty="0"/>
              <a:t>Empty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4479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IE" sz="3200" dirty="0"/>
              <a:t>When the array is empty:</a:t>
            </a:r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4655364"/>
            <a:ext cx="10058400" cy="1323405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E" sz="3200" dirty="0"/>
              <a:t>Total: O(1 + 1) = O(2)</a:t>
            </a:r>
          </a:p>
          <a:p>
            <a:pPr lvl="2"/>
            <a:r>
              <a:rPr lang="en-IE" sz="2800" dirty="0"/>
              <a:t>Not much of a difference between A and B here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97280" y="2758831"/>
            <a:ext cx="2505612" cy="1799433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sz="2800" dirty="0"/>
              <a:t>Line 45 = O(1)</a:t>
            </a:r>
          </a:p>
          <a:p>
            <a:pPr lvl="1"/>
            <a:r>
              <a:rPr lang="pt-BR" sz="2800" dirty="0"/>
              <a:t>Line 50 = O(1)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892" y="2408587"/>
            <a:ext cx="7408984" cy="199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55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Linear Search A: Best Case Performance</a:t>
            </a:r>
            <a:br>
              <a:rPr lang="en-IE" dirty="0"/>
            </a:br>
            <a:r>
              <a:rPr lang="en-IE" dirty="0"/>
              <a:t>Found in First Slot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4479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IE" sz="3200" dirty="0"/>
              <a:t>When the match is found in the first slot of the array:</a:t>
            </a:r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5187997"/>
            <a:ext cx="10058400" cy="900188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E" sz="3200" dirty="0"/>
              <a:t>Total: O(1 + 1 + n + n + 1 + 1 + 1 + 1) = O(2n + 6)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97280" y="2397310"/>
            <a:ext cx="2427458" cy="2557643"/>
          </a:xfrm>
          <a:prstGeom prst="rect">
            <a:avLst/>
          </a:prstGeom>
        </p:spPr>
        <p:txBody>
          <a:bodyPr vert="horz" lIns="0" tIns="45720" rIns="0" bIns="45720" numCol="1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sz="3200" dirty="0"/>
              <a:t>Line 54 = O(1)</a:t>
            </a:r>
          </a:p>
          <a:p>
            <a:pPr lvl="1"/>
            <a:r>
              <a:rPr lang="pt-BR" sz="3200" dirty="0"/>
              <a:t>Line 55 = O(1)</a:t>
            </a:r>
          </a:p>
          <a:p>
            <a:pPr lvl="1"/>
            <a:r>
              <a:rPr lang="pt-BR" sz="3200" dirty="0"/>
              <a:t>Line 56 = O(n)</a:t>
            </a:r>
          </a:p>
          <a:p>
            <a:pPr lvl="1"/>
            <a:r>
              <a:rPr lang="pt-BR" sz="3200" dirty="0"/>
              <a:t>Line 57 = O(n)</a:t>
            </a:r>
          </a:p>
          <a:p>
            <a:pPr lvl="1"/>
            <a:r>
              <a:rPr lang="pt-BR" sz="3200" dirty="0"/>
              <a:t>Line 58 = O(1)</a:t>
            </a:r>
          </a:p>
          <a:p>
            <a:pPr lvl="1"/>
            <a:r>
              <a:rPr lang="pt-BR" sz="3200" dirty="0"/>
              <a:t>Line 59 = O(1)</a:t>
            </a:r>
          </a:p>
          <a:p>
            <a:pPr lvl="1"/>
            <a:r>
              <a:rPr lang="pt-BR" sz="3200" dirty="0"/>
              <a:t>Line 60 = O(1)</a:t>
            </a:r>
          </a:p>
          <a:p>
            <a:pPr lvl="1"/>
            <a:r>
              <a:rPr lang="pt-BR" sz="3200" dirty="0"/>
              <a:t>Line 64 = O(1)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844" y="2300213"/>
            <a:ext cx="7191606" cy="2887784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759197" y="4081051"/>
            <a:ext cx="2544976" cy="8739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Linear search – Approach A!</a:t>
            </a:r>
          </a:p>
        </p:txBody>
      </p:sp>
    </p:spTree>
    <p:extLst>
      <p:ext uri="{BB962C8B-B14F-4D97-AF65-F5344CB8AC3E}">
        <p14:creationId xmlns:p14="http://schemas.microsoft.com/office/powerpoint/2010/main" val="2267870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Linear Search B: Best Case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4479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IE" sz="3200" dirty="0"/>
              <a:t>When the match is found in the first slot of the array:</a:t>
            </a:r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4655364"/>
            <a:ext cx="10058400" cy="1323405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E" sz="3200" dirty="0"/>
              <a:t>Total: O(1 + 1 + 1) = O(3)</a:t>
            </a:r>
          </a:p>
          <a:p>
            <a:pPr lvl="2"/>
            <a:r>
              <a:rPr lang="en-IE" sz="2800" dirty="0"/>
              <a:t>MASSIVE difference here!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97280" y="2618153"/>
            <a:ext cx="2427458" cy="1940111"/>
          </a:xfrm>
          <a:prstGeom prst="rect">
            <a:avLst/>
          </a:prstGeom>
        </p:spPr>
        <p:txBody>
          <a:bodyPr vert="horz" lIns="0" tIns="45720" rIns="0" bIns="45720" numCol="1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sz="3200" dirty="0"/>
              <a:t>Line 45 = O(1)</a:t>
            </a:r>
          </a:p>
          <a:p>
            <a:pPr lvl="1"/>
            <a:r>
              <a:rPr lang="pt-BR" sz="3200" dirty="0"/>
              <a:t>Line 46 = O(1)</a:t>
            </a:r>
          </a:p>
          <a:p>
            <a:pPr lvl="1"/>
            <a:r>
              <a:rPr lang="pt-BR" sz="3200" dirty="0"/>
              <a:t>Line 47 = O(1)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892" y="2408587"/>
            <a:ext cx="7408984" cy="199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97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Limitation of Only Considering Big 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If you only look at the Big O, you miss out on some very important information!</a:t>
            </a:r>
          </a:p>
          <a:p>
            <a:pPr lvl="2"/>
            <a:r>
              <a:rPr lang="en-IE" sz="2800" dirty="0" err="1"/>
              <a:t>linearSearch</a:t>
            </a:r>
            <a:r>
              <a:rPr lang="en-IE" sz="2800" dirty="0"/>
              <a:t> versions A and B both have order of n (i.e. </a:t>
            </a:r>
            <a:r>
              <a:rPr lang="en-IE" sz="2800" dirty="0">
                <a:solidFill>
                  <a:srgbClr val="FF0000"/>
                </a:solidFill>
              </a:rPr>
              <a:t>O(n)</a:t>
            </a:r>
            <a:r>
              <a:rPr lang="en-IE" sz="2800" dirty="0"/>
              <a:t>)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If we look at the bigger picture and consider the best case scenario where there is data to work with:</a:t>
            </a:r>
          </a:p>
          <a:p>
            <a:pPr lvl="2"/>
            <a:r>
              <a:rPr lang="en-IE" sz="2800" dirty="0" err="1"/>
              <a:t>linearSearch</a:t>
            </a:r>
            <a:r>
              <a:rPr lang="en-IE" sz="2800" dirty="0"/>
              <a:t> A has best case of O(2n+6)</a:t>
            </a:r>
          </a:p>
          <a:p>
            <a:pPr lvl="2"/>
            <a:r>
              <a:rPr lang="en-IE" sz="2800" dirty="0" err="1"/>
              <a:t>linearSearch</a:t>
            </a:r>
            <a:r>
              <a:rPr lang="en-IE" sz="2800" dirty="0"/>
              <a:t> B has best case of O(3)!</a:t>
            </a:r>
          </a:p>
        </p:txBody>
      </p:sp>
    </p:spTree>
    <p:extLst>
      <p:ext uri="{BB962C8B-B14F-4D97-AF65-F5344CB8AC3E}">
        <p14:creationId xmlns:p14="http://schemas.microsoft.com/office/powerpoint/2010/main" val="47684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Rule 1: Always Assume the Worst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312051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IE" sz="3200" dirty="0"/>
              <a:t>In Big O, we want to find the WORST performance cost possible</a:t>
            </a:r>
          </a:p>
          <a:p>
            <a:pPr lvl="2"/>
            <a:r>
              <a:rPr lang="en-IE" sz="2800" dirty="0"/>
              <a:t>E.g. What is the maximum number of times a loop could run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When calculating the cost of a line of code, think about the </a:t>
            </a:r>
            <a:r>
              <a:rPr lang="en-IE" sz="3200" b="1" u="sng" dirty="0"/>
              <a:t>worst</a:t>
            </a:r>
            <a:r>
              <a:rPr lang="en-IE" sz="3200" dirty="0"/>
              <a:t> way it could play out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813169" y="4157785"/>
            <a:ext cx="8487508" cy="1938992"/>
            <a:chOff x="1398954" y="4157785"/>
            <a:chExt cx="8487508" cy="1938992"/>
          </a:xfrm>
        </p:grpSpPr>
        <p:sp>
          <p:nvSpPr>
            <p:cNvPr id="4" name="TextBox 3"/>
            <p:cNvSpPr txBox="1"/>
            <p:nvPr/>
          </p:nvSpPr>
          <p:spPr>
            <a:xfrm>
              <a:off x="1398954" y="4157785"/>
              <a:ext cx="3248903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2"/>
              <a:r>
                <a:rPr lang="en-IE" sz="2000" dirty="0"/>
                <a:t>for(String current: elements){</a:t>
              </a:r>
              <a:br>
                <a:rPr lang="en-IE" sz="2000" dirty="0"/>
              </a:br>
              <a:r>
                <a:rPr lang="en-IE" sz="2000" dirty="0"/>
                <a:t>	if(</a:t>
              </a:r>
              <a:r>
                <a:rPr lang="en-IE" sz="2000" dirty="0" err="1"/>
                <a:t>current.equals</a:t>
              </a:r>
              <a:r>
                <a:rPr lang="en-IE" sz="2000" dirty="0"/>
                <a:t>(e)){</a:t>
              </a:r>
              <a:br>
                <a:rPr lang="en-IE" sz="2000" dirty="0"/>
              </a:br>
              <a:r>
                <a:rPr lang="en-IE" sz="2000" dirty="0"/>
                <a:t>		return true;</a:t>
              </a:r>
              <a:br>
                <a:rPr lang="en-IE" sz="2000" dirty="0"/>
              </a:br>
              <a:r>
                <a:rPr lang="en-IE" sz="2000" dirty="0"/>
                <a:t>	}</a:t>
              </a:r>
              <a:br>
                <a:rPr lang="en-IE" sz="2000" dirty="0"/>
              </a:br>
              <a:r>
                <a:rPr lang="en-IE" sz="2000" dirty="0"/>
                <a:t>}</a:t>
              </a:r>
              <a:br>
                <a:rPr lang="en-IE" sz="2000" dirty="0"/>
              </a:br>
              <a:r>
                <a:rPr lang="en-IE" sz="2000" dirty="0"/>
                <a:t>return false;</a:t>
              </a:r>
            </a:p>
          </p:txBody>
        </p:sp>
        <p:cxnSp>
          <p:nvCxnSpPr>
            <p:cNvPr id="6" name="Straight Arrow Connector 5"/>
            <p:cNvCxnSpPr>
              <a:stCxn id="12" idx="1"/>
            </p:cNvCxnSpPr>
            <p:nvPr/>
          </p:nvCxnSpPr>
          <p:spPr>
            <a:xfrm flipH="1" flipV="1">
              <a:off x="4616597" y="4480951"/>
              <a:ext cx="1251460" cy="460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2" idx="1"/>
            </p:cNvCxnSpPr>
            <p:nvPr/>
          </p:nvCxnSpPr>
          <p:spPr>
            <a:xfrm flipH="1" flipV="1">
              <a:off x="4204677" y="4697047"/>
              <a:ext cx="1663380" cy="244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2" idx="1"/>
            </p:cNvCxnSpPr>
            <p:nvPr/>
          </p:nvCxnSpPr>
          <p:spPr>
            <a:xfrm flipH="1">
              <a:off x="3720123" y="4941864"/>
              <a:ext cx="2147934" cy="761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2" idx="1"/>
            </p:cNvCxnSpPr>
            <p:nvPr/>
          </p:nvCxnSpPr>
          <p:spPr>
            <a:xfrm flipH="1">
              <a:off x="2844801" y="4941864"/>
              <a:ext cx="3023256" cy="8962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868057" y="4587921"/>
              <a:ext cx="40184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2000" dirty="0"/>
                <a:t>What’s the maximum number of times each of these lines would run?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1490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Rule 1) Calculating…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896315"/>
            <a:ext cx="10058400" cy="2379439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IE" sz="3200" dirty="0"/>
              <a:t>The loop and the if are O(n) because they will each potentially run once </a:t>
            </a:r>
            <a:r>
              <a:rPr lang="en-IE" sz="3200" dirty="0">
                <a:solidFill>
                  <a:srgbClr val="FF0000"/>
                </a:solidFill>
              </a:rPr>
              <a:t>for every element in the array</a:t>
            </a:r>
          </a:p>
          <a:p>
            <a:pPr lvl="1"/>
            <a:r>
              <a:rPr lang="en-IE" sz="3200" dirty="0"/>
              <a:t>The returns will each </a:t>
            </a:r>
            <a:r>
              <a:rPr lang="en-IE" sz="3200" dirty="0">
                <a:solidFill>
                  <a:srgbClr val="FF0000"/>
                </a:solidFill>
              </a:rPr>
              <a:t>only run once </a:t>
            </a:r>
            <a:r>
              <a:rPr lang="en-IE" sz="3200" dirty="0"/>
              <a:t>(O(1)), because as soon as you return from a method, the method’s code ends</a:t>
            </a:r>
          </a:p>
          <a:p>
            <a:pPr lvl="2"/>
            <a:r>
              <a:rPr lang="en-IE" sz="2800" dirty="0"/>
              <a:t>In other words, you can only ever return from a method once</a:t>
            </a:r>
          </a:p>
          <a:p>
            <a:pPr lvl="1"/>
            <a:r>
              <a:rPr lang="en-IE" sz="3200" dirty="0"/>
              <a:t>Additionally, you will only do ONE of these returns</a:t>
            </a:r>
          </a:p>
          <a:p>
            <a:pPr lvl="1"/>
            <a:r>
              <a:rPr lang="en-IE" sz="3200" dirty="0"/>
              <a:t>Total cost: O(n) + O(n) + O(1) = O(n + n + 1) = O(2n + 1)</a:t>
            </a:r>
          </a:p>
          <a:p>
            <a:pPr lvl="2"/>
            <a:r>
              <a:rPr lang="en-IE" sz="2800" dirty="0"/>
              <a:t>This leads us to rule 2 – drop your constants!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758049" y="1932695"/>
            <a:ext cx="5347958" cy="1938992"/>
            <a:chOff x="1882726" y="2021061"/>
            <a:chExt cx="5347958" cy="1938992"/>
          </a:xfrm>
        </p:grpSpPr>
        <p:grpSp>
          <p:nvGrpSpPr>
            <p:cNvPr id="4" name="Group 3"/>
            <p:cNvGrpSpPr/>
            <p:nvPr/>
          </p:nvGrpSpPr>
          <p:grpSpPr>
            <a:xfrm>
              <a:off x="1882726" y="2021061"/>
              <a:ext cx="4611859" cy="1938992"/>
              <a:chOff x="1398954" y="4157785"/>
              <a:chExt cx="4611859" cy="193899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398954" y="4157785"/>
                <a:ext cx="3248903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2"/>
                <a:r>
                  <a:rPr lang="en-IE" sz="2000" dirty="0"/>
                  <a:t>for(String current: elements){</a:t>
                </a:r>
                <a:br>
                  <a:rPr lang="en-IE" sz="2000" dirty="0"/>
                </a:br>
                <a:r>
                  <a:rPr lang="en-IE" sz="2000" dirty="0"/>
                  <a:t>	if(</a:t>
                </a:r>
                <a:r>
                  <a:rPr lang="en-IE" sz="2000" dirty="0" err="1"/>
                  <a:t>current.equals</a:t>
                </a:r>
                <a:r>
                  <a:rPr lang="en-IE" sz="2000" dirty="0"/>
                  <a:t>(e)){</a:t>
                </a:r>
                <a:br>
                  <a:rPr lang="en-IE" sz="2000" dirty="0"/>
                </a:br>
                <a:r>
                  <a:rPr lang="en-IE" sz="2000" dirty="0"/>
                  <a:t>		return true;</a:t>
                </a:r>
                <a:br>
                  <a:rPr lang="en-IE" sz="2000" dirty="0"/>
                </a:br>
                <a:r>
                  <a:rPr lang="en-IE" sz="2000" dirty="0"/>
                  <a:t>	}</a:t>
                </a:r>
                <a:br>
                  <a:rPr lang="en-IE" sz="2000" dirty="0"/>
                </a:br>
                <a:r>
                  <a:rPr lang="en-IE" sz="2000" dirty="0"/>
                  <a:t>}</a:t>
                </a:r>
                <a:br>
                  <a:rPr lang="en-IE" sz="2000" dirty="0"/>
                </a:br>
                <a:r>
                  <a:rPr lang="en-IE" sz="2000" dirty="0"/>
                  <a:t>return false;</a:t>
                </a:r>
              </a:p>
            </p:txBody>
          </p:sp>
          <p:cxnSp>
            <p:nvCxnSpPr>
              <p:cNvPr id="6" name="Straight Arrow Connector 5"/>
              <p:cNvCxnSpPr>
                <a:stCxn id="12" idx="1"/>
              </p:cNvCxnSpPr>
              <p:nvPr/>
            </p:nvCxnSpPr>
            <p:spPr>
              <a:xfrm flipH="1">
                <a:off x="4616597" y="4454941"/>
                <a:ext cx="1394216" cy="260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>
                <a:stCxn id="12" idx="1"/>
              </p:cNvCxnSpPr>
              <p:nvPr/>
            </p:nvCxnSpPr>
            <p:spPr>
              <a:xfrm flipH="1">
                <a:off x="4204677" y="4454941"/>
                <a:ext cx="1806136" cy="2421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6" idx="1"/>
              </p:cNvCxnSpPr>
              <p:nvPr/>
            </p:nvCxnSpPr>
            <p:spPr>
              <a:xfrm flipH="1">
                <a:off x="3720124" y="4952509"/>
                <a:ext cx="2287156" cy="655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6" idx="1"/>
              </p:cNvCxnSpPr>
              <p:nvPr/>
            </p:nvCxnSpPr>
            <p:spPr>
              <a:xfrm flipH="1">
                <a:off x="2844802" y="4952509"/>
                <a:ext cx="3162478" cy="8855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6494585" y="2087384"/>
              <a:ext cx="736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2400" dirty="0"/>
                <a:t>O(n)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91052" y="2584952"/>
              <a:ext cx="7296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2400" dirty="0"/>
                <a:t>O(1)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130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Rule 2) Drop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8" y="1845733"/>
            <a:ext cx="10258475" cy="4219006"/>
          </a:xfrm>
        </p:spPr>
        <p:txBody>
          <a:bodyPr>
            <a:normAutofit lnSpcReduction="10000"/>
          </a:bodyPr>
          <a:lstStyle/>
          <a:p>
            <a:pPr lvl="1"/>
            <a:r>
              <a:rPr lang="en-IE" sz="3200" dirty="0"/>
              <a:t>Constants: Things we know will run a </a:t>
            </a:r>
            <a:r>
              <a:rPr lang="en-IE" sz="3200" b="1" dirty="0"/>
              <a:t>fixed</a:t>
            </a:r>
            <a:r>
              <a:rPr lang="en-IE" sz="3200" dirty="0"/>
              <a:t> number of times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We </a:t>
            </a:r>
            <a:r>
              <a:rPr lang="en-IE" sz="3200" dirty="0">
                <a:solidFill>
                  <a:srgbClr val="FF0000"/>
                </a:solidFill>
              </a:rPr>
              <a:t>ignore/drop constants</a:t>
            </a:r>
            <a:r>
              <a:rPr lang="en-IE" sz="3200" dirty="0"/>
              <a:t> from our calculations </a:t>
            </a:r>
          </a:p>
          <a:p>
            <a:pPr lvl="2"/>
            <a:r>
              <a:rPr lang="en-IE" sz="2800" dirty="0"/>
              <a:t>They are very likely to be insignificant when compared to the cost of the rest of the algorithm’s operations</a:t>
            </a:r>
          </a:p>
          <a:p>
            <a:pPr lvl="3"/>
            <a:r>
              <a:rPr lang="en-IE" sz="2400" dirty="0"/>
              <a:t>If you have an array with 5 things, each n operations equates to 5</a:t>
            </a:r>
          </a:p>
          <a:p>
            <a:pPr lvl="3"/>
            <a:r>
              <a:rPr lang="en-IE" sz="2400" dirty="0"/>
              <a:t>If you have an array with 50000 things, each n operations equates to 50000</a:t>
            </a:r>
          </a:p>
          <a:p>
            <a:pPr lvl="3"/>
            <a:r>
              <a:rPr lang="en-IE" sz="2400" dirty="0"/>
              <a:t>A single fixed instruction doesn’t compare to this jump</a:t>
            </a:r>
          </a:p>
          <a:p>
            <a:pPr lvl="1"/>
            <a:endParaRPr lang="en-IE" sz="2800" dirty="0"/>
          </a:p>
          <a:p>
            <a:pPr lvl="1"/>
            <a:r>
              <a:rPr lang="en-IE" sz="2800" dirty="0"/>
              <a:t>Only time we don’t drop constants is when all we have is constants!</a:t>
            </a:r>
          </a:p>
        </p:txBody>
      </p:sp>
    </p:spTree>
    <p:extLst>
      <p:ext uri="{BB962C8B-B14F-4D97-AF65-F5344CB8AC3E}">
        <p14:creationId xmlns:p14="http://schemas.microsoft.com/office/powerpoint/2010/main" val="75631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Rule 2) Drop Constants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2"/>
            <a:ext cx="10058400" cy="4187745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IE" sz="3200" dirty="0"/>
              <a:t>Constants can also be multipliers/coefficients</a:t>
            </a:r>
          </a:p>
          <a:p>
            <a:pPr lvl="2"/>
            <a:r>
              <a:rPr lang="en-IE" sz="2800" dirty="0"/>
              <a:t>Previous example included 2n as part of the calculation</a:t>
            </a:r>
          </a:p>
          <a:p>
            <a:pPr lvl="2"/>
            <a:r>
              <a:rPr lang="en-IE" sz="2800" dirty="0"/>
              <a:t>Multiplying by 2 doesn’t compare to increasing the number within n</a:t>
            </a:r>
          </a:p>
          <a:p>
            <a:pPr lvl="3"/>
            <a:r>
              <a:rPr lang="en-IE" sz="2800" dirty="0"/>
              <a:t>The bigger the number of elements gets, the smaller the impact the multiplier would have</a:t>
            </a:r>
          </a:p>
          <a:p>
            <a:pPr lvl="3"/>
            <a:endParaRPr lang="en-IE" sz="2800" dirty="0"/>
          </a:p>
          <a:p>
            <a:pPr lvl="1"/>
            <a:r>
              <a:rPr lang="en-IE" sz="3200" dirty="0"/>
              <a:t>When comparing, we look at things in terms of the number of elements: An algorithm with O(n) is usually better than one with O(n</a:t>
            </a:r>
            <a:r>
              <a:rPr lang="en-IE" sz="3200" baseline="30000" dirty="0"/>
              <a:t>2</a:t>
            </a:r>
            <a:r>
              <a:rPr lang="en-IE" sz="3200" dirty="0"/>
              <a:t>) </a:t>
            </a:r>
          </a:p>
          <a:p>
            <a:pPr lvl="2"/>
            <a:r>
              <a:rPr lang="en-IE" sz="2800" dirty="0"/>
              <a:t>O(2n) isn’t different enough from O(n) to make it worth including</a:t>
            </a:r>
          </a:p>
        </p:txBody>
      </p:sp>
    </p:spTree>
    <p:extLst>
      <p:ext uri="{BB962C8B-B14F-4D97-AF65-F5344CB8AC3E}">
        <p14:creationId xmlns:p14="http://schemas.microsoft.com/office/powerpoint/2010/main" val="325956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Rule 2) Calculating…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892062"/>
            <a:ext cx="10058400" cy="1977031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en-IE" sz="3200" dirty="0"/>
              <a:t>We have 2 different constant components in our current example</a:t>
            </a:r>
          </a:p>
          <a:p>
            <a:pPr lvl="2"/>
            <a:r>
              <a:rPr lang="en-IE" sz="2800" dirty="0"/>
              <a:t>2: The multiplier on our n value</a:t>
            </a:r>
          </a:p>
          <a:p>
            <a:pPr lvl="2"/>
            <a:r>
              <a:rPr lang="en-IE" sz="2800" dirty="0"/>
              <a:t>1: The single instruction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These get dropped from our overall calculation to make it </a:t>
            </a:r>
            <a:r>
              <a:rPr lang="en-IE" sz="3200" dirty="0">
                <a:solidFill>
                  <a:srgbClr val="FF0000"/>
                </a:solidFill>
              </a:rPr>
              <a:t>O(n)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768906" y="1953070"/>
            <a:ext cx="6804940" cy="1938992"/>
            <a:chOff x="1882726" y="2021061"/>
            <a:chExt cx="5963335" cy="1938992"/>
          </a:xfrm>
        </p:grpSpPr>
        <p:sp>
          <p:nvSpPr>
            <p:cNvPr id="5" name="TextBox 4"/>
            <p:cNvSpPr txBox="1"/>
            <p:nvPr/>
          </p:nvSpPr>
          <p:spPr>
            <a:xfrm>
              <a:off x="1882726" y="2021061"/>
              <a:ext cx="3248903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2"/>
              <a:r>
                <a:rPr lang="en-IE" sz="2000" dirty="0"/>
                <a:t>for(String current: elements){</a:t>
              </a:r>
              <a:br>
                <a:rPr lang="en-IE" sz="2000" dirty="0"/>
              </a:br>
              <a:r>
                <a:rPr lang="en-IE" sz="2000" dirty="0"/>
                <a:t>	if(</a:t>
              </a:r>
              <a:r>
                <a:rPr lang="en-IE" sz="2000" dirty="0" err="1"/>
                <a:t>current.equals</a:t>
              </a:r>
              <a:r>
                <a:rPr lang="en-IE" sz="2000" dirty="0"/>
                <a:t>(e)){</a:t>
              </a:r>
              <a:br>
                <a:rPr lang="en-IE" sz="2000" dirty="0"/>
              </a:br>
              <a:r>
                <a:rPr lang="en-IE" sz="2000" dirty="0"/>
                <a:t>		return true;</a:t>
              </a:r>
              <a:br>
                <a:rPr lang="en-IE" sz="2000" dirty="0"/>
              </a:br>
              <a:r>
                <a:rPr lang="en-IE" sz="2000" dirty="0"/>
                <a:t>	}</a:t>
              </a:r>
              <a:br>
                <a:rPr lang="en-IE" sz="2000" dirty="0"/>
              </a:br>
              <a:r>
                <a:rPr lang="en-IE" sz="2000" dirty="0"/>
                <a:t>}</a:t>
              </a:r>
              <a:br>
                <a:rPr lang="en-IE" sz="2000" dirty="0"/>
              </a:br>
              <a:r>
                <a:rPr lang="en-IE" sz="2000" dirty="0"/>
                <a:t>return false;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57677" y="2514097"/>
              <a:ext cx="29883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2400" dirty="0"/>
                <a:t>All this comes to O(</a:t>
              </a:r>
              <a:r>
                <a:rPr lang="en-IE" sz="2400" dirty="0">
                  <a:solidFill>
                    <a:srgbClr val="FF0000"/>
                  </a:solidFill>
                </a:rPr>
                <a:t>2</a:t>
              </a:r>
              <a:r>
                <a:rPr lang="en-IE" sz="2400" dirty="0"/>
                <a:t>n+</a:t>
              </a:r>
              <a:r>
                <a:rPr lang="en-IE" sz="2400" dirty="0">
                  <a:solidFill>
                    <a:srgbClr val="FF0000"/>
                  </a:solidFill>
                </a:rPr>
                <a:t>1</a:t>
              </a:r>
              <a:r>
                <a:rPr lang="en-IE" sz="2400" dirty="0"/>
                <a:t>),</a:t>
              </a:r>
            </a:p>
            <a:p>
              <a:r>
                <a:rPr lang="en-IE" sz="2400" dirty="0"/>
                <a:t>which simplifies to </a:t>
              </a:r>
              <a:r>
                <a:rPr lang="en-IE" sz="2400" dirty="0">
                  <a:solidFill>
                    <a:srgbClr val="FF0000"/>
                  </a:solidFill>
                </a:rPr>
                <a:t>O(n)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234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Rule 2) Calculating… (Constants Only)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767014"/>
            <a:ext cx="10058400" cy="2375878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IE" sz="3200" dirty="0"/>
              <a:t>In this situation, all we have are constants</a:t>
            </a:r>
          </a:p>
          <a:p>
            <a:pPr lvl="2"/>
            <a:r>
              <a:rPr lang="en-IE" sz="2800" dirty="0"/>
              <a:t>O(1) + O(1) + O(1) = O(3)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When we apply the “drop constants” rule, we have to simplify this</a:t>
            </a:r>
          </a:p>
          <a:p>
            <a:pPr lvl="2"/>
            <a:r>
              <a:rPr lang="en-IE" sz="2800" dirty="0"/>
              <a:t>We can’t just drop all constants, as that would imply this LITERALLY takes no time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Simplified, this changes to </a:t>
            </a:r>
            <a:r>
              <a:rPr lang="en-IE" sz="3200" dirty="0">
                <a:solidFill>
                  <a:srgbClr val="FF0000"/>
                </a:solidFill>
              </a:rPr>
              <a:t>O(1)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049" y="1982470"/>
            <a:ext cx="9784862" cy="165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00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200" dirty="0"/>
              <a:t>Rule 3) Use Different Terms for Different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IE" sz="3200" dirty="0"/>
              <a:t>All algorithms have inputs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IE" sz="2800" dirty="0"/>
              <a:t>If you have a single array, there is one input, giving n elements to work with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IE" sz="2800" dirty="0"/>
              <a:t>If you have two arrays to work with, there are two inputs, giving a + b elements to work with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IE" sz="2800" dirty="0"/>
              <a:t>If you have three arrays to work with, there are three inputs, giving a + b + c elements to work with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If you have </a:t>
            </a:r>
            <a:r>
              <a:rPr lang="en-IE" sz="3200" dirty="0">
                <a:solidFill>
                  <a:srgbClr val="FF0000"/>
                </a:solidFill>
              </a:rPr>
              <a:t>separate</a:t>
            </a:r>
            <a:r>
              <a:rPr lang="en-IE" sz="3200" dirty="0"/>
              <a:t> loops, you </a:t>
            </a:r>
            <a:r>
              <a:rPr lang="en-IE" sz="3200" dirty="0">
                <a:solidFill>
                  <a:srgbClr val="FF0000"/>
                </a:solidFill>
              </a:rPr>
              <a:t>add</a:t>
            </a:r>
            <a:r>
              <a:rPr lang="en-IE" sz="3200" dirty="0"/>
              <a:t> terms</a:t>
            </a:r>
          </a:p>
          <a:p>
            <a:pPr lvl="1"/>
            <a:r>
              <a:rPr lang="en-IE" sz="3200" dirty="0"/>
              <a:t>If you have a </a:t>
            </a:r>
            <a:r>
              <a:rPr lang="en-IE" sz="3200" dirty="0">
                <a:solidFill>
                  <a:srgbClr val="00B0F0"/>
                </a:solidFill>
              </a:rPr>
              <a:t>nested</a:t>
            </a:r>
            <a:r>
              <a:rPr lang="en-IE" sz="3200" dirty="0"/>
              <a:t> loop, you </a:t>
            </a:r>
            <a:r>
              <a:rPr lang="en-IE" sz="3200" dirty="0">
                <a:solidFill>
                  <a:srgbClr val="00B0F0"/>
                </a:solidFill>
              </a:rPr>
              <a:t>multiply</a:t>
            </a:r>
            <a:r>
              <a:rPr lang="en-IE" sz="3200" dirty="0"/>
              <a:t> terms</a:t>
            </a:r>
          </a:p>
        </p:txBody>
      </p:sp>
    </p:spTree>
    <p:extLst>
      <p:ext uri="{BB962C8B-B14F-4D97-AF65-F5344CB8AC3E}">
        <p14:creationId xmlns:p14="http://schemas.microsoft.com/office/powerpoint/2010/main" val="319310495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060A139A-D62C-4E51-99D9-5BBA43872587}" vid="{4CEDBC7D-39AC-4B45-A5EA-87DB4DFF3D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752</TotalTime>
  <Words>1887</Words>
  <Application>Microsoft Office PowerPoint</Application>
  <PresentationFormat>Widescreen</PresentationFormat>
  <Paragraphs>240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Calibri</vt:lpstr>
      <vt:lpstr>Calibri Light</vt:lpstr>
      <vt:lpstr>Default Theme</vt:lpstr>
      <vt:lpstr>Algorithm Analysis</vt:lpstr>
      <vt:lpstr>How to Calculate an Algorithm’s Complexity</vt:lpstr>
      <vt:lpstr>Rule 1: Always Assume the Worst</vt:lpstr>
      <vt:lpstr>Rule 1) Calculating…</vt:lpstr>
      <vt:lpstr>Rule 2) Drop Constants</vt:lpstr>
      <vt:lpstr>Rule 2) Drop Constants (2)</vt:lpstr>
      <vt:lpstr>Rule 2) Calculating…</vt:lpstr>
      <vt:lpstr>Rule 2) Calculating… (Constants Only)</vt:lpstr>
      <vt:lpstr>Rule 3) Use Different Terms for Different Inputs</vt:lpstr>
      <vt:lpstr>Rule 3) Calculating…  For Separate Loops With Different Terms</vt:lpstr>
      <vt:lpstr>Rule 3) Calculating…  For Nested Loops With Different Terms</vt:lpstr>
      <vt:lpstr>Rule 4) Remove All Non-Dominants</vt:lpstr>
      <vt:lpstr>Rule 4) Calculating…</vt:lpstr>
      <vt:lpstr>Putting the Rules into Practice:  Some Worked Examples</vt:lpstr>
      <vt:lpstr>Putting the Rules into Practice:  Some Worked Examples</vt:lpstr>
      <vt:lpstr>Putting the Rules into Practice:  Some Worked Examples</vt:lpstr>
      <vt:lpstr>Putting the Rules into Practice:  Some Worked Examples</vt:lpstr>
      <vt:lpstr>What About Best Case?</vt:lpstr>
      <vt:lpstr>Linear Search A: Best Case Performance Empty Array</vt:lpstr>
      <vt:lpstr>Linear Search B: Best Case Performance Empty Array</vt:lpstr>
      <vt:lpstr>Linear Search A: Best Case Performance Found in First Slot</vt:lpstr>
      <vt:lpstr>Linear Search B: Best Case Performance</vt:lpstr>
      <vt:lpstr>The Limitation of Only Considering Big 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&amp;  Big O Notation</dc:title>
  <dc:creator>michelle</dc:creator>
  <cp:lastModifiedBy>Michelle Graham</cp:lastModifiedBy>
  <cp:revision>49</cp:revision>
  <dcterms:created xsi:type="dcterms:W3CDTF">2018-10-03T19:53:18Z</dcterms:created>
  <dcterms:modified xsi:type="dcterms:W3CDTF">2024-10-21T10:14:57Z</dcterms:modified>
</cp:coreProperties>
</file>