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1" r:id="rId1"/>
  </p:sldMasterIdLst>
  <p:sldIdLst>
    <p:sldId id="256" r:id="rId2"/>
    <p:sldId id="257" r:id="rId3"/>
    <p:sldId id="259" r:id="rId4"/>
    <p:sldId id="260" r:id="rId5"/>
    <p:sldId id="261" r:id="rId6"/>
    <p:sldId id="258" r:id="rId7"/>
    <p:sldId id="265" r:id="rId8"/>
    <p:sldId id="268" r:id="rId9"/>
    <p:sldId id="264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 varScale="1">
        <p:scale>
          <a:sx n="88" d="100"/>
          <a:sy n="88" d="100"/>
        </p:scale>
        <p:origin x="255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148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055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5987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173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2450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98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13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855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906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9/14/2025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819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 err="1"/>
              <a:t>JavaDocs</a:t>
            </a:r>
            <a:endParaRPr lang="en-I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Creating Comprehensive Codebase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9104908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Expectations With Regard to JavaDocs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You are expected to provide JavaDocs in </a:t>
            </a:r>
            <a:r>
              <a:rPr lang="en-IE" sz="3200" b="1" dirty="0">
                <a:solidFill>
                  <a:srgbClr val="FF0000"/>
                </a:solidFill>
              </a:rPr>
              <a:t>all submitted code</a:t>
            </a:r>
          </a:p>
          <a:p>
            <a:pPr lvl="2"/>
            <a:r>
              <a:rPr lang="en-IE" sz="2800" dirty="0"/>
              <a:t>Ongoing exercises</a:t>
            </a:r>
          </a:p>
          <a:p>
            <a:pPr lvl="2"/>
            <a:r>
              <a:rPr lang="en-IE" sz="2800" dirty="0"/>
              <a:t>Project</a:t>
            </a:r>
          </a:p>
          <a:p>
            <a:pPr lvl="2"/>
            <a:r>
              <a:rPr lang="en-IE" sz="2800" dirty="0"/>
              <a:t>Lab exam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Your JavaDocs should be reasonably detailed</a:t>
            </a:r>
          </a:p>
          <a:p>
            <a:pPr lvl="2"/>
            <a:r>
              <a:rPr lang="en-IE" sz="2800" dirty="0"/>
              <a:t>Include a brief, 1 line explanation of what the method does</a:t>
            </a:r>
          </a:p>
          <a:p>
            <a:pPr lvl="2"/>
            <a:r>
              <a:rPr lang="en-IE" sz="2800" dirty="0"/>
              <a:t>Include a longer explanation where the method has some subtleties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Your JavaDocs should use tags (and include explanations)</a:t>
            </a:r>
          </a:p>
          <a:p>
            <a:pPr lvl="2"/>
            <a:r>
              <a:rPr lang="en-IE" sz="2800" dirty="0"/>
              <a:t>@</a:t>
            </a:r>
            <a:r>
              <a:rPr lang="en-IE" sz="2800" dirty="0" err="1"/>
              <a:t>param</a:t>
            </a:r>
            <a:r>
              <a:rPr lang="en-IE" sz="2800" dirty="0"/>
              <a:t> where parameters appear in your method</a:t>
            </a:r>
          </a:p>
          <a:p>
            <a:pPr lvl="2"/>
            <a:r>
              <a:rPr lang="en-IE" sz="2800" dirty="0"/>
              <a:t>@returns where the method returns something</a:t>
            </a:r>
          </a:p>
          <a:p>
            <a:pPr lvl="2"/>
            <a:r>
              <a:rPr lang="en-IE" sz="2800" dirty="0"/>
              <a:t>@throws where the method throws an exception (will see more of this later)</a:t>
            </a:r>
          </a:p>
          <a:p>
            <a:pPr lvl="2"/>
            <a:endParaRPr lang="en-IE" sz="2800" dirty="0"/>
          </a:p>
          <a:p>
            <a:pPr lvl="2"/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385641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Not a Valid </a:t>
            </a:r>
            <a:r>
              <a:rPr lang="en-IE" dirty="0" err="1"/>
              <a:t>JavaDoc</a:t>
            </a:r>
            <a:r>
              <a:rPr lang="en-IE" dirty="0"/>
              <a:t> Comment –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E" sz="2800" dirty="0">
                <a:latin typeface="Consolas" panose="020B0609020204030204" pitchFamily="49" charset="0"/>
              </a:rPr>
              <a:t>/**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Searches for a Customer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@</a:t>
            </a:r>
            <a:r>
              <a:rPr lang="en-IE" sz="2600" dirty="0" err="1">
                <a:latin typeface="Consolas" panose="020B0609020204030204" pitchFamily="49" charset="0"/>
              </a:rPr>
              <a:t>param</a:t>
            </a:r>
            <a:r>
              <a:rPr lang="en-IE" sz="2600" dirty="0">
                <a:latin typeface="Consolas" panose="020B0609020204030204" pitchFamily="49" charset="0"/>
              </a:rPr>
              <a:t> Customer [] </a:t>
            </a:r>
            <a:r>
              <a:rPr lang="en-IE" sz="2600" dirty="0" err="1">
                <a:latin typeface="Consolas" panose="020B0609020204030204" pitchFamily="49" charset="0"/>
              </a:rPr>
              <a:t>custList</a:t>
            </a:r>
            <a:endParaRPr lang="en-IE" sz="2600" dirty="0">
              <a:latin typeface="Consolas" panose="020B0609020204030204" pitchFamily="49" charset="0"/>
            </a:endParaRP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@</a:t>
            </a:r>
            <a:r>
              <a:rPr lang="en-IE" sz="2600" dirty="0" err="1">
                <a:latin typeface="Consolas" panose="020B0609020204030204" pitchFamily="49" charset="0"/>
              </a:rPr>
              <a:t>param</a:t>
            </a:r>
            <a:r>
              <a:rPr lang="en-IE" sz="2600" dirty="0">
                <a:latin typeface="Consolas" panose="020B0609020204030204" pitchFamily="49" charset="0"/>
              </a:rPr>
              <a:t> String </a:t>
            </a:r>
            <a:r>
              <a:rPr lang="en-IE" sz="2600" dirty="0" err="1">
                <a:latin typeface="Consolas" panose="020B0609020204030204" pitchFamily="49" charset="0"/>
              </a:rPr>
              <a:t>nameToLookFor</a:t>
            </a:r>
            <a:r>
              <a:rPr lang="en-IE" sz="2600" dirty="0">
                <a:latin typeface="Consolas" panose="020B0609020204030204" pitchFamily="49" charset="0"/>
              </a:rPr>
              <a:t> 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@return Customer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*/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public Customer </a:t>
            </a:r>
            <a:r>
              <a:rPr lang="en-IE" sz="2600" dirty="0" err="1">
                <a:latin typeface="Consolas" panose="020B0609020204030204" pitchFamily="49" charset="0"/>
              </a:rPr>
              <a:t>searchByName</a:t>
            </a:r>
            <a:r>
              <a:rPr lang="en-IE" sz="2600" dirty="0">
                <a:latin typeface="Consolas" panose="020B0609020204030204" pitchFamily="49" charset="0"/>
              </a:rPr>
              <a:t>(Customer[] </a:t>
            </a:r>
            <a:br>
              <a:rPr lang="en-IE" sz="2600" dirty="0">
                <a:latin typeface="Consolas" panose="020B0609020204030204" pitchFamily="49" charset="0"/>
              </a:rPr>
            </a:br>
            <a:r>
              <a:rPr lang="en-IE" sz="2600" dirty="0">
                <a:latin typeface="Consolas" panose="020B0609020204030204" pitchFamily="49" charset="0"/>
              </a:rPr>
              <a:t>			</a:t>
            </a:r>
            <a:r>
              <a:rPr lang="en-IE" sz="2600" dirty="0" err="1">
                <a:latin typeface="Consolas" panose="020B0609020204030204" pitchFamily="49" charset="0"/>
              </a:rPr>
              <a:t>custList</a:t>
            </a:r>
            <a:r>
              <a:rPr lang="en-IE" sz="2600" dirty="0">
                <a:latin typeface="Consolas" panose="020B0609020204030204" pitchFamily="49" charset="0"/>
              </a:rPr>
              <a:t>, String </a:t>
            </a:r>
            <a:r>
              <a:rPr lang="en-IE" sz="2600" dirty="0" err="1">
                <a:latin typeface="Consolas" panose="020B0609020204030204" pitchFamily="49" charset="0"/>
              </a:rPr>
              <a:t>nameToLookFor</a:t>
            </a:r>
            <a:r>
              <a:rPr lang="en-IE" sz="2600" dirty="0">
                <a:latin typeface="Consolas" panose="020B0609020204030204" pitchFamily="49" charset="0"/>
              </a:rPr>
              <a:t>){</a:t>
            </a:r>
          </a:p>
          <a:p>
            <a:pPr lvl="1"/>
            <a:endParaRPr lang="en-IE" sz="32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EA07A4B-226F-53A1-745F-59BD02B91EF4}"/>
              </a:ext>
            </a:extLst>
          </p:cNvPr>
          <p:cNvSpPr/>
          <p:nvPr/>
        </p:nvSpPr>
        <p:spPr>
          <a:xfrm>
            <a:off x="8784772" y="2743200"/>
            <a:ext cx="1975757" cy="1371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sz="2400" dirty="0"/>
              <a:t>How do you fix this??</a:t>
            </a:r>
          </a:p>
        </p:txBody>
      </p:sp>
    </p:spTree>
    <p:extLst>
      <p:ext uri="{BB962C8B-B14F-4D97-AF65-F5344CB8AC3E}">
        <p14:creationId xmlns:p14="http://schemas.microsoft.com/office/powerpoint/2010/main" val="261670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are </a:t>
            </a:r>
            <a:r>
              <a:rPr lang="en-IE" dirty="0" err="1"/>
              <a:t>JavaDocs</a:t>
            </a:r>
            <a:r>
              <a:rPr lang="en-IE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 err="1"/>
              <a:t>JavaDocs</a:t>
            </a:r>
            <a:r>
              <a:rPr lang="en-IE" sz="3200" dirty="0"/>
              <a:t> are comments written using a specific format that you include in your Java class </a:t>
            </a:r>
          </a:p>
          <a:p>
            <a:pPr lvl="1"/>
            <a:r>
              <a:rPr lang="en-IE" sz="3200" dirty="0"/>
              <a:t>These comments can then be used by a </a:t>
            </a:r>
            <a:r>
              <a:rPr lang="en-IE" sz="3200" dirty="0" err="1"/>
              <a:t>JavaDoc</a:t>
            </a:r>
            <a:r>
              <a:rPr lang="en-IE" sz="3200" dirty="0"/>
              <a:t> compiler to generate an API for that class</a:t>
            </a:r>
          </a:p>
          <a:p>
            <a:pPr lvl="1"/>
            <a:endParaRPr lang="en-IE" sz="3200" dirty="0"/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Example of </a:t>
            </a:r>
            <a:r>
              <a:rPr lang="en-IE" sz="3200" dirty="0" err="1"/>
              <a:t>JavaDocs</a:t>
            </a:r>
            <a:r>
              <a:rPr lang="en-IE" sz="3200" dirty="0"/>
              <a:t>: The Java online API</a:t>
            </a:r>
          </a:p>
        </p:txBody>
      </p:sp>
    </p:spTree>
    <p:extLst>
      <p:ext uri="{BB962C8B-B14F-4D97-AF65-F5344CB8AC3E}">
        <p14:creationId xmlns:p14="http://schemas.microsoft.com/office/powerpoint/2010/main" val="319189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Where are </a:t>
            </a:r>
            <a:r>
              <a:rPr lang="en-IE" dirty="0" err="1"/>
              <a:t>JavaDocs</a:t>
            </a:r>
            <a:r>
              <a:rPr lang="en-IE" dirty="0"/>
              <a:t> Written?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IE" sz="3200" dirty="0" err="1"/>
              <a:t>JavaDocs</a:t>
            </a:r>
            <a:r>
              <a:rPr lang="en-IE" sz="3200" dirty="0"/>
              <a:t> are written in two main locations:</a:t>
            </a:r>
          </a:p>
          <a:p>
            <a:pPr lvl="2"/>
            <a:r>
              <a:rPr lang="en-IE" sz="2800" dirty="0"/>
              <a:t>Above a class signature (class comment)</a:t>
            </a:r>
          </a:p>
          <a:p>
            <a:pPr lvl="2"/>
            <a:r>
              <a:rPr lang="en-IE" sz="2800" dirty="0"/>
              <a:t>Above a method signature (method comment)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Class comments indicate what a class is used for.</a:t>
            </a:r>
          </a:p>
          <a:p>
            <a:pPr lvl="1"/>
            <a:r>
              <a:rPr lang="en-IE" sz="3200" dirty="0"/>
              <a:t>Method comments indicate what a method is used for.</a:t>
            </a:r>
          </a:p>
        </p:txBody>
      </p:sp>
    </p:spTree>
    <p:extLst>
      <p:ext uri="{BB962C8B-B14F-4D97-AF65-F5344CB8AC3E}">
        <p14:creationId xmlns:p14="http://schemas.microsoft.com/office/powerpoint/2010/main" val="12832640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What is the Format of a </a:t>
            </a:r>
            <a:r>
              <a:rPr lang="en-IE" dirty="0" err="1"/>
              <a:t>JavaDoc</a:t>
            </a:r>
            <a:r>
              <a:rPr lang="en-IE" dirty="0"/>
              <a:t> Comment?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IE" sz="3200" dirty="0"/>
              <a:t>All </a:t>
            </a:r>
            <a:r>
              <a:rPr lang="en-IE" sz="3200" dirty="0" err="1"/>
              <a:t>JavaDoc</a:t>
            </a:r>
            <a:r>
              <a:rPr lang="en-IE" sz="3200" dirty="0"/>
              <a:t> comments work should be structured around the same basic format:</a:t>
            </a:r>
          </a:p>
          <a:p>
            <a:pPr lvl="1"/>
            <a:endParaRPr lang="en-IE" sz="3200" dirty="0"/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Open </a:t>
            </a:r>
            <a:r>
              <a:rPr lang="en-IE" sz="2800" dirty="0" err="1"/>
              <a:t>JavaDoc</a:t>
            </a:r>
            <a:r>
              <a:rPr lang="en-IE" sz="2800" dirty="0"/>
              <a:t> comment block using /**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Single sentence (terminated with full stop) giving brief summary of the method/class functionality.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Paragraph giving longer description of the method/class functionality (using HTML for any formatting you wish to include)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Tags detailing specifics of the class/method</a:t>
            </a:r>
          </a:p>
          <a:p>
            <a:pPr marL="898398" lvl="2" indent="-514350">
              <a:buFont typeface="+mj-lt"/>
              <a:buAutoNum type="arabicPeriod"/>
            </a:pPr>
            <a:r>
              <a:rPr lang="en-IE" sz="2800" dirty="0"/>
              <a:t>Close </a:t>
            </a:r>
            <a:r>
              <a:rPr lang="en-IE" sz="2800" dirty="0" err="1"/>
              <a:t>JavaDoc</a:t>
            </a:r>
            <a:r>
              <a:rPr lang="en-IE" sz="2800" dirty="0"/>
              <a:t> block using */</a:t>
            </a:r>
          </a:p>
          <a:p>
            <a:pPr marL="898398" lvl="2" indent="-514350">
              <a:buFont typeface="+mj-lt"/>
              <a:buAutoNum type="arabicPeriod"/>
            </a:pPr>
            <a:endParaRPr lang="en-IE" sz="2800" dirty="0"/>
          </a:p>
          <a:p>
            <a:pPr lvl="1"/>
            <a:r>
              <a:rPr lang="en-IE" sz="3200" dirty="0"/>
              <a:t>Style note: To avoid line wrapping interfering with your comment formatting, make sure to break lines at the 80 character mark.</a:t>
            </a:r>
          </a:p>
        </p:txBody>
      </p:sp>
    </p:spTree>
    <p:extLst>
      <p:ext uri="{BB962C8B-B14F-4D97-AF65-F5344CB8AC3E}">
        <p14:creationId xmlns:p14="http://schemas.microsoft.com/office/powerpoint/2010/main" val="1184956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Example of a </a:t>
            </a:r>
            <a:r>
              <a:rPr lang="en-IE" dirty="0" err="1"/>
              <a:t>JavaDoc</a:t>
            </a:r>
            <a:r>
              <a:rPr lang="en-IE" dirty="0"/>
              <a:t> Method Comment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8290068" cy="4023360"/>
          </a:xfrm>
        </p:spPr>
        <p:txBody>
          <a:bodyPr>
            <a:normAutofit fontScale="70000" lnSpcReduction="20000"/>
          </a:bodyPr>
          <a:lstStyle/>
          <a:p>
            <a:r>
              <a:rPr lang="en-IE" sz="2800" dirty="0">
                <a:latin typeface="Consolas" panose="020B0609020204030204" pitchFamily="49" charset="0"/>
              </a:rPr>
              <a:t>/**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Retrieves the Customer matching a supplied name.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Iterates through the supplied array to find the customer </a:t>
            </a:r>
            <a:br>
              <a:rPr lang="en-IE" sz="2600" dirty="0">
                <a:latin typeface="Consolas" panose="020B0609020204030204" pitchFamily="49" charset="0"/>
              </a:rPr>
            </a:br>
            <a:r>
              <a:rPr lang="en-IE" sz="2600" dirty="0">
                <a:latin typeface="Consolas" panose="020B0609020204030204" pitchFamily="49" charset="0"/>
              </a:rPr>
              <a:t>*	with the same name as that supplied as a parameter. 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@param Customer [] </a:t>
            </a:r>
            <a:r>
              <a:rPr lang="en-IE" sz="2600" dirty="0" err="1">
                <a:latin typeface="Consolas" panose="020B0609020204030204" pitchFamily="49" charset="0"/>
              </a:rPr>
              <a:t>custList</a:t>
            </a:r>
            <a:r>
              <a:rPr lang="en-IE" sz="2600" dirty="0">
                <a:latin typeface="Consolas" panose="020B0609020204030204" pitchFamily="49" charset="0"/>
              </a:rPr>
              <a:t> An array of Customers </a:t>
            </a:r>
            <a:br>
              <a:rPr lang="en-IE" sz="2600" dirty="0">
                <a:latin typeface="Consolas" panose="020B0609020204030204" pitchFamily="49" charset="0"/>
              </a:rPr>
            </a:br>
            <a:r>
              <a:rPr lang="en-IE" sz="2600" dirty="0">
                <a:latin typeface="Consolas" panose="020B0609020204030204" pitchFamily="49" charset="0"/>
              </a:rPr>
              <a:t>*	to be searched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@param String </a:t>
            </a:r>
            <a:r>
              <a:rPr lang="en-IE" sz="2600" dirty="0" err="1">
                <a:latin typeface="Consolas" panose="020B0609020204030204" pitchFamily="49" charset="0"/>
              </a:rPr>
              <a:t>nameToLookFor</a:t>
            </a:r>
            <a:r>
              <a:rPr lang="en-IE" sz="2600" dirty="0">
                <a:latin typeface="Consolas" panose="020B0609020204030204" pitchFamily="49" charset="0"/>
              </a:rPr>
              <a:t> The name of the Customer </a:t>
            </a:r>
            <a:br>
              <a:rPr lang="en-IE" sz="2600" dirty="0">
                <a:latin typeface="Consolas" panose="020B0609020204030204" pitchFamily="49" charset="0"/>
              </a:rPr>
            </a:br>
            <a:r>
              <a:rPr lang="en-IE" sz="2600" dirty="0">
                <a:latin typeface="Consolas" panose="020B0609020204030204" pitchFamily="49" charset="0"/>
              </a:rPr>
              <a:t>*	being searched for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	@return A Customer object matching that name,</a:t>
            </a:r>
            <a:br>
              <a:rPr lang="en-IE" sz="2600" dirty="0">
                <a:latin typeface="Consolas" panose="020B0609020204030204" pitchFamily="49" charset="0"/>
              </a:rPr>
            </a:br>
            <a:r>
              <a:rPr lang="en-IE" sz="2600" dirty="0">
                <a:latin typeface="Consolas" panose="020B0609020204030204" pitchFamily="49" charset="0"/>
              </a:rPr>
              <a:t>*	or null if no match was found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*/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public Customer </a:t>
            </a:r>
            <a:r>
              <a:rPr lang="en-IE" sz="2600" dirty="0" err="1">
                <a:latin typeface="Consolas" panose="020B0609020204030204" pitchFamily="49" charset="0"/>
              </a:rPr>
              <a:t>searchByName</a:t>
            </a:r>
            <a:r>
              <a:rPr lang="en-IE" sz="2600" dirty="0">
                <a:latin typeface="Consolas" panose="020B0609020204030204" pitchFamily="49" charset="0"/>
              </a:rPr>
              <a:t>(Customer[] </a:t>
            </a:r>
            <a:r>
              <a:rPr lang="en-IE" sz="2600" dirty="0" err="1">
                <a:latin typeface="Consolas" panose="020B0609020204030204" pitchFamily="49" charset="0"/>
              </a:rPr>
              <a:t>custList</a:t>
            </a:r>
            <a:r>
              <a:rPr lang="en-IE" sz="2600" dirty="0">
                <a:latin typeface="Consolas" panose="020B0609020204030204" pitchFamily="49" charset="0"/>
              </a:rPr>
              <a:t>, </a:t>
            </a:r>
          </a:p>
          <a:p>
            <a:pPr marL="201168" lvl="1" indent="0">
              <a:buNone/>
            </a:pPr>
            <a:r>
              <a:rPr lang="en-IE" sz="2600" dirty="0">
                <a:latin typeface="Consolas" panose="020B0609020204030204" pitchFamily="49" charset="0"/>
              </a:rPr>
              <a:t>						String </a:t>
            </a:r>
            <a:r>
              <a:rPr lang="en-IE" sz="2600" dirty="0" err="1">
                <a:latin typeface="Consolas" panose="020B0609020204030204" pitchFamily="49" charset="0"/>
              </a:rPr>
              <a:t>nameToLookFor</a:t>
            </a:r>
            <a:r>
              <a:rPr lang="en-IE" sz="2600" dirty="0">
                <a:latin typeface="Consolas" panose="020B0609020204030204" pitchFamily="49" charset="0"/>
              </a:rPr>
              <a:t>){</a:t>
            </a:r>
          </a:p>
        </p:txBody>
      </p:sp>
      <p:cxnSp>
        <p:nvCxnSpPr>
          <p:cNvPr id="5" name="Straight Arrow Connector 4"/>
          <p:cNvCxnSpPr>
            <a:stCxn id="7" idx="1"/>
          </p:cNvCxnSpPr>
          <p:nvPr/>
        </p:nvCxnSpPr>
        <p:spPr>
          <a:xfrm flipH="1">
            <a:off x="2123770" y="1968910"/>
            <a:ext cx="72635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387348" y="1661406"/>
            <a:ext cx="2433484" cy="6150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Notation to begin a </a:t>
            </a:r>
            <a:r>
              <a:rPr lang="en-IE" dirty="0" err="1"/>
              <a:t>JavaDoc</a:t>
            </a:r>
            <a:r>
              <a:rPr lang="en-IE" dirty="0"/>
              <a:t> comment</a:t>
            </a:r>
          </a:p>
        </p:txBody>
      </p:sp>
      <p:cxnSp>
        <p:nvCxnSpPr>
          <p:cNvPr id="9" name="Straight Arrow Connector 8"/>
          <p:cNvCxnSpPr>
            <a:stCxn id="10" idx="1"/>
          </p:cNvCxnSpPr>
          <p:nvPr/>
        </p:nvCxnSpPr>
        <p:spPr>
          <a:xfrm flipH="1" flipV="1">
            <a:off x="6902245" y="2367116"/>
            <a:ext cx="2485103" cy="3716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9387348" y="2431272"/>
            <a:ext cx="2433484" cy="6150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Summary of the method’s functionality</a:t>
            </a:r>
          </a:p>
        </p:txBody>
      </p:sp>
      <p:cxnSp>
        <p:nvCxnSpPr>
          <p:cNvPr id="14" name="Straight Arrow Connector 13"/>
          <p:cNvCxnSpPr>
            <a:cxnSpLocks/>
            <a:stCxn id="15" idx="1"/>
          </p:cNvCxnSpPr>
          <p:nvPr/>
        </p:nvCxnSpPr>
        <p:spPr>
          <a:xfrm flipH="1" flipV="1">
            <a:off x="8347587" y="3112163"/>
            <a:ext cx="1563329" cy="6473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910916" y="3304164"/>
            <a:ext cx="1909916" cy="91071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Expanded explanation of functionality</a:t>
            </a:r>
          </a:p>
        </p:txBody>
      </p:sp>
      <p:cxnSp>
        <p:nvCxnSpPr>
          <p:cNvPr id="21" name="Straight Arrow Connector 20"/>
          <p:cNvCxnSpPr>
            <a:cxnSpLocks/>
            <a:stCxn id="22" idx="1"/>
          </p:cNvCxnSpPr>
          <p:nvPr/>
        </p:nvCxnSpPr>
        <p:spPr>
          <a:xfrm flipH="1" flipV="1">
            <a:off x="7870371" y="4766678"/>
            <a:ext cx="2614257" cy="170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10484628" y="4629477"/>
            <a:ext cx="1342103" cy="61500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Tag information</a:t>
            </a:r>
          </a:p>
        </p:txBody>
      </p:sp>
      <p:cxnSp>
        <p:nvCxnSpPr>
          <p:cNvPr id="28" name="Straight Arrow Connector 27"/>
          <p:cNvCxnSpPr>
            <a:cxnSpLocks/>
            <a:stCxn id="29" idx="1"/>
          </p:cNvCxnSpPr>
          <p:nvPr/>
        </p:nvCxnSpPr>
        <p:spPr>
          <a:xfrm flipH="1" flipV="1">
            <a:off x="9412420" y="5589951"/>
            <a:ext cx="1072208" cy="3075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484628" y="5589951"/>
            <a:ext cx="1342103" cy="6150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Method begins</a:t>
            </a:r>
          </a:p>
        </p:txBody>
      </p:sp>
      <p:sp>
        <p:nvSpPr>
          <p:cNvPr id="31" name="Left Brace 30"/>
          <p:cNvSpPr/>
          <p:nvPr/>
        </p:nvSpPr>
        <p:spPr>
          <a:xfrm>
            <a:off x="811161" y="2276414"/>
            <a:ext cx="376084" cy="249026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32" name="Rectangle 31"/>
          <p:cNvSpPr/>
          <p:nvPr/>
        </p:nvSpPr>
        <p:spPr>
          <a:xfrm>
            <a:off x="207952" y="3200756"/>
            <a:ext cx="986667" cy="7956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Auto-inserted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10613" y="5691020"/>
            <a:ext cx="1143000" cy="60427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E" dirty="0"/>
              <a:t>End of Comment</a:t>
            </a:r>
          </a:p>
        </p:txBody>
      </p:sp>
      <p:cxnSp>
        <p:nvCxnSpPr>
          <p:cNvPr id="36" name="Elbow Connector 35"/>
          <p:cNvCxnSpPr>
            <a:cxnSpLocks/>
            <a:stCxn id="34" idx="0"/>
          </p:cNvCxnSpPr>
          <p:nvPr/>
        </p:nvCxnSpPr>
        <p:spPr>
          <a:xfrm rot="5400000" flipH="1" flipV="1">
            <a:off x="706834" y="5102451"/>
            <a:ext cx="563849" cy="6132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22" idx="1"/>
          </p:cNvCxnSpPr>
          <p:nvPr/>
        </p:nvCxnSpPr>
        <p:spPr>
          <a:xfrm flipH="1" flipV="1">
            <a:off x="8340213" y="3631245"/>
            <a:ext cx="2144415" cy="1305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17013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Tag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22332"/>
          </a:xfrm>
        </p:spPr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Tags are included to explain a specific entity involved in the code in more detail, for example:</a:t>
            </a:r>
          </a:p>
          <a:p>
            <a:pPr lvl="2"/>
            <a:r>
              <a:rPr lang="en-IE" sz="2800" dirty="0"/>
              <a:t>Explain what a specific parameter is used for</a:t>
            </a:r>
          </a:p>
          <a:p>
            <a:pPr lvl="2"/>
            <a:r>
              <a:rPr lang="en-IE" sz="2800" dirty="0"/>
              <a:t>Explain what the possible return values are and what they mean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We will focus on a subset of tags</a:t>
            </a:r>
          </a:p>
          <a:p>
            <a:pPr lvl="2"/>
            <a:r>
              <a:rPr lang="en-IE" sz="2800" dirty="0"/>
              <a:t>@</a:t>
            </a:r>
            <a:r>
              <a:rPr lang="en-IE" sz="2800" dirty="0" err="1">
                <a:solidFill>
                  <a:srgbClr val="FF0000"/>
                </a:solidFill>
              </a:rPr>
              <a:t>param</a:t>
            </a:r>
            <a:r>
              <a:rPr lang="en-IE" sz="2800" dirty="0"/>
              <a:t> : Indicates that the line of text is discussing one of the method’s parameter.</a:t>
            </a:r>
          </a:p>
          <a:p>
            <a:pPr lvl="3"/>
            <a:r>
              <a:rPr lang="en-IE" sz="2400" dirty="0"/>
              <a:t>You should include one for each parameter taken in by the method (in the order they appear in the method’s brackets)</a:t>
            </a:r>
          </a:p>
          <a:p>
            <a:pPr lvl="3"/>
            <a:r>
              <a:rPr lang="en-IE" sz="2400" dirty="0"/>
              <a:t>These define your algorithm’s INPUTS</a:t>
            </a:r>
          </a:p>
          <a:p>
            <a:pPr lvl="2"/>
            <a:r>
              <a:rPr lang="en-IE" sz="2800" dirty="0"/>
              <a:t>@</a:t>
            </a:r>
            <a:r>
              <a:rPr lang="en-IE" sz="2800" dirty="0">
                <a:solidFill>
                  <a:srgbClr val="FF0000"/>
                </a:solidFill>
              </a:rPr>
              <a:t>return</a:t>
            </a:r>
            <a:r>
              <a:rPr lang="en-IE" sz="2800" dirty="0"/>
              <a:t>: Indicates that the line of text is discussing the method’s return value</a:t>
            </a:r>
          </a:p>
          <a:p>
            <a:pPr lvl="3"/>
            <a:r>
              <a:rPr lang="en-IE" sz="2800" dirty="0"/>
              <a:t>This is </a:t>
            </a:r>
            <a:r>
              <a:rPr lang="en-IE" sz="2800" b="1" u="sng" dirty="0"/>
              <a:t>usually</a:t>
            </a:r>
            <a:r>
              <a:rPr lang="en-IE" sz="2800" dirty="0"/>
              <a:t> defining, and explaining, your algorithm’s OUTPUT</a:t>
            </a:r>
          </a:p>
          <a:p>
            <a:pPr lvl="2"/>
            <a:r>
              <a:rPr lang="en-IE" sz="2800" dirty="0"/>
              <a:t>@</a:t>
            </a:r>
            <a:r>
              <a:rPr lang="en-IE" sz="2800" dirty="0">
                <a:solidFill>
                  <a:srgbClr val="FF0000"/>
                </a:solidFill>
              </a:rPr>
              <a:t>throws</a:t>
            </a:r>
            <a:r>
              <a:rPr lang="en-IE" sz="2800" dirty="0"/>
              <a:t>: Indicates that the line of text is discussing an exception that can be thrown by the method</a:t>
            </a:r>
          </a:p>
          <a:p>
            <a:pPr lvl="3"/>
            <a:r>
              <a:rPr lang="en-IE" sz="2400" dirty="0"/>
              <a:t>You should include one for each possible exception that can be thrown (in alphabetical order)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27708243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Using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lvl="1"/>
            <a:r>
              <a:rPr lang="en-IE" sz="3200" dirty="0"/>
              <a:t>When using tags, the correct format is:</a:t>
            </a:r>
          </a:p>
          <a:p>
            <a:pPr lvl="2"/>
            <a:r>
              <a:rPr lang="en-IE" sz="2800" dirty="0"/>
              <a:t>@</a:t>
            </a:r>
            <a:r>
              <a:rPr lang="en-IE" sz="2800" dirty="0" err="1">
                <a:solidFill>
                  <a:srgbClr val="FF0000"/>
                </a:solidFill>
              </a:rPr>
              <a:t>tagName</a:t>
            </a:r>
            <a:r>
              <a:rPr lang="en-IE" sz="2800" dirty="0"/>
              <a:t>	</a:t>
            </a:r>
            <a:r>
              <a:rPr lang="en-IE" sz="2800" dirty="0">
                <a:solidFill>
                  <a:schemeClr val="accent5"/>
                </a:solidFill>
              </a:rPr>
              <a:t>entity name </a:t>
            </a:r>
            <a:r>
              <a:rPr lang="en-IE" sz="2800" dirty="0">
                <a:solidFill>
                  <a:srgbClr val="00B0F0"/>
                </a:solidFill>
              </a:rPr>
              <a:t>explanation of entity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Component explanations:</a:t>
            </a:r>
          </a:p>
          <a:p>
            <a:pPr lvl="2"/>
            <a:r>
              <a:rPr lang="en-IE" sz="2800" dirty="0" err="1">
                <a:solidFill>
                  <a:srgbClr val="FF0000"/>
                </a:solidFill>
              </a:rPr>
              <a:t>tagName</a:t>
            </a:r>
            <a:r>
              <a:rPr lang="en-IE" sz="2800" dirty="0"/>
              <a:t>: The tag you are using (e.g. </a:t>
            </a:r>
            <a:r>
              <a:rPr lang="en-IE" sz="2800" dirty="0" err="1"/>
              <a:t>param</a:t>
            </a:r>
            <a:r>
              <a:rPr lang="en-IE" sz="2800" dirty="0"/>
              <a:t>, return etc.)</a:t>
            </a:r>
          </a:p>
          <a:p>
            <a:pPr lvl="2"/>
            <a:r>
              <a:rPr lang="en-IE" sz="2800" dirty="0">
                <a:solidFill>
                  <a:schemeClr val="accent5"/>
                </a:solidFill>
              </a:rPr>
              <a:t>Entity name</a:t>
            </a:r>
            <a:r>
              <a:rPr lang="en-IE" sz="2800" dirty="0"/>
              <a:t>: the name of entity being discussed (e.g. the name of the parameter you are explaining)</a:t>
            </a:r>
          </a:p>
          <a:p>
            <a:pPr lvl="2"/>
            <a:r>
              <a:rPr lang="en-IE" sz="2800" dirty="0">
                <a:solidFill>
                  <a:srgbClr val="00B0F0"/>
                </a:solidFill>
              </a:rPr>
              <a:t>Explanation of entity</a:t>
            </a:r>
            <a:r>
              <a:rPr lang="en-IE" sz="2800" dirty="0"/>
              <a:t>: Your explanation of that entity (e.g. what the parameter you are explaining does)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Examples:</a:t>
            </a:r>
          </a:p>
          <a:p>
            <a:pPr lvl="2"/>
            <a:r>
              <a:rPr lang="en-IE" sz="2800" dirty="0"/>
              <a:t>@param position The position of the item to be retrieved</a:t>
            </a:r>
          </a:p>
          <a:p>
            <a:pPr lvl="2"/>
            <a:r>
              <a:rPr lang="en-IE" sz="2800" dirty="0"/>
              <a:t>@throws </a:t>
            </a:r>
            <a:r>
              <a:rPr lang="en-IE" sz="2800" dirty="0" err="1"/>
              <a:t>IndexOutOfBoundsException</a:t>
            </a:r>
            <a:r>
              <a:rPr lang="en-IE" sz="2800" dirty="0"/>
              <a:t> Thrown if the position supplied is outside the boundaries of the array</a:t>
            </a:r>
          </a:p>
        </p:txBody>
      </p:sp>
    </p:spTree>
    <p:extLst>
      <p:ext uri="{BB962C8B-B14F-4D97-AF65-F5344CB8AC3E}">
        <p14:creationId xmlns:p14="http://schemas.microsoft.com/office/powerpoint/2010/main" val="170345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FEF1B-8009-D2EA-0AE4-AD9400A8E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Another </a:t>
            </a:r>
            <a:r>
              <a:rPr lang="en-IE" dirty="0" err="1"/>
              <a:t>JavaDoc</a:t>
            </a:r>
            <a:r>
              <a:rPr lang="en-IE" dirty="0"/>
              <a:t> Comment &amp; </a:t>
            </a:r>
            <a:br>
              <a:rPr lang="en-IE" dirty="0"/>
            </a:br>
            <a:r>
              <a:rPr lang="en-IE" dirty="0"/>
              <a:t>the Corresponding API Entry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459BE6-9DCC-BC1C-47B2-6E6EB6C5C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615" y="3797219"/>
            <a:ext cx="7864698" cy="25006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E0A68C-9F3F-E083-43D9-9797E93E9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360" y="1756677"/>
            <a:ext cx="8607382" cy="2030164"/>
          </a:xfrm>
          <a:prstGeom prst="rect">
            <a:avLst/>
          </a:prstGeom>
        </p:spPr>
      </p:pic>
      <p:sp>
        <p:nvSpPr>
          <p:cNvPr id="8" name="Arrow: Bent-Up 7">
            <a:extLst>
              <a:ext uri="{FF2B5EF4-FFF2-40B4-BE49-F238E27FC236}">
                <a16:creationId xmlns:a16="http://schemas.microsoft.com/office/drawing/2014/main" id="{F24B1986-FDDF-5DCF-936B-BD2B8F318F02}"/>
              </a:ext>
            </a:extLst>
          </p:cNvPr>
          <p:cNvSpPr/>
          <p:nvPr/>
        </p:nvSpPr>
        <p:spPr>
          <a:xfrm rot="5400000">
            <a:off x="1515142" y="4197987"/>
            <a:ext cx="1536191" cy="1699091"/>
          </a:xfrm>
          <a:prstGeom prst="bentUpArrow">
            <a:avLst>
              <a:gd name="adj1" fmla="val 27126"/>
              <a:gd name="adj2" fmla="val 25000"/>
              <a:gd name="adj3" fmla="val 3917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I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EEDFB5-BAB3-7661-F19B-87B239A69E61}"/>
              </a:ext>
            </a:extLst>
          </p:cNvPr>
          <p:cNvSpPr txBox="1"/>
          <p:nvPr/>
        </p:nvSpPr>
        <p:spPr>
          <a:xfrm>
            <a:off x="1433692" y="5241472"/>
            <a:ext cx="1293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dirty="0">
                <a:solidFill>
                  <a:schemeClr val="bg1"/>
                </a:solidFill>
              </a:rPr>
              <a:t>PRODUCES</a:t>
            </a:r>
          </a:p>
        </p:txBody>
      </p:sp>
    </p:spTree>
    <p:extLst>
      <p:ext uri="{BB962C8B-B14F-4D97-AF65-F5344CB8AC3E}">
        <p14:creationId xmlns:p14="http://schemas.microsoft.com/office/powerpoint/2010/main" val="236816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/>
          <a:p>
            <a:r>
              <a:rPr lang="en-IE" dirty="0"/>
              <a:t>Generating </a:t>
            </a:r>
            <a:r>
              <a:rPr lang="en-IE" dirty="0" err="1"/>
              <a:t>JavaDoc</a:t>
            </a:r>
            <a:r>
              <a:rPr lang="en-IE" dirty="0"/>
              <a:t> APIs in IntelliJ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C94543-367F-F3FE-5488-71FD7C59A2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0600" y="1972705"/>
            <a:ext cx="6492240" cy="2775430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>
            <a:normAutofit/>
          </a:bodyPr>
          <a:lstStyle/>
          <a:p>
            <a:pPr lvl="1"/>
            <a:r>
              <a:rPr lang="en-IE" sz="1500">
                <a:solidFill>
                  <a:srgbClr val="FFFFFF"/>
                </a:solidFill>
              </a:rPr>
              <a:t>IntelliJ contains a built-in </a:t>
            </a:r>
            <a:r>
              <a:rPr lang="en-IE" sz="1500" err="1">
                <a:solidFill>
                  <a:srgbClr val="FFFFFF"/>
                </a:solidFill>
              </a:rPr>
              <a:t>JavaDoc</a:t>
            </a:r>
            <a:r>
              <a:rPr lang="en-IE" sz="1500">
                <a:solidFill>
                  <a:srgbClr val="FFFFFF"/>
                </a:solidFill>
              </a:rPr>
              <a:t> API generator</a:t>
            </a:r>
          </a:p>
        </p:txBody>
      </p:sp>
    </p:spTree>
    <p:extLst>
      <p:ext uri="{BB962C8B-B14F-4D97-AF65-F5344CB8AC3E}">
        <p14:creationId xmlns:p14="http://schemas.microsoft.com/office/powerpoint/2010/main" val="3727097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060A139A-D62C-4E51-99D9-5BBA43872587}" vid="{4CEDBC7D-39AC-4B45-A5EA-87DB4DFF3D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308</TotalTime>
  <Words>779</Words>
  <Application>Microsoft Office PowerPoint</Application>
  <PresentationFormat>Widescreen</PresentationFormat>
  <Paragraphs>99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Consolas</vt:lpstr>
      <vt:lpstr>Default Theme</vt:lpstr>
      <vt:lpstr>JavaDocs</vt:lpstr>
      <vt:lpstr>What are JavaDocs?</vt:lpstr>
      <vt:lpstr>Where are JavaDocs Written?</vt:lpstr>
      <vt:lpstr>What is the Format of a JavaDoc Comment?</vt:lpstr>
      <vt:lpstr>Example of a JavaDoc Method Comment</vt:lpstr>
      <vt:lpstr>Tag Types</vt:lpstr>
      <vt:lpstr>Using Tags</vt:lpstr>
      <vt:lpstr>Another JavaDoc Comment &amp;  the Corresponding API Entry</vt:lpstr>
      <vt:lpstr>Generating JavaDoc APIs in IntelliJ</vt:lpstr>
      <vt:lpstr>Expectations With Regard to JavaDocs</vt:lpstr>
      <vt:lpstr>Not a Valid JavaDoc Comment – Why?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JavaDocs</dc:title>
  <dc:creator>michelle</dc:creator>
  <cp:lastModifiedBy>Michelle Graham</cp:lastModifiedBy>
  <cp:revision>15</cp:revision>
  <dcterms:created xsi:type="dcterms:W3CDTF">2017-09-25T22:25:34Z</dcterms:created>
  <dcterms:modified xsi:type="dcterms:W3CDTF">2025-09-14T14:36:15Z</dcterms:modified>
</cp:coreProperties>
</file>