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0"/>
  </p:notesMasterIdLst>
  <p:sldIdLst>
    <p:sldId id="256" r:id="rId2"/>
    <p:sldId id="262" r:id="rId3"/>
    <p:sldId id="281" r:id="rId4"/>
    <p:sldId id="282" r:id="rId5"/>
    <p:sldId id="284" r:id="rId6"/>
    <p:sldId id="283" r:id="rId7"/>
    <p:sldId id="263" r:id="rId8"/>
    <p:sldId id="280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C35A009A-2D48-45E7-9FCC-97712C542958}">
          <p14:sldIdLst>
            <p14:sldId id="256"/>
          </p14:sldIdLst>
        </p14:section>
        <p14:section name="Introduction" id="{77A18E9D-2182-48D1-8268-F1A34F0C4333}">
          <p14:sldIdLst>
            <p14:sldId id="262"/>
            <p14:sldId id="281"/>
          </p14:sldIdLst>
        </p14:section>
        <p14:section name="How and When to Use" id="{77FA79B5-6565-4C68-9FDD-D87A00E06158}">
          <p14:sldIdLst>
            <p14:sldId id="282"/>
            <p14:sldId id="284"/>
            <p14:sldId id="283"/>
          </p14:sldIdLst>
        </p14:section>
        <p14:section name="Summary" id="{EF2CE5A9-5D47-4861-929D-9F35D548C0F2}">
          <p14:sldIdLst>
            <p14:sldId id="263"/>
            <p14:sldId id="28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60EE8D-D51E-4102-A059-0B33F32EC08B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454E79-9ED1-4AEE-A15D-4C49D8A8EBF0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05450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4521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1965512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82246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589845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1338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0335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82550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711609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530715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745985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919922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74DF7971-A8A5-4EFB-A052-05F80CCF0C20}" type="datetimeFigureOut">
              <a:rPr lang="en-IE" smtClean="0"/>
              <a:t>14/09/2025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8F4CC90-D474-4644-BD1E-E795A352ADA7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399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72661-1468-9909-8474-0F1549364CE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E" dirty="0"/>
              <a:t>Brute Force Technique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F5FEF-77BC-9ABD-D02C-26D95A85D8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E" dirty="0"/>
              <a:t>Try every Possible option to solve the problem</a:t>
            </a:r>
          </a:p>
        </p:txBody>
      </p:sp>
    </p:spTree>
    <p:extLst>
      <p:ext uri="{BB962C8B-B14F-4D97-AF65-F5344CB8AC3E}">
        <p14:creationId xmlns:p14="http://schemas.microsoft.com/office/powerpoint/2010/main" val="22468501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64A77-BA69-EC2D-75F0-3E9F9349C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Introducing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9F46D-4068-E356-58C4-7B81FC301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IE" sz="3200" dirty="0"/>
              <a:t>This is the </a:t>
            </a:r>
            <a:r>
              <a:rPr lang="en-IE" sz="3200" dirty="0">
                <a:solidFill>
                  <a:srgbClr val="FF0000"/>
                </a:solidFill>
              </a:rPr>
              <a:t>most straightforward </a:t>
            </a:r>
            <a:r>
              <a:rPr lang="en-IE" sz="3200" dirty="0"/>
              <a:t>approach to algorithm design by exploring every possible solution</a:t>
            </a:r>
          </a:p>
          <a:p>
            <a:pPr lvl="2"/>
            <a:r>
              <a:rPr lang="en-IE" sz="2800" dirty="0"/>
              <a:t>Permutation generation is a more specific version of this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Steps involved:</a:t>
            </a:r>
          </a:p>
          <a:p>
            <a:pPr lvl="2"/>
            <a:r>
              <a:rPr lang="en-IE" sz="2800" dirty="0"/>
              <a:t>Generate all possible outcomes</a:t>
            </a:r>
          </a:p>
          <a:p>
            <a:pPr lvl="2"/>
            <a:r>
              <a:rPr lang="en-IE" sz="2800" dirty="0"/>
              <a:t>Check each outcome to see if it is a solution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Example: Linear search</a:t>
            </a:r>
          </a:p>
        </p:txBody>
      </p:sp>
    </p:spTree>
    <p:extLst>
      <p:ext uri="{BB962C8B-B14F-4D97-AF65-F5344CB8AC3E}">
        <p14:creationId xmlns:p14="http://schemas.microsoft.com/office/powerpoint/2010/main" val="40069375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B23-E1CD-01C8-8739-487DA80B4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Characteristics of Brute Force Solutions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645DD-5E8F-F4B1-86F8-E4704D682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Exhaustive search: Brute force considers </a:t>
            </a:r>
            <a:r>
              <a:rPr lang="en-IE" sz="3200" b="1" dirty="0">
                <a:solidFill>
                  <a:srgbClr val="FF0000"/>
                </a:solidFill>
              </a:rPr>
              <a:t>every</a:t>
            </a:r>
            <a:r>
              <a:rPr lang="en-IE" sz="3200" dirty="0"/>
              <a:t> possible option</a:t>
            </a:r>
          </a:p>
          <a:p>
            <a:pPr lvl="2"/>
            <a:r>
              <a:rPr lang="en-IE" sz="2800" dirty="0"/>
              <a:t>This is done without shortcuts by default, but can be optimised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Guarantees correctness: If a solution exists, brute force </a:t>
            </a:r>
            <a:r>
              <a:rPr lang="en-IE" sz="3200" u="sng" dirty="0"/>
              <a:t>will</a:t>
            </a:r>
            <a:r>
              <a:rPr lang="en-IE" sz="3200" dirty="0"/>
              <a:t> find it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Inefficient: Checking every possibility is </a:t>
            </a:r>
            <a:r>
              <a:rPr lang="en-IE" sz="3200" b="1" dirty="0"/>
              <a:t>slow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Baseline method: We usually </a:t>
            </a:r>
            <a:r>
              <a:rPr lang="en-IE" sz="3200" dirty="0">
                <a:solidFill>
                  <a:srgbClr val="FF0000"/>
                </a:solidFill>
              </a:rPr>
              <a:t>start here</a:t>
            </a:r>
            <a:r>
              <a:rPr lang="en-IE" sz="3200" dirty="0"/>
              <a:t>, then optimise</a:t>
            </a:r>
          </a:p>
        </p:txBody>
      </p:sp>
    </p:spTree>
    <p:extLst>
      <p:ext uri="{BB962C8B-B14F-4D97-AF65-F5344CB8AC3E}">
        <p14:creationId xmlns:p14="http://schemas.microsoft.com/office/powerpoint/2010/main" val="1096509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2DAD-2404-1897-1FFC-40B584663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General Steps to a Brute Force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2DB8D-20EE-55BC-551E-8A70441E7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4998720" cy="4023360"/>
          </a:xfrm>
        </p:spPr>
        <p:txBody>
          <a:bodyPr>
            <a:normAutofit fontScale="92500" lnSpcReduction="20000"/>
          </a:bodyPr>
          <a:lstStyle/>
          <a:p>
            <a:r>
              <a:rPr lang="en-IE" sz="3400" dirty="0"/>
              <a:t>General process:</a:t>
            </a:r>
          </a:p>
          <a:p>
            <a:pPr lvl="1"/>
            <a:r>
              <a:rPr lang="en-IE" sz="3200" dirty="0"/>
              <a:t>Step 1: </a:t>
            </a:r>
            <a:r>
              <a:rPr lang="en-IE" sz="3200" dirty="0">
                <a:solidFill>
                  <a:srgbClr val="FF0000"/>
                </a:solidFill>
              </a:rPr>
              <a:t>Identify</a:t>
            </a:r>
            <a:r>
              <a:rPr lang="en-IE" sz="3200" dirty="0"/>
              <a:t> </a:t>
            </a:r>
            <a:r>
              <a:rPr lang="en-IE" sz="3200" dirty="0">
                <a:solidFill>
                  <a:srgbClr val="FF0000"/>
                </a:solidFill>
              </a:rPr>
              <a:t>each</a:t>
            </a:r>
            <a:r>
              <a:rPr lang="en-IE" sz="3200" dirty="0"/>
              <a:t> possible </a:t>
            </a:r>
            <a:r>
              <a:rPr lang="en-IE" sz="3200" dirty="0">
                <a:solidFill>
                  <a:srgbClr val="FF0000"/>
                </a:solidFill>
              </a:rPr>
              <a:t>candidate</a:t>
            </a:r>
            <a:r>
              <a:rPr lang="en-IE" sz="3200" dirty="0"/>
              <a:t> for a solution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Step 2: </a:t>
            </a:r>
            <a:r>
              <a:rPr lang="en-IE" sz="3200" dirty="0">
                <a:solidFill>
                  <a:srgbClr val="FF0000"/>
                </a:solidFill>
              </a:rPr>
              <a:t>Test</a:t>
            </a:r>
            <a:r>
              <a:rPr lang="en-IE" sz="3200" dirty="0"/>
              <a:t> each candidate to see if it is a solution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Step 3: </a:t>
            </a:r>
            <a:r>
              <a:rPr lang="en-IE" sz="3200" dirty="0">
                <a:solidFill>
                  <a:srgbClr val="FF0000"/>
                </a:solidFill>
              </a:rPr>
              <a:t>Choose</a:t>
            </a:r>
            <a:r>
              <a:rPr lang="en-IE" sz="3200" dirty="0"/>
              <a:t> the best candidate solution based on the problem requirements</a:t>
            </a:r>
          </a:p>
          <a:p>
            <a:pPr lvl="2"/>
            <a:r>
              <a:rPr lang="en-IE" sz="2800" dirty="0"/>
              <a:t>This doesn’t always apply!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EA70936-39DD-9393-0012-C9E09E11B785}"/>
              </a:ext>
            </a:extLst>
          </p:cNvPr>
          <p:cNvSpPr txBox="1">
            <a:spLocks/>
          </p:cNvSpPr>
          <p:nvPr/>
        </p:nvSpPr>
        <p:spPr>
          <a:xfrm>
            <a:off x="6156960" y="1845734"/>
            <a:ext cx="4998720" cy="4023360"/>
          </a:xfrm>
          <a:prstGeom prst="rect">
            <a:avLst/>
          </a:prstGeom>
        </p:spPr>
        <p:txBody>
          <a:bodyPr vert="horz" lIns="0" tIns="45720" rIns="0" bIns="45720" rtlCol="0">
            <a:normAutofit fontScale="92500" lnSpcReduction="2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01168" lvl="1" indent="0">
              <a:buNone/>
            </a:pPr>
            <a:r>
              <a:rPr lang="en-IE" sz="3200" dirty="0"/>
              <a:t>Example (linear search):</a:t>
            </a:r>
          </a:p>
          <a:p>
            <a:pPr lvl="1"/>
            <a:r>
              <a:rPr lang="en-IE" sz="3200" dirty="0"/>
              <a:t>Step 1: </a:t>
            </a:r>
            <a:r>
              <a:rPr lang="en-IE" sz="3200" dirty="0">
                <a:solidFill>
                  <a:srgbClr val="FF0000"/>
                </a:solidFill>
              </a:rPr>
              <a:t>Loop</a:t>
            </a:r>
            <a:r>
              <a:rPr lang="en-IE" sz="3200" dirty="0"/>
              <a:t> through each of the elements in an array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Step 2: </a:t>
            </a:r>
            <a:r>
              <a:rPr lang="en-IE" sz="3200" dirty="0">
                <a:solidFill>
                  <a:srgbClr val="FF0000"/>
                </a:solidFill>
              </a:rPr>
              <a:t>Check</a:t>
            </a:r>
            <a:r>
              <a:rPr lang="en-IE" sz="3200" dirty="0"/>
              <a:t> each element to see if it matches the value being sought</a:t>
            </a:r>
          </a:p>
          <a:p>
            <a:pPr lvl="1"/>
            <a:endParaRPr lang="en-IE" sz="3200" dirty="0"/>
          </a:p>
          <a:p>
            <a:pPr lvl="1"/>
            <a:r>
              <a:rPr lang="en-IE" sz="3200" dirty="0"/>
              <a:t>Step 3: </a:t>
            </a:r>
            <a:r>
              <a:rPr lang="en-IE" sz="3200" dirty="0">
                <a:solidFill>
                  <a:srgbClr val="FF0000"/>
                </a:solidFill>
              </a:rPr>
              <a:t>Return</a:t>
            </a:r>
            <a:r>
              <a:rPr lang="en-IE" sz="3200" dirty="0"/>
              <a:t> match (if you’re looking for </a:t>
            </a:r>
            <a:r>
              <a:rPr lang="en-IE" sz="3200" u="sng" dirty="0"/>
              <a:t>first</a:t>
            </a:r>
            <a:r>
              <a:rPr lang="en-IE" sz="3200" dirty="0"/>
              <a:t> match)</a:t>
            </a:r>
            <a:endParaRPr lang="en-IE" sz="2800" dirty="0"/>
          </a:p>
        </p:txBody>
      </p:sp>
    </p:spTree>
    <p:extLst>
      <p:ext uri="{BB962C8B-B14F-4D97-AF65-F5344CB8AC3E}">
        <p14:creationId xmlns:p14="http://schemas.microsoft.com/office/powerpoint/2010/main" val="1987442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B1B4-03CF-829C-FAD8-50313AE0A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When to Use Brute Force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E3D943-9192-10F7-B39C-48A4B5283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1"/>
            <a:r>
              <a:rPr lang="en-US" sz="3200" dirty="0"/>
              <a:t>Where the input is </a:t>
            </a:r>
            <a:r>
              <a:rPr lang="en-US" sz="3200" dirty="0">
                <a:solidFill>
                  <a:srgbClr val="FF0000"/>
                </a:solidFill>
              </a:rPr>
              <a:t>small</a:t>
            </a:r>
            <a:r>
              <a:rPr lang="en-US" sz="3200" dirty="0"/>
              <a:t>/problem is </a:t>
            </a:r>
            <a:r>
              <a:rPr lang="en-US" sz="3200" dirty="0">
                <a:solidFill>
                  <a:srgbClr val="FF0000"/>
                </a:solidFill>
              </a:rPr>
              <a:t>simple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For </a:t>
            </a:r>
            <a:r>
              <a:rPr lang="en-US" sz="3200" dirty="0">
                <a:solidFill>
                  <a:srgbClr val="FF0000"/>
                </a:solidFill>
              </a:rPr>
              <a:t>educational</a:t>
            </a:r>
            <a:r>
              <a:rPr lang="en-US" sz="3200" dirty="0"/>
              <a:t> purposes (us!)</a:t>
            </a:r>
          </a:p>
          <a:p>
            <a:pPr lvl="2"/>
            <a:r>
              <a:rPr lang="en-US" sz="2800" dirty="0"/>
              <a:t>Brute force really helps to understand the problem’s structure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To </a:t>
            </a:r>
            <a:r>
              <a:rPr lang="en-US" sz="3200" dirty="0">
                <a:solidFill>
                  <a:srgbClr val="FF0000"/>
                </a:solidFill>
              </a:rPr>
              <a:t>sanity</a:t>
            </a: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test</a:t>
            </a:r>
            <a:r>
              <a:rPr lang="en-US" sz="3200" dirty="0"/>
              <a:t> results of </a:t>
            </a:r>
            <a:r>
              <a:rPr lang="en-US" sz="3200" dirty="0" err="1"/>
              <a:t>optimised</a:t>
            </a:r>
            <a:r>
              <a:rPr lang="en-US" sz="3200" dirty="0"/>
              <a:t> algorithms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When no alternative efficient algorithms are known.</a:t>
            </a:r>
            <a:endParaRPr lang="en-IE" sz="3200" dirty="0"/>
          </a:p>
        </p:txBody>
      </p:sp>
    </p:spTree>
    <p:extLst>
      <p:ext uri="{BB962C8B-B14F-4D97-AF65-F5344CB8AC3E}">
        <p14:creationId xmlns:p14="http://schemas.microsoft.com/office/powerpoint/2010/main" val="3094387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4DB9-AF54-AD98-BC76-DF416F34F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Common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E5CC7-0851-330E-9F97-B04E87D2A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vl="1"/>
            <a:r>
              <a:rPr lang="en-US" sz="3200" dirty="0"/>
              <a:t>Searching: Linear search is a fundamental brute force example</a:t>
            </a:r>
          </a:p>
          <a:p>
            <a:pPr lvl="2"/>
            <a:r>
              <a:rPr lang="en-US" sz="2800" dirty="0"/>
              <a:t>Variant: counting matches/elements meeting a condition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String Matching: Checking every possible position of a substring.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Identifying the minimum/maximum: </a:t>
            </a:r>
          </a:p>
          <a:p>
            <a:pPr lvl="2"/>
            <a:r>
              <a:rPr lang="en-US" sz="2800" dirty="0"/>
              <a:t>Not applicable in sorted data!</a:t>
            </a:r>
          </a:p>
          <a:p>
            <a:pPr lvl="2"/>
            <a:endParaRPr lang="en-US" sz="2800" dirty="0"/>
          </a:p>
          <a:p>
            <a:pPr lvl="1"/>
            <a:r>
              <a:rPr lang="en-US" sz="3200" dirty="0"/>
              <a:t>Sorting: Simple methods like bubble sort.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Password Cracking: Trying every possible combination of characters.</a:t>
            </a:r>
          </a:p>
        </p:txBody>
      </p:sp>
    </p:spTree>
    <p:extLst>
      <p:ext uri="{BB962C8B-B14F-4D97-AF65-F5344CB8AC3E}">
        <p14:creationId xmlns:p14="http://schemas.microsoft.com/office/powerpoint/2010/main" val="21972005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0A76F-1AB8-757D-B38C-BD5FBF4FD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EDB81-2D56-C024-70CD-46D01ACE21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394588-00F8-FE75-6B1A-E2A7195F4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IE" sz="3200" dirty="0"/>
              <a:t>Advantages of a brute force approach: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Easy</a:t>
            </a:r>
            <a:r>
              <a:rPr lang="en-IE" sz="2800" dirty="0"/>
              <a:t> to code/develop</a:t>
            </a:r>
          </a:p>
          <a:p>
            <a:pPr lvl="2"/>
            <a:r>
              <a:rPr lang="en-IE" sz="2800" dirty="0"/>
              <a:t>Fine for </a:t>
            </a:r>
            <a:r>
              <a:rPr lang="en-IE" sz="2800" u="sng" dirty="0"/>
              <a:t>smaller</a:t>
            </a:r>
            <a:r>
              <a:rPr lang="en-IE" sz="2800" dirty="0"/>
              <a:t> problem sets</a:t>
            </a:r>
          </a:p>
          <a:p>
            <a:pPr lvl="2"/>
            <a:r>
              <a:rPr lang="en-IE" sz="2800" dirty="0"/>
              <a:t>Works across many different problem types</a:t>
            </a:r>
          </a:p>
          <a:p>
            <a:pPr lvl="2"/>
            <a:r>
              <a:rPr lang="en-IE" sz="2800" dirty="0"/>
              <a:t>Works well as a gauge / reference to check correctness of more complex approaches</a:t>
            </a:r>
          </a:p>
          <a:p>
            <a:pPr lvl="2"/>
            <a:endParaRPr lang="en-IE" sz="2800" dirty="0"/>
          </a:p>
          <a:p>
            <a:pPr lvl="1"/>
            <a:r>
              <a:rPr lang="en-IE" sz="3200" dirty="0"/>
              <a:t>Disadvantages:</a:t>
            </a:r>
          </a:p>
          <a:p>
            <a:pPr lvl="2"/>
            <a:r>
              <a:rPr lang="en-IE" sz="2800" dirty="0">
                <a:solidFill>
                  <a:srgbClr val="FF0000"/>
                </a:solidFill>
              </a:rPr>
              <a:t>Highly</a:t>
            </a:r>
            <a:r>
              <a:rPr lang="en-IE" sz="2800" dirty="0"/>
              <a:t> </a:t>
            </a:r>
            <a:r>
              <a:rPr lang="en-IE" sz="2800" dirty="0">
                <a:solidFill>
                  <a:srgbClr val="FF0000"/>
                </a:solidFill>
              </a:rPr>
              <a:t>inefficient</a:t>
            </a:r>
            <a:r>
              <a:rPr lang="en-IE" sz="2800" dirty="0"/>
              <a:t>!</a:t>
            </a:r>
          </a:p>
          <a:p>
            <a:pPr lvl="2"/>
            <a:r>
              <a:rPr lang="en-IE" sz="2800" dirty="0"/>
              <a:t>Usually infeasible in real world situations</a:t>
            </a:r>
          </a:p>
        </p:txBody>
      </p:sp>
    </p:spTree>
    <p:extLst>
      <p:ext uri="{BB962C8B-B14F-4D97-AF65-F5344CB8AC3E}">
        <p14:creationId xmlns:p14="http://schemas.microsoft.com/office/powerpoint/2010/main" val="62759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9F9F7-34B2-C8F6-3E89-8EC1921BF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 dirty="0"/>
              <a:t>To Sum Up…!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2F194-0434-3A9E-C5D9-C66E503CD2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r>
              <a:rPr lang="en-US" sz="3200" dirty="0"/>
              <a:t>Brute force is simple </a:t>
            </a:r>
            <a:r>
              <a:rPr lang="en-US" sz="3200" dirty="0">
                <a:solidFill>
                  <a:srgbClr val="FF0000"/>
                </a:solidFill>
              </a:rPr>
              <a:t>but</a:t>
            </a:r>
            <a:r>
              <a:rPr lang="en-US" sz="3200" dirty="0"/>
              <a:t> computationally expensive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Good place to start</a:t>
            </a:r>
          </a:p>
          <a:p>
            <a:pPr lvl="2"/>
            <a:r>
              <a:rPr lang="en-US" sz="2800" dirty="0"/>
              <a:t>Lets you probe/figure out the problem</a:t>
            </a:r>
          </a:p>
          <a:p>
            <a:pPr lvl="2"/>
            <a:r>
              <a:rPr lang="en-US" sz="2800" dirty="0"/>
              <a:t>Provides a way to check if other solutions are correct</a:t>
            </a:r>
          </a:p>
          <a:p>
            <a:pPr lvl="2"/>
            <a:r>
              <a:rPr lang="en-US" sz="2800" dirty="0"/>
              <a:t>Solves small problems without too much effort</a:t>
            </a:r>
          </a:p>
          <a:p>
            <a:pPr lvl="1"/>
            <a:endParaRPr lang="en-US" sz="3200" dirty="0"/>
          </a:p>
          <a:p>
            <a:pPr lvl="1"/>
            <a:r>
              <a:rPr lang="en-US" sz="3200" dirty="0"/>
              <a:t>Not a good place to end</a:t>
            </a:r>
          </a:p>
          <a:p>
            <a:pPr lvl="2"/>
            <a:r>
              <a:rPr lang="en-US" sz="2800" dirty="0"/>
              <a:t>Usually impractical to use on larger scale problems</a:t>
            </a:r>
          </a:p>
        </p:txBody>
      </p:sp>
    </p:spTree>
    <p:extLst>
      <p:ext uri="{BB962C8B-B14F-4D97-AF65-F5344CB8AC3E}">
        <p14:creationId xmlns:p14="http://schemas.microsoft.com/office/powerpoint/2010/main" val="422490387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2180</TotalTime>
  <Words>421</Words>
  <Application>Microsoft Office PowerPoint</Application>
  <PresentationFormat>Widescreen</PresentationFormat>
  <Paragraphs>75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Calibri</vt:lpstr>
      <vt:lpstr>Calibri Light</vt:lpstr>
      <vt:lpstr>Retrospect</vt:lpstr>
      <vt:lpstr>Brute Force Technique</vt:lpstr>
      <vt:lpstr>Introducing Brute Force</vt:lpstr>
      <vt:lpstr>Characteristics of Brute Force Solutions</vt:lpstr>
      <vt:lpstr>General Steps to a Brute Force Approach</vt:lpstr>
      <vt:lpstr>When to Use Brute Force</vt:lpstr>
      <vt:lpstr>Common Examples</vt:lpstr>
      <vt:lpstr>Advantages &amp; Disadvantages</vt:lpstr>
      <vt:lpstr>To Sum Up…!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Graham</dc:creator>
  <cp:lastModifiedBy>Michelle Graham</cp:lastModifiedBy>
  <cp:revision>17</cp:revision>
  <dcterms:created xsi:type="dcterms:W3CDTF">2024-12-01T22:44:37Z</dcterms:created>
  <dcterms:modified xsi:type="dcterms:W3CDTF">2025-09-14T15:21:50Z</dcterms:modified>
</cp:coreProperties>
</file>