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5" r:id="rId9"/>
    <p:sldId id="266" r:id="rId10"/>
    <p:sldId id="268" r:id="rId11"/>
    <p:sldId id="267"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43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AE6F7-3434-44B4-B8CA-0FC0240A3F2A}" type="datetimeFigureOut">
              <a:rPr lang="en-IE" smtClean="0"/>
              <a:t>22/10/2024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027DB-B0CF-42FB-BFC9-318B6BCA3D29}" type="slidenum">
              <a:rPr lang="en-IE" smtClean="0"/>
              <a:t>‹#›</a:t>
            </a:fld>
            <a:endParaRPr lang="en-IE"/>
          </a:p>
        </p:txBody>
      </p:sp>
    </p:spTree>
    <p:extLst>
      <p:ext uri="{BB962C8B-B14F-4D97-AF65-F5344CB8AC3E}">
        <p14:creationId xmlns:p14="http://schemas.microsoft.com/office/powerpoint/2010/main" val="165415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However,</a:t>
            </a:r>
            <a:r>
              <a:rPr lang="en-IE" baseline="0" dirty="0"/>
              <a:t> when they are RETRIEVED from the data structure, they will need to be cast back to their original types before being used fully (and you will need to confirm that they were created as the correct type before carrying out that casting) E.g.:</a:t>
            </a:r>
          </a:p>
          <a:p>
            <a:pPr marL="171450" indent="-171450">
              <a:buFont typeface="Arial" panose="020B0604020202020204" pitchFamily="34" charset="0"/>
              <a:buChar char="•"/>
            </a:pPr>
            <a:r>
              <a:rPr lang="en-IE" baseline="0" dirty="0"/>
              <a:t>Person p = </a:t>
            </a:r>
            <a:r>
              <a:rPr lang="en-IE" baseline="0" dirty="0" err="1"/>
              <a:t>myLinkList.get</a:t>
            </a:r>
            <a:r>
              <a:rPr lang="en-IE" baseline="0" dirty="0"/>
              <a:t>(</a:t>
            </a:r>
            <a:r>
              <a:rPr lang="en-IE" baseline="0" dirty="0" err="1"/>
              <a:t>i</a:t>
            </a:r>
            <a:r>
              <a:rPr lang="en-IE" baseline="0" dirty="0"/>
              <a:t>);</a:t>
            </a:r>
          </a:p>
          <a:p>
            <a:pPr marL="171450" indent="-171450">
              <a:buFont typeface="Arial" panose="020B0604020202020204" pitchFamily="34" charset="0"/>
              <a:buChar char="•"/>
            </a:pPr>
            <a:r>
              <a:rPr lang="en-IE" baseline="0" dirty="0"/>
              <a:t>if(p </a:t>
            </a:r>
            <a:r>
              <a:rPr lang="en-IE" baseline="0" dirty="0" err="1"/>
              <a:t>instanceof</a:t>
            </a:r>
            <a:r>
              <a:rPr lang="en-IE" baseline="0" dirty="0"/>
              <a:t> Student){</a:t>
            </a:r>
          </a:p>
          <a:p>
            <a:pPr marL="628650" lvl="1" indent="-171450">
              <a:buFont typeface="Arial" panose="020B0604020202020204" pitchFamily="34" charset="0"/>
              <a:buChar char="•"/>
            </a:pPr>
            <a:r>
              <a:rPr lang="en-IE" baseline="0" dirty="0"/>
              <a:t>Student s = (Student) p;</a:t>
            </a:r>
          </a:p>
          <a:p>
            <a:pPr marL="628650" lvl="1" indent="-171450">
              <a:buFont typeface="Arial" panose="020B0604020202020204" pitchFamily="34" charset="0"/>
              <a:buChar char="•"/>
            </a:pPr>
            <a:r>
              <a:rPr lang="en-IE" baseline="0" dirty="0" err="1"/>
              <a:t>System.out.println</a:t>
            </a:r>
            <a:r>
              <a:rPr lang="en-IE" baseline="0" dirty="0"/>
              <a:t>(“Student’s GPA: “ + </a:t>
            </a:r>
            <a:r>
              <a:rPr lang="en-IE" baseline="0" dirty="0" err="1"/>
              <a:t>s.getGPA</a:t>
            </a:r>
            <a:r>
              <a:rPr lang="en-IE" baseline="0" dirty="0"/>
              <a:t>());</a:t>
            </a:r>
          </a:p>
          <a:p>
            <a:pPr marL="171450" lvl="0" indent="-171450">
              <a:buFont typeface="Arial" panose="020B0604020202020204" pitchFamily="34" charset="0"/>
              <a:buChar char="•"/>
            </a:pPr>
            <a:r>
              <a:rPr lang="en-IE" baseline="0" dirty="0"/>
              <a:t>}</a:t>
            </a:r>
          </a:p>
        </p:txBody>
      </p:sp>
      <p:sp>
        <p:nvSpPr>
          <p:cNvPr id="4" name="Slide Number Placeholder 3"/>
          <p:cNvSpPr>
            <a:spLocks noGrp="1"/>
          </p:cNvSpPr>
          <p:nvPr>
            <p:ph type="sldNum" sz="quarter" idx="10"/>
          </p:nvPr>
        </p:nvSpPr>
        <p:spPr/>
        <p:txBody>
          <a:bodyPr/>
          <a:lstStyle/>
          <a:p>
            <a:fld id="{A43027DB-B0CF-42FB-BFC9-318B6BCA3D29}" type="slidenum">
              <a:rPr lang="en-IE" smtClean="0"/>
              <a:t>3</a:t>
            </a:fld>
            <a:endParaRPr lang="en-IE"/>
          </a:p>
        </p:txBody>
      </p:sp>
    </p:spTree>
    <p:extLst>
      <p:ext uri="{BB962C8B-B14F-4D97-AF65-F5344CB8AC3E}">
        <p14:creationId xmlns:p14="http://schemas.microsoft.com/office/powerpoint/2010/main" val="128537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With acceptable characteristics – we’ll see</a:t>
            </a:r>
            <a:r>
              <a:rPr lang="en-IE" baseline="0" dirty="0"/>
              <a:t> more on this later</a:t>
            </a:r>
            <a:endParaRPr lang="en-IE" dirty="0"/>
          </a:p>
        </p:txBody>
      </p:sp>
      <p:sp>
        <p:nvSpPr>
          <p:cNvPr id="4" name="Slide Number Placeholder 3"/>
          <p:cNvSpPr>
            <a:spLocks noGrp="1"/>
          </p:cNvSpPr>
          <p:nvPr>
            <p:ph type="sldNum" sz="quarter" idx="10"/>
          </p:nvPr>
        </p:nvSpPr>
        <p:spPr/>
        <p:txBody>
          <a:bodyPr/>
          <a:lstStyle/>
          <a:p>
            <a:fld id="{A43027DB-B0CF-42FB-BFC9-318B6BCA3D29}" type="slidenum">
              <a:rPr lang="en-IE" smtClean="0"/>
              <a:t>6</a:t>
            </a:fld>
            <a:endParaRPr lang="en-IE"/>
          </a:p>
        </p:txBody>
      </p:sp>
    </p:spTree>
    <p:extLst>
      <p:ext uri="{BB962C8B-B14F-4D97-AF65-F5344CB8AC3E}">
        <p14:creationId xmlns:p14="http://schemas.microsoft.com/office/powerpoint/2010/main" val="297867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14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605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59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06717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4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133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898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981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10/22/2024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779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10/22/2024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85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590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10/22/2024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8194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Generic Data Structures</a:t>
            </a:r>
          </a:p>
        </p:txBody>
      </p:sp>
      <p:sp>
        <p:nvSpPr>
          <p:cNvPr id="3" name="Subtitle 2"/>
          <p:cNvSpPr>
            <a:spLocks noGrp="1"/>
          </p:cNvSpPr>
          <p:nvPr>
            <p:ph type="subTitle" idx="1"/>
          </p:nvPr>
        </p:nvSpPr>
        <p:spPr/>
        <p:txBody>
          <a:bodyPr/>
          <a:lstStyle/>
          <a:p>
            <a:r>
              <a:rPr lang="en-IE" dirty="0"/>
              <a:t>Avoiding rewriting for different types</a:t>
            </a:r>
          </a:p>
        </p:txBody>
      </p:sp>
    </p:spTree>
    <p:extLst>
      <p:ext uri="{BB962C8B-B14F-4D97-AF65-F5344CB8AC3E}">
        <p14:creationId xmlns:p14="http://schemas.microsoft.com/office/powerpoint/2010/main" val="322246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z="4500" dirty="0"/>
              <a:t>Using Strong Typing vs Using a Type Variable:</a:t>
            </a:r>
            <a:br>
              <a:rPr lang="en-IE" sz="4500" dirty="0"/>
            </a:br>
            <a:r>
              <a:rPr lang="en-IE" sz="4500" dirty="0"/>
              <a:t>Using a Type Variable on Fields</a:t>
            </a:r>
          </a:p>
        </p:txBody>
      </p:sp>
      <p:grpSp>
        <p:nvGrpSpPr>
          <p:cNvPr id="6" name="Group 5"/>
          <p:cNvGrpSpPr/>
          <p:nvPr/>
        </p:nvGrpSpPr>
        <p:grpSpPr>
          <a:xfrm>
            <a:off x="6717958" y="2056731"/>
            <a:ext cx="4193058" cy="2854472"/>
            <a:chOff x="6328504" y="2211087"/>
            <a:chExt cx="4971966" cy="3384722"/>
          </a:xfrm>
        </p:grpSpPr>
        <p:pic>
          <p:nvPicPr>
            <p:cNvPr id="7" name="Picture 6"/>
            <p:cNvPicPr>
              <a:picLocks noChangeAspect="1"/>
            </p:cNvPicPr>
            <p:nvPr/>
          </p:nvPicPr>
          <p:blipFill>
            <a:blip r:embed="rId2"/>
            <a:stretch>
              <a:fillRect/>
            </a:stretch>
          </p:blipFill>
          <p:spPr>
            <a:xfrm>
              <a:off x="6328504" y="2211087"/>
              <a:ext cx="4971966" cy="3384722"/>
            </a:xfrm>
            <a:prstGeom prst="rect">
              <a:avLst/>
            </a:prstGeom>
          </p:spPr>
        </p:pic>
        <p:sp>
          <p:nvSpPr>
            <p:cNvPr id="9" name="Oval 8"/>
            <p:cNvSpPr/>
            <p:nvPr/>
          </p:nvSpPr>
          <p:spPr>
            <a:xfrm>
              <a:off x="7900086" y="3508031"/>
              <a:ext cx="605482" cy="370703"/>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8336692" y="4551920"/>
              <a:ext cx="2963778" cy="526707"/>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 name="Group 4"/>
          <p:cNvGrpSpPr/>
          <p:nvPr/>
        </p:nvGrpSpPr>
        <p:grpSpPr>
          <a:xfrm>
            <a:off x="1146707" y="2056731"/>
            <a:ext cx="3536504" cy="3102104"/>
            <a:chOff x="1097280" y="2186373"/>
            <a:chExt cx="3931920" cy="3562350"/>
          </a:xfrm>
        </p:grpSpPr>
        <p:pic>
          <p:nvPicPr>
            <p:cNvPr id="4" name="Picture 3"/>
            <p:cNvPicPr>
              <a:picLocks noChangeAspect="1"/>
            </p:cNvPicPr>
            <p:nvPr/>
          </p:nvPicPr>
          <p:blipFill>
            <a:blip r:embed="rId3"/>
            <a:stretch>
              <a:fillRect/>
            </a:stretch>
          </p:blipFill>
          <p:spPr>
            <a:xfrm>
              <a:off x="1097280" y="2186373"/>
              <a:ext cx="3895725" cy="3562350"/>
            </a:xfrm>
            <a:prstGeom prst="rect">
              <a:avLst/>
            </a:prstGeom>
          </p:spPr>
        </p:pic>
        <p:sp>
          <p:nvSpPr>
            <p:cNvPr id="11" name="Oval 10"/>
            <p:cNvSpPr/>
            <p:nvPr/>
          </p:nvSpPr>
          <p:spPr>
            <a:xfrm>
              <a:off x="2656703" y="3508030"/>
              <a:ext cx="1089171" cy="37070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3126259" y="4594396"/>
              <a:ext cx="1902941" cy="484231"/>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 name="TextBox 2"/>
          <p:cNvSpPr txBox="1"/>
          <p:nvPr/>
        </p:nvSpPr>
        <p:spPr>
          <a:xfrm>
            <a:off x="1097280" y="5086791"/>
            <a:ext cx="10203190" cy="1323439"/>
          </a:xfrm>
          <a:prstGeom prst="rect">
            <a:avLst/>
          </a:prstGeom>
          <a:noFill/>
        </p:spPr>
        <p:txBody>
          <a:bodyPr wrap="square" rtlCol="0">
            <a:spAutoFit/>
          </a:bodyPr>
          <a:lstStyle/>
          <a:p>
            <a:r>
              <a:rPr lang="en-IE" sz="2000" dirty="0">
                <a:solidFill>
                  <a:schemeClr val="tx1">
                    <a:lumMod val="75000"/>
                    <a:lumOff val="25000"/>
                  </a:schemeClr>
                </a:solidFill>
              </a:rPr>
              <a:t>To create an object of the defined variable type: </a:t>
            </a:r>
            <a:br>
              <a:rPr lang="en-IE" sz="2000" dirty="0">
                <a:solidFill>
                  <a:schemeClr val="tx1">
                    <a:lumMod val="75000"/>
                    <a:lumOff val="25000"/>
                  </a:schemeClr>
                </a:solidFill>
              </a:rPr>
            </a:br>
            <a:r>
              <a:rPr lang="en-IE" sz="2000" dirty="0">
                <a:solidFill>
                  <a:schemeClr val="tx1">
                    <a:lumMod val="75000"/>
                    <a:lumOff val="25000"/>
                  </a:schemeClr>
                </a:solidFill>
              </a:rPr>
              <a:t>	Use the variable name where you would use a normal class name</a:t>
            </a:r>
            <a:endParaRPr lang="en-IE" sz="2000" dirty="0">
              <a:solidFill>
                <a:srgbClr val="FF0000"/>
              </a:solidFill>
            </a:endParaRPr>
          </a:p>
          <a:p>
            <a:r>
              <a:rPr lang="en-IE" sz="2000" dirty="0">
                <a:solidFill>
                  <a:srgbClr val="7030A0"/>
                </a:solidFill>
              </a:rPr>
              <a:t>Special extra requirement: </a:t>
            </a:r>
            <a:br>
              <a:rPr lang="en-IE" sz="2000" dirty="0">
                <a:solidFill>
                  <a:srgbClr val="FF0000"/>
                </a:solidFill>
              </a:rPr>
            </a:br>
            <a:r>
              <a:rPr lang="en-IE" sz="2000" dirty="0">
                <a:solidFill>
                  <a:srgbClr val="FF0000"/>
                </a:solidFill>
              </a:rPr>
              <a:t>	Can’t use new</a:t>
            </a:r>
            <a:r>
              <a:rPr lang="en-IE" sz="2000" dirty="0">
                <a:solidFill>
                  <a:schemeClr val="tx1">
                    <a:lumMod val="75000"/>
                    <a:lumOff val="25000"/>
                  </a:schemeClr>
                </a:solidFill>
              </a:rPr>
              <a:t> keyword with variable type, must </a:t>
            </a:r>
            <a:r>
              <a:rPr lang="en-IE" sz="2000" dirty="0">
                <a:solidFill>
                  <a:srgbClr val="7030A0"/>
                </a:solidFill>
              </a:rPr>
              <a:t>make Object &amp; cast back</a:t>
            </a:r>
          </a:p>
        </p:txBody>
      </p:sp>
    </p:spTree>
    <p:extLst>
      <p:ext uri="{BB962C8B-B14F-4D97-AF65-F5344CB8AC3E}">
        <p14:creationId xmlns:p14="http://schemas.microsoft.com/office/powerpoint/2010/main" val="424166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z="4500" dirty="0"/>
              <a:t>Using Strong Typing vs Using a Type Variable:</a:t>
            </a:r>
            <a:br>
              <a:rPr lang="en-IE" sz="4500" dirty="0"/>
            </a:br>
            <a:r>
              <a:rPr lang="en-IE" sz="4500" dirty="0"/>
              <a:t>Using a Type Variable as a Return Type</a:t>
            </a:r>
          </a:p>
        </p:txBody>
      </p:sp>
      <p:pic>
        <p:nvPicPr>
          <p:cNvPr id="3" name="Picture 2"/>
          <p:cNvPicPr>
            <a:picLocks noChangeAspect="1"/>
          </p:cNvPicPr>
          <p:nvPr/>
        </p:nvPicPr>
        <p:blipFill>
          <a:blip r:embed="rId2"/>
          <a:stretch>
            <a:fillRect/>
          </a:stretch>
        </p:blipFill>
        <p:spPr>
          <a:xfrm>
            <a:off x="1097280" y="2458996"/>
            <a:ext cx="5113998" cy="2508420"/>
          </a:xfrm>
          <a:prstGeom prst="rect">
            <a:avLst/>
          </a:prstGeom>
        </p:spPr>
      </p:pic>
      <p:pic>
        <p:nvPicPr>
          <p:cNvPr id="6" name="Picture 5"/>
          <p:cNvPicPr>
            <a:picLocks noChangeAspect="1"/>
          </p:cNvPicPr>
          <p:nvPr/>
        </p:nvPicPr>
        <p:blipFill>
          <a:blip r:embed="rId3"/>
          <a:stretch>
            <a:fillRect/>
          </a:stretch>
        </p:blipFill>
        <p:spPr>
          <a:xfrm>
            <a:off x="6126480" y="2458996"/>
            <a:ext cx="5031252" cy="2520032"/>
          </a:xfrm>
          <a:prstGeom prst="rect">
            <a:avLst/>
          </a:prstGeom>
        </p:spPr>
      </p:pic>
      <p:sp>
        <p:nvSpPr>
          <p:cNvPr id="15" name="Oval 14"/>
          <p:cNvSpPr/>
          <p:nvPr/>
        </p:nvSpPr>
        <p:spPr>
          <a:xfrm>
            <a:off x="1853512" y="2471353"/>
            <a:ext cx="630195" cy="407773"/>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6763263" y="2471354"/>
            <a:ext cx="630195" cy="407773"/>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TextBox 16"/>
          <p:cNvSpPr txBox="1"/>
          <p:nvPr/>
        </p:nvSpPr>
        <p:spPr>
          <a:xfrm>
            <a:off x="1097281" y="5226908"/>
            <a:ext cx="10058399" cy="830997"/>
          </a:xfrm>
          <a:prstGeom prst="rect">
            <a:avLst/>
          </a:prstGeom>
          <a:noFill/>
        </p:spPr>
        <p:txBody>
          <a:bodyPr wrap="square" rtlCol="0">
            <a:spAutoFit/>
          </a:bodyPr>
          <a:lstStyle/>
          <a:p>
            <a:r>
              <a:rPr lang="en-IE" sz="2400" dirty="0">
                <a:solidFill>
                  <a:schemeClr val="tx1">
                    <a:lumMod val="75000"/>
                    <a:lumOff val="25000"/>
                  </a:schemeClr>
                </a:solidFill>
              </a:rPr>
              <a:t>Setting a return value to match the generic type: </a:t>
            </a:r>
          </a:p>
          <a:p>
            <a:r>
              <a:rPr lang="en-IE" sz="2400" dirty="0">
                <a:solidFill>
                  <a:schemeClr val="tx1">
                    <a:lumMod val="75000"/>
                    <a:lumOff val="25000"/>
                  </a:schemeClr>
                </a:solidFill>
              </a:rPr>
              <a:t>	Use the name of the type variable set at the top of the class (in this case </a:t>
            </a:r>
            <a:r>
              <a:rPr lang="en-IE" sz="2400" b="1" dirty="0">
                <a:solidFill>
                  <a:srgbClr val="FF0000"/>
                </a:solidFill>
              </a:rPr>
              <a:t>E</a:t>
            </a:r>
            <a:r>
              <a:rPr lang="en-IE" sz="2400" dirty="0">
                <a:solidFill>
                  <a:schemeClr val="tx1">
                    <a:lumMod val="75000"/>
                    <a:lumOff val="25000"/>
                  </a:schemeClr>
                </a:solidFill>
              </a:rPr>
              <a:t>)</a:t>
            </a:r>
          </a:p>
        </p:txBody>
      </p:sp>
    </p:spTree>
    <p:extLst>
      <p:ext uri="{BB962C8B-B14F-4D97-AF65-F5344CB8AC3E}">
        <p14:creationId xmlns:p14="http://schemas.microsoft.com/office/powerpoint/2010/main" val="12370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z="4500" dirty="0"/>
              <a:t>Using Strong Typing vs Using a Type Variable:</a:t>
            </a:r>
            <a:br>
              <a:rPr lang="en-IE" sz="4500" dirty="0"/>
            </a:br>
            <a:r>
              <a:rPr lang="en-IE" sz="4500" dirty="0"/>
              <a:t>Using a Type Variable as a Parameter Type</a:t>
            </a:r>
          </a:p>
        </p:txBody>
      </p:sp>
      <p:sp>
        <p:nvSpPr>
          <p:cNvPr id="17" name="TextBox 16"/>
          <p:cNvSpPr txBox="1"/>
          <p:nvPr/>
        </p:nvSpPr>
        <p:spPr>
          <a:xfrm>
            <a:off x="1097281" y="4779982"/>
            <a:ext cx="10058399" cy="1569660"/>
          </a:xfrm>
          <a:prstGeom prst="rect">
            <a:avLst/>
          </a:prstGeom>
          <a:noFill/>
        </p:spPr>
        <p:txBody>
          <a:bodyPr wrap="square" rtlCol="0">
            <a:spAutoFit/>
          </a:bodyPr>
          <a:lstStyle/>
          <a:p>
            <a:r>
              <a:rPr lang="en-IE" sz="2400" dirty="0">
                <a:solidFill>
                  <a:schemeClr val="tx1">
                    <a:lumMod val="75000"/>
                    <a:lumOff val="25000"/>
                  </a:schemeClr>
                </a:solidFill>
              </a:rPr>
              <a:t>Setting a parameter value to match the generic type: </a:t>
            </a:r>
          </a:p>
          <a:p>
            <a:r>
              <a:rPr lang="en-IE" sz="2400" dirty="0">
                <a:solidFill>
                  <a:schemeClr val="tx1">
                    <a:lumMod val="75000"/>
                    <a:lumOff val="25000"/>
                  </a:schemeClr>
                </a:solidFill>
              </a:rPr>
              <a:t>	Use the name of the type variable set at the top of the class (in this case </a:t>
            </a:r>
            <a:r>
              <a:rPr lang="en-IE" sz="2400" b="1" dirty="0">
                <a:solidFill>
                  <a:srgbClr val="FF0000"/>
                </a:solidFill>
              </a:rPr>
              <a:t>E</a:t>
            </a:r>
            <a:r>
              <a:rPr lang="en-IE" sz="2400" dirty="0">
                <a:solidFill>
                  <a:schemeClr val="tx1">
                    <a:lumMod val="75000"/>
                    <a:lumOff val="25000"/>
                  </a:schemeClr>
                </a:solidFill>
              </a:rPr>
              <a:t>)</a:t>
            </a:r>
          </a:p>
          <a:p>
            <a:r>
              <a:rPr lang="en-IE" sz="2400" dirty="0">
                <a:solidFill>
                  <a:schemeClr val="tx1">
                    <a:lumMod val="75000"/>
                    <a:lumOff val="25000"/>
                  </a:schemeClr>
                </a:solidFill>
              </a:rPr>
              <a:t>Again, where you need to build a new storage object of variable type:</a:t>
            </a:r>
          </a:p>
          <a:p>
            <a:r>
              <a:rPr lang="en-IE" sz="2400" dirty="0">
                <a:solidFill>
                  <a:schemeClr val="tx1">
                    <a:lumMod val="75000"/>
                    <a:lumOff val="25000"/>
                  </a:schemeClr>
                </a:solidFill>
              </a:rPr>
              <a:t>	Create it as an Object and cast to the variable</a:t>
            </a:r>
          </a:p>
        </p:txBody>
      </p:sp>
      <p:pic>
        <p:nvPicPr>
          <p:cNvPr id="7" name="Picture 6"/>
          <p:cNvPicPr>
            <a:picLocks noChangeAspect="1"/>
          </p:cNvPicPr>
          <p:nvPr/>
        </p:nvPicPr>
        <p:blipFill>
          <a:blip r:embed="rId2"/>
          <a:stretch>
            <a:fillRect/>
          </a:stretch>
        </p:blipFill>
        <p:spPr>
          <a:xfrm>
            <a:off x="6150322" y="2067058"/>
            <a:ext cx="5440316" cy="2655304"/>
          </a:xfrm>
          <a:prstGeom prst="rect">
            <a:avLst/>
          </a:prstGeom>
        </p:spPr>
      </p:pic>
      <p:pic>
        <p:nvPicPr>
          <p:cNvPr id="8" name="Picture 7"/>
          <p:cNvPicPr>
            <a:picLocks noChangeAspect="1"/>
          </p:cNvPicPr>
          <p:nvPr/>
        </p:nvPicPr>
        <p:blipFill>
          <a:blip r:embed="rId3"/>
          <a:stretch>
            <a:fillRect/>
          </a:stretch>
        </p:blipFill>
        <p:spPr>
          <a:xfrm>
            <a:off x="1271563" y="2151161"/>
            <a:ext cx="4744200" cy="2543440"/>
          </a:xfrm>
          <a:prstGeom prst="rect">
            <a:avLst/>
          </a:prstGeom>
        </p:spPr>
      </p:pic>
      <p:sp>
        <p:nvSpPr>
          <p:cNvPr id="12" name="Oval 11"/>
          <p:cNvSpPr/>
          <p:nvPr/>
        </p:nvSpPr>
        <p:spPr>
          <a:xfrm>
            <a:off x="2891479" y="2065780"/>
            <a:ext cx="902045" cy="368501"/>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7672749" y="2057655"/>
            <a:ext cx="902045" cy="368501"/>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6271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Problem With Generics</a:t>
            </a:r>
          </a:p>
        </p:txBody>
      </p:sp>
      <p:sp>
        <p:nvSpPr>
          <p:cNvPr id="3" name="Content Placeholder 2"/>
          <p:cNvSpPr>
            <a:spLocks noGrp="1"/>
          </p:cNvSpPr>
          <p:nvPr>
            <p:ph idx="1"/>
          </p:nvPr>
        </p:nvSpPr>
        <p:spPr/>
        <p:txBody>
          <a:bodyPr>
            <a:normAutofit lnSpcReduction="10000"/>
          </a:bodyPr>
          <a:lstStyle/>
          <a:p>
            <a:pPr lvl="1"/>
            <a:r>
              <a:rPr lang="en-IE" sz="3200" dirty="0"/>
              <a:t>Sometimes we need our information to </a:t>
            </a:r>
            <a:r>
              <a:rPr lang="en-IE" sz="3200" dirty="0">
                <a:solidFill>
                  <a:srgbClr val="FF0000"/>
                </a:solidFill>
              </a:rPr>
              <a:t>provide specific functionality</a:t>
            </a:r>
          </a:p>
          <a:p>
            <a:pPr lvl="2"/>
            <a:r>
              <a:rPr lang="en-IE" sz="2800" dirty="0"/>
              <a:t>E.g. if we wish to be able to compare/rank two instances, their class (i.e. their type) must implement Comparable</a:t>
            </a:r>
          </a:p>
          <a:p>
            <a:pPr lvl="1"/>
            <a:r>
              <a:rPr lang="en-IE" sz="3200" dirty="0"/>
              <a:t>Using a type variable on a data structure implementation allows ANY type to be accepted and worked with within that structure</a:t>
            </a:r>
          </a:p>
          <a:p>
            <a:pPr lvl="2"/>
            <a:r>
              <a:rPr lang="en-IE" sz="2800" dirty="0"/>
              <a:t>What if we want to be able to sort the contents of the structure?</a:t>
            </a:r>
          </a:p>
          <a:p>
            <a:pPr lvl="1"/>
            <a:r>
              <a:rPr lang="en-IE" sz="3200" dirty="0"/>
              <a:t>Solution: </a:t>
            </a:r>
            <a:r>
              <a:rPr lang="en-IE" sz="3200" dirty="0">
                <a:solidFill>
                  <a:srgbClr val="FF0000"/>
                </a:solidFill>
              </a:rPr>
              <a:t>add a restriction/requirement to the type</a:t>
            </a:r>
          </a:p>
        </p:txBody>
      </p:sp>
    </p:spTree>
    <p:extLst>
      <p:ext uri="{BB962C8B-B14F-4D97-AF65-F5344CB8AC3E}">
        <p14:creationId xmlns:p14="http://schemas.microsoft.com/office/powerpoint/2010/main" val="350123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Restricting Acceptable Types</a:t>
            </a:r>
          </a:p>
        </p:txBody>
      </p:sp>
      <p:sp>
        <p:nvSpPr>
          <p:cNvPr id="3" name="Content Placeholder 2"/>
          <p:cNvSpPr>
            <a:spLocks noGrp="1"/>
          </p:cNvSpPr>
          <p:nvPr>
            <p:ph idx="1"/>
          </p:nvPr>
        </p:nvSpPr>
        <p:spPr>
          <a:xfrm>
            <a:off x="1097280" y="1845734"/>
            <a:ext cx="10058400" cy="4357358"/>
          </a:xfrm>
        </p:spPr>
        <p:txBody>
          <a:bodyPr>
            <a:normAutofit fontScale="77500" lnSpcReduction="20000"/>
          </a:bodyPr>
          <a:lstStyle/>
          <a:p>
            <a:pPr lvl="1"/>
            <a:r>
              <a:rPr lang="en-IE" sz="3200" dirty="0"/>
              <a:t>To restrict the types that can be used in a class, </a:t>
            </a:r>
            <a:r>
              <a:rPr lang="en-IE" sz="3200" dirty="0">
                <a:solidFill>
                  <a:srgbClr val="FF0000"/>
                </a:solidFill>
              </a:rPr>
              <a:t>specify that they must extend a specific class</a:t>
            </a:r>
          </a:p>
          <a:p>
            <a:pPr lvl="1"/>
            <a:endParaRPr lang="en-IE" sz="3200" dirty="0"/>
          </a:p>
          <a:p>
            <a:pPr lvl="1"/>
            <a:r>
              <a:rPr lang="en-IE" sz="3200" dirty="0"/>
              <a:t>Notation: </a:t>
            </a:r>
            <a:r>
              <a:rPr lang="en-IE" sz="3200" dirty="0">
                <a:solidFill>
                  <a:srgbClr val="FF0000"/>
                </a:solidFill>
              </a:rPr>
              <a:t>&lt;</a:t>
            </a:r>
            <a:r>
              <a:rPr lang="en-IE" sz="3200" dirty="0" err="1">
                <a:solidFill>
                  <a:srgbClr val="FF0000"/>
                </a:solidFill>
              </a:rPr>
              <a:t>TypeVariable</a:t>
            </a:r>
            <a:r>
              <a:rPr lang="en-IE" sz="3200" dirty="0">
                <a:solidFill>
                  <a:srgbClr val="FF0000"/>
                </a:solidFill>
              </a:rPr>
              <a:t> extends </a:t>
            </a:r>
            <a:r>
              <a:rPr lang="en-IE" sz="3200" dirty="0" err="1">
                <a:solidFill>
                  <a:srgbClr val="FF0000"/>
                </a:solidFill>
              </a:rPr>
              <a:t>DesiredClass</a:t>
            </a:r>
            <a:r>
              <a:rPr lang="en-IE" sz="3200" dirty="0">
                <a:solidFill>
                  <a:srgbClr val="FF0000"/>
                </a:solidFill>
              </a:rPr>
              <a:t>&gt;</a:t>
            </a:r>
          </a:p>
          <a:p>
            <a:pPr lvl="2"/>
            <a:r>
              <a:rPr lang="en-IE" sz="2800" dirty="0" err="1"/>
              <a:t>TypeVariable</a:t>
            </a:r>
            <a:r>
              <a:rPr lang="en-IE" sz="2800" dirty="0"/>
              <a:t>: The variable we’ll use throughout the data structure to indicate the type of information we’re working with</a:t>
            </a:r>
          </a:p>
          <a:p>
            <a:pPr lvl="2"/>
            <a:r>
              <a:rPr lang="en-IE" sz="2800" dirty="0" err="1"/>
              <a:t>DesiredClass</a:t>
            </a:r>
            <a:r>
              <a:rPr lang="en-IE" sz="2800" dirty="0"/>
              <a:t>: The most general version of the class with functionality we need.</a:t>
            </a:r>
          </a:p>
          <a:p>
            <a:pPr lvl="3"/>
            <a:r>
              <a:rPr lang="en-IE" sz="2600" dirty="0"/>
              <a:t>Any subclasses of </a:t>
            </a:r>
            <a:r>
              <a:rPr lang="en-IE" sz="2600" dirty="0" err="1"/>
              <a:t>DesiredClass</a:t>
            </a:r>
            <a:r>
              <a:rPr lang="en-IE" sz="2600" dirty="0"/>
              <a:t> will also be acceptable for use in this structure</a:t>
            </a:r>
          </a:p>
          <a:p>
            <a:pPr lvl="1"/>
            <a:endParaRPr lang="en-IE" sz="3200" dirty="0"/>
          </a:p>
          <a:p>
            <a:pPr lvl="1"/>
            <a:r>
              <a:rPr lang="en-IE" sz="3200" dirty="0"/>
              <a:t>Example: Say we want to build a linked list that can store any sort of worker so we can perform wage calculations across the entire list</a:t>
            </a:r>
          </a:p>
          <a:p>
            <a:pPr lvl="2"/>
            <a:r>
              <a:rPr lang="en-IE" sz="2800" dirty="0"/>
              <a:t>Instead of: public class </a:t>
            </a:r>
            <a:r>
              <a:rPr lang="en-IE" sz="2800" dirty="0" err="1"/>
              <a:t>LinkList</a:t>
            </a:r>
            <a:r>
              <a:rPr lang="en-IE" sz="2800" dirty="0"/>
              <a:t>&lt;E&gt;</a:t>
            </a:r>
          </a:p>
          <a:p>
            <a:pPr lvl="2"/>
            <a:r>
              <a:rPr lang="en-IE" sz="2800" dirty="0"/>
              <a:t>Use: public class </a:t>
            </a:r>
            <a:r>
              <a:rPr lang="en-IE" sz="2800" dirty="0" err="1"/>
              <a:t>LinkList</a:t>
            </a:r>
            <a:r>
              <a:rPr lang="en-IE" sz="2800" dirty="0">
                <a:solidFill>
                  <a:srgbClr val="FF0000"/>
                </a:solidFill>
              </a:rPr>
              <a:t>&lt;E extends Worker&gt;</a:t>
            </a:r>
          </a:p>
        </p:txBody>
      </p:sp>
    </p:spTree>
    <p:extLst>
      <p:ext uri="{BB962C8B-B14F-4D97-AF65-F5344CB8AC3E}">
        <p14:creationId xmlns:p14="http://schemas.microsoft.com/office/powerpoint/2010/main" val="107105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Restricting Acceptable Types By Interface</a:t>
            </a:r>
          </a:p>
        </p:txBody>
      </p:sp>
      <p:sp>
        <p:nvSpPr>
          <p:cNvPr id="3" name="Content Placeholder 2"/>
          <p:cNvSpPr>
            <a:spLocks noGrp="1"/>
          </p:cNvSpPr>
          <p:nvPr>
            <p:ph idx="1"/>
          </p:nvPr>
        </p:nvSpPr>
        <p:spPr>
          <a:xfrm>
            <a:off x="1097280" y="1845733"/>
            <a:ext cx="10058400" cy="4505639"/>
          </a:xfrm>
        </p:spPr>
        <p:txBody>
          <a:bodyPr>
            <a:normAutofit fontScale="70000" lnSpcReduction="20000"/>
          </a:bodyPr>
          <a:lstStyle/>
          <a:p>
            <a:pPr lvl="1"/>
            <a:r>
              <a:rPr lang="en-IE" sz="3200" dirty="0"/>
              <a:t>You can also restrict data types based on the interfaces they implement</a:t>
            </a:r>
          </a:p>
          <a:p>
            <a:pPr lvl="2"/>
            <a:r>
              <a:rPr lang="en-IE" sz="2800" dirty="0"/>
              <a:t>This is particularly useful for structures that want to perform non-standard actions across their information</a:t>
            </a:r>
          </a:p>
          <a:p>
            <a:pPr lvl="2"/>
            <a:r>
              <a:rPr lang="en-IE" sz="2800" dirty="0"/>
              <a:t>E.g. You can guarantee that the Comparable interface is implemented by what you’re storing, allowing you to sort the data within the structure</a:t>
            </a:r>
          </a:p>
          <a:p>
            <a:pPr lvl="2"/>
            <a:endParaRPr lang="en-IE" sz="2800" dirty="0"/>
          </a:p>
          <a:p>
            <a:pPr lvl="1"/>
            <a:r>
              <a:rPr lang="en-IE" sz="3200" dirty="0"/>
              <a:t>Implementing this restriction uses the same </a:t>
            </a:r>
            <a:r>
              <a:rPr lang="en-IE" sz="3200" dirty="0">
                <a:solidFill>
                  <a:srgbClr val="FF0000"/>
                </a:solidFill>
                <a:latin typeface="Consolas" panose="020B0609020204030204" pitchFamily="49" charset="0"/>
              </a:rPr>
              <a:t>extends</a:t>
            </a:r>
            <a:r>
              <a:rPr lang="en-IE" sz="3200" dirty="0"/>
              <a:t> notation we saw before:</a:t>
            </a:r>
          </a:p>
          <a:p>
            <a:pPr lvl="2"/>
            <a:r>
              <a:rPr lang="en-IE" sz="2800" dirty="0"/>
              <a:t>&lt;</a:t>
            </a:r>
            <a:r>
              <a:rPr lang="en-IE" sz="2800" dirty="0" err="1"/>
              <a:t>TypeVariable</a:t>
            </a:r>
            <a:r>
              <a:rPr lang="en-IE" sz="2800" dirty="0"/>
              <a:t> </a:t>
            </a:r>
            <a:r>
              <a:rPr lang="en-IE" sz="2800" dirty="0">
                <a:solidFill>
                  <a:srgbClr val="FF0000"/>
                </a:solidFill>
              </a:rPr>
              <a:t>extends</a:t>
            </a:r>
            <a:r>
              <a:rPr lang="en-IE" sz="2800" dirty="0"/>
              <a:t> </a:t>
            </a:r>
            <a:r>
              <a:rPr lang="en-IE" sz="2800" dirty="0" err="1"/>
              <a:t>InterfaceName</a:t>
            </a:r>
            <a:r>
              <a:rPr lang="en-IE" sz="2800" dirty="0"/>
              <a:t>&lt;</a:t>
            </a:r>
            <a:r>
              <a:rPr lang="en-IE" sz="2800" dirty="0" err="1"/>
              <a:t>TypeVariable</a:t>
            </a:r>
            <a:r>
              <a:rPr lang="en-IE" sz="2800" dirty="0"/>
              <a:t>&gt;&gt;</a:t>
            </a:r>
          </a:p>
          <a:p>
            <a:pPr lvl="2"/>
            <a:r>
              <a:rPr lang="en-IE" sz="2800" dirty="0"/>
              <a:t>E.g.: public class </a:t>
            </a:r>
            <a:r>
              <a:rPr lang="en-IE" sz="2800" dirty="0" err="1"/>
              <a:t>LinkList</a:t>
            </a:r>
            <a:r>
              <a:rPr lang="en-IE" sz="2800" dirty="0">
                <a:solidFill>
                  <a:srgbClr val="FF0000"/>
                </a:solidFill>
              </a:rPr>
              <a:t>&lt;E extends Comparable</a:t>
            </a:r>
            <a:r>
              <a:rPr lang="en-IE" sz="2800" dirty="0">
                <a:solidFill>
                  <a:srgbClr val="0070C0"/>
                </a:solidFill>
              </a:rPr>
              <a:t>&lt;E&gt;</a:t>
            </a:r>
            <a:r>
              <a:rPr lang="en-IE" sz="2800" dirty="0">
                <a:solidFill>
                  <a:srgbClr val="FF0000"/>
                </a:solidFill>
              </a:rPr>
              <a:t>&gt;</a:t>
            </a:r>
          </a:p>
          <a:p>
            <a:pPr lvl="1"/>
            <a:endParaRPr lang="en-IE" sz="3200" dirty="0"/>
          </a:p>
          <a:p>
            <a:pPr lvl="1"/>
            <a:r>
              <a:rPr lang="en-IE" sz="3200" dirty="0">
                <a:solidFill>
                  <a:srgbClr val="0070C0"/>
                </a:solidFill>
              </a:rPr>
              <a:t>Note: The interface is only set with the type information if that interface is </a:t>
            </a:r>
            <a:r>
              <a:rPr lang="en-IE" sz="3200" b="1" u="sng" dirty="0">
                <a:solidFill>
                  <a:srgbClr val="0070C0"/>
                </a:solidFill>
              </a:rPr>
              <a:t>also</a:t>
            </a:r>
            <a:r>
              <a:rPr lang="en-IE" sz="3200" dirty="0">
                <a:solidFill>
                  <a:srgbClr val="0070C0"/>
                </a:solidFill>
              </a:rPr>
              <a:t> generic</a:t>
            </a:r>
          </a:p>
          <a:p>
            <a:pPr lvl="2"/>
            <a:r>
              <a:rPr lang="en-IE" sz="2800" dirty="0"/>
              <a:t>Comparable is a generic interface, public interface Comparable &lt;E&gt;, therefore you also need to set what type of information will be compared. If this is not included, the data involved will always default back to Object</a:t>
            </a:r>
          </a:p>
        </p:txBody>
      </p:sp>
      <p:grpSp>
        <p:nvGrpSpPr>
          <p:cNvPr id="29" name="Group 28"/>
          <p:cNvGrpSpPr/>
          <p:nvPr/>
        </p:nvGrpSpPr>
        <p:grpSpPr>
          <a:xfrm>
            <a:off x="3756454" y="3746292"/>
            <a:ext cx="7945396" cy="652714"/>
            <a:chOff x="3756454" y="3733935"/>
            <a:chExt cx="7945396" cy="652714"/>
          </a:xfrm>
        </p:grpSpPr>
        <p:grpSp>
          <p:nvGrpSpPr>
            <p:cNvPr id="26" name="Group 25"/>
            <p:cNvGrpSpPr/>
            <p:nvPr/>
          </p:nvGrpSpPr>
          <p:grpSpPr>
            <a:xfrm>
              <a:off x="3756455" y="3734086"/>
              <a:ext cx="7945395" cy="652563"/>
              <a:chOff x="3756455" y="3734086"/>
              <a:chExt cx="7945395" cy="652563"/>
            </a:xfrm>
          </p:grpSpPr>
          <p:cxnSp>
            <p:nvCxnSpPr>
              <p:cNvPr id="18" name="Elbow Connector 17"/>
              <p:cNvCxnSpPr>
                <a:stCxn id="4" idx="1"/>
              </p:cNvCxnSpPr>
              <p:nvPr/>
            </p:nvCxnSpPr>
            <p:spPr>
              <a:xfrm rot="10800000">
                <a:off x="3756455" y="3734088"/>
                <a:ext cx="4794423" cy="323165"/>
              </a:xfrm>
              <a:prstGeom prst="bentConnector3">
                <a:avLst>
                  <a:gd name="adj1" fmla="val 7990"/>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942705" y="3734086"/>
                <a:ext cx="6759145" cy="652563"/>
                <a:chOff x="4942705" y="3734086"/>
                <a:chExt cx="6759145" cy="652563"/>
              </a:xfrm>
            </p:grpSpPr>
            <p:sp>
              <p:nvSpPr>
                <p:cNvPr id="4" name="TextBox 3"/>
                <p:cNvSpPr txBox="1"/>
                <p:nvPr/>
              </p:nvSpPr>
              <p:spPr>
                <a:xfrm>
                  <a:off x="8550877" y="3734086"/>
                  <a:ext cx="3150973" cy="646331"/>
                </a:xfrm>
                <a:prstGeom prst="rect">
                  <a:avLst/>
                </a:prstGeom>
                <a:noFill/>
              </p:spPr>
              <p:txBody>
                <a:bodyPr wrap="square" rtlCol="0">
                  <a:spAutoFit/>
                </a:bodyPr>
                <a:lstStyle/>
                <a:p>
                  <a:r>
                    <a:rPr lang="en-IE" dirty="0">
                      <a:solidFill>
                        <a:srgbClr val="FF0000"/>
                      </a:solidFill>
                    </a:rPr>
                    <a:t>Note that you do </a:t>
                  </a:r>
                  <a:r>
                    <a:rPr lang="en-IE" u="sng" dirty="0">
                      <a:solidFill>
                        <a:srgbClr val="FF0000"/>
                      </a:solidFill>
                    </a:rPr>
                    <a:t>NOT</a:t>
                  </a:r>
                  <a:r>
                    <a:rPr lang="en-IE" dirty="0">
                      <a:solidFill>
                        <a:srgbClr val="FF0000"/>
                      </a:solidFill>
                    </a:rPr>
                    <a:t> use the implements keyword!</a:t>
                  </a:r>
                </a:p>
              </p:txBody>
            </p:sp>
            <p:cxnSp>
              <p:nvCxnSpPr>
                <p:cNvPr id="16" name="Elbow Connector 15"/>
                <p:cNvCxnSpPr>
                  <a:stCxn id="4" idx="1"/>
                </p:cNvCxnSpPr>
                <p:nvPr/>
              </p:nvCxnSpPr>
              <p:spPr>
                <a:xfrm rot="10800000" flipV="1">
                  <a:off x="4942707" y="4057252"/>
                  <a:ext cx="3608170" cy="323164"/>
                </a:xfrm>
                <a:prstGeom prst="bentConnector3">
                  <a:avLst>
                    <a:gd name="adj1" fmla="val 10616"/>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942705" y="4254506"/>
                  <a:ext cx="0" cy="13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28" name="Straight Arrow Connector 27"/>
            <p:cNvCxnSpPr/>
            <p:nvPr/>
          </p:nvCxnSpPr>
          <p:spPr>
            <a:xfrm>
              <a:off x="3756454" y="3733935"/>
              <a:ext cx="0" cy="11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698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600" dirty="0"/>
              <a:t>Strongly Typed Data Structures</a:t>
            </a:r>
          </a:p>
        </p:txBody>
      </p:sp>
      <p:sp>
        <p:nvSpPr>
          <p:cNvPr id="3" name="Content Placeholder 2"/>
          <p:cNvSpPr>
            <a:spLocks noGrp="1"/>
          </p:cNvSpPr>
          <p:nvPr>
            <p:ph idx="1"/>
          </p:nvPr>
        </p:nvSpPr>
        <p:spPr>
          <a:xfrm>
            <a:off x="1097280" y="1845734"/>
            <a:ext cx="10058400" cy="4298588"/>
          </a:xfrm>
        </p:spPr>
        <p:txBody>
          <a:bodyPr>
            <a:normAutofit fontScale="70000" lnSpcReduction="20000"/>
          </a:bodyPr>
          <a:lstStyle/>
          <a:p>
            <a:pPr lvl="1"/>
            <a:r>
              <a:rPr lang="en-IE" sz="3200" dirty="0"/>
              <a:t>Strongly typed data structure: data structure that can only hold a </a:t>
            </a:r>
            <a:r>
              <a:rPr lang="en-IE" sz="3200" dirty="0">
                <a:solidFill>
                  <a:srgbClr val="FF0000"/>
                </a:solidFill>
              </a:rPr>
              <a:t>specific type of data</a:t>
            </a:r>
            <a:r>
              <a:rPr lang="en-IE" sz="3200" dirty="0"/>
              <a:t>, e.g.:</a:t>
            </a:r>
          </a:p>
          <a:p>
            <a:pPr lvl="2"/>
            <a:r>
              <a:rPr lang="en-IE" sz="2800" dirty="0" err="1"/>
              <a:t>LinkedList</a:t>
            </a:r>
            <a:r>
              <a:rPr lang="en-IE" sz="2800" dirty="0"/>
              <a:t> that can only hold Strings</a:t>
            </a:r>
          </a:p>
          <a:p>
            <a:pPr lvl="2"/>
            <a:r>
              <a:rPr lang="en-IE" sz="2800" dirty="0" err="1"/>
              <a:t>DynamicArray</a:t>
            </a:r>
            <a:r>
              <a:rPr lang="en-IE" sz="2800" dirty="0"/>
              <a:t> that can only hold </a:t>
            </a:r>
            <a:r>
              <a:rPr lang="en-IE" sz="2800" dirty="0" err="1"/>
              <a:t>ints</a:t>
            </a:r>
            <a:endParaRPr lang="en-IE" sz="2800" dirty="0"/>
          </a:p>
          <a:p>
            <a:pPr lvl="1"/>
            <a:endParaRPr lang="en-IE" sz="3200" dirty="0"/>
          </a:p>
          <a:p>
            <a:pPr lvl="1"/>
            <a:r>
              <a:rPr lang="en-IE" sz="3200" dirty="0"/>
              <a:t>Strongly-typed structures are caused by specifying the only type that can be stored within the structure’s class</a:t>
            </a:r>
          </a:p>
          <a:p>
            <a:pPr lvl="2"/>
            <a:r>
              <a:rPr lang="en-IE" sz="2800" dirty="0" err="1"/>
              <a:t>DynamicArray</a:t>
            </a:r>
            <a:r>
              <a:rPr lang="en-IE" sz="2800" dirty="0"/>
              <a:t> containing : </a:t>
            </a:r>
            <a:r>
              <a:rPr lang="en-IE" sz="2800" b="1" dirty="0">
                <a:solidFill>
                  <a:srgbClr val="FF0000"/>
                </a:solidFill>
              </a:rPr>
              <a:t>int</a:t>
            </a:r>
            <a:r>
              <a:rPr lang="en-IE" sz="2800" dirty="0"/>
              <a:t> [] data</a:t>
            </a:r>
          </a:p>
          <a:p>
            <a:pPr lvl="2"/>
            <a:r>
              <a:rPr lang="en-IE" sz="2800" dirty="0" err="1"/>
              <a:t>LinkedList’s</a:t>
            </a:r>
            <a:r>
              <a:rPr lang="en-IE" sz="2800" dirty="0"/>
              <a:t> Node class containing : </a:t>
            </a:r>
            <a:r>
              <a:rPr lang="en-IE" sz="2800" b="1" dirty="0">
                <a:solidFill>
                  <a:srgbClr val="FF0000"/>
                </a:solidFill>
              </a:rPr>
              <a:t>String</a:t>
            </a:r>
            <a:r>
              <a:rPr lang="en-IE" sz="2800" dirty="0"/>
              <a:t> data </a:t>
            </a:r>
          </a:p>
          <a:p>
            <a:pPr lvl="1"/>
            <a:endParaRPr lang="en-IE" sz="3200" dirty="0"/>
          </a:p>
          <a:p>
            <a:pPr lvl="1"/>
            <a:r>
              <a:rPr lang="en-IE" sz="3200" dirty="0"/>
              <a:t>Strongly typed structures can also be caused by specifying the </a:t>
            </a:r>
            <a:r>
              <a:rPr lang="en-IE" sz="3200" dirty="0">
                <a:solidFill>
                  <a:srgbClr val="FF0000"/>
                </a:solidFill>
              </a:rPr>
              <a:t>only type </a:t>
            </a:r>
            <a:r>
              <a:rPr lang="en-IE" sz="3200" dirty="0"/>
              <a:t>that can be </a:t>
            </a:r>
            <a:r>
              <a:rPr lang="en-IE" sz="3200" dirty="0">
                <a:solidFill>
                  <a:srgbClr val="FF0000"/>
                </a:solidFill>
              </a:rPr>
              <a:t>taken in as a parameter </a:t>
            </a:r>
            <a:r>
              <a:rPr lang="en-IE" sz="3200" dirty="0"/>
              <a:t>or </a:t>
            </a:r>
            <a:r>
              <a:rPr lang="en-IE" sz="3200" dirty="0">
                <a:solidFill>
                  <a:srgbClr val="FF0000"/>
                </a:solidFill>
              </a:rPr>
              <a:t>returned as a result</a:t>
            </a:r>
          </a:p>
          <a:p>
            <a:pPr lvl="2"/>
            <a:r>
              <a:rPr lang="en-IE" sz="2800" dirty="0" err="1"/>
              <a:t>DynamicArray</a:t>
            </a:r>
            <a:r>
              <a:rPr lang="en-IE" sz="2800" dirty="0"/>
              <a:t> add method : public void add(</a:t>
            </a:r>
            <a:r>
              <a:rPr lang="en-IE" sz="2800" b="1" dirty="0">
                <a:solidFill>
                  <a:srgbClr val="FF0000"/>
                </a:solidFill>
              </a:rPr>
              <a:t>int</a:t>
            </a:r>
            <a:r>
              <a:rPr lang="en-IE" sz="2800" dirty="0"/>
              <a:t> </a:t>
            </a:r>
            <a:r>
              <a:rPr lang="en-IE" sz="2800" dirty="0" err="1"/>
              <a:t>newData</a:t>
            </a:r>
            <a:r>
              <a:rPr lang="en-IE" sz="2800" dirty="0"/>
              <a:t>)</a:t>
            </a:r>
          </a:p>
          <a:p>
            <a:pPr lvl="2"/>
            <a:r>
              <a:rPr lang="en-IE" sz="2800" dirty="0" err="1"/>
              <a:t>LinkedList</a:t>
            </a:r>
            <a:r>
              <a:rPr lang="en-IE" sz="2800" dirty="0"/>
              <a:t> get method: public </a:t>
            </a:r>
            <a:r>
              <a:rPr lang="en-IE" sz="2800" b="1" dirty="0">
                <a:solidFill>
                  <a:srgbClr val="FF0000"/>
                </a:solidFill>
              </a:rPr>
              <a:t>String</a:t>
            </a:r>
            <a:r>
              <a:rPr lang="en-IE" sz="2800" dirty="0"/>
              <a:t> get(int </a:t>
            </a:r>
            <a:r>
              <a:rPr lang="en-IE" sz="2800" dirty="0" err="1"/>
              <a:t>pos</a:t>
            </a:r>
            <a:r>
              <a:rPr lang="en-IE" sz="2800" dirty="0"/>
              <a:t>)</a:t>
            </a:r>
          </a:p>
          <a:p>
            <a:pPr lvl="2"/>
            <a:endParaRPr lang="en-IE" sz="2800" dirty="0"/>
          </a:p>
        </p:txBody>
      </p:sp>
    </p:spTree>
    <p:extLst>
      <p:ext uri="{BB962C8B-B14F-4D97-AF65-F5344CB8AC3E}">
        <p14:creationId xmlns:p14="http://schemas.microsoft.com/office/powerpoint/2010/main" val="5529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Strongly Typed Structures: Pros</a:t>
            </a:r>
          </a:p>
        </p:txBody>
      </p:sp>
      <p:sp>
        <p:nvSpPr>
          <p:cNvPr id="3" name="Content Placeholder 2"/>
          <p:cNvSpPr>
            <a:spLocks noGrp="1"/>
          </p:cNvSpPr>
          <p:nvPr>
            <p:ph idx="1"/>
          </p:nvPr>
        </p:nvSpPr>
        <p:spPr/>
        <p:txBody>
          <a:bodyPr>
            <a:normAutofit fontScale="92500"/>
          </a:bodyPr>
          <a:lstStyle/>
          <a:p>
            <a:pPr lvl="1"/>
            <a:r>
              <a:rPr lang="en-IE" sz="3200" dirty="0"/>
              <a:t>Strongly typed structures can be customised to </a:t>
            </a:r>
            <a:r>
              <a:rPr lang="en-IE" sz="3200" b="1" dirty="0">
                <a:solidFill>
                  <a:srgbClr val="FF0000"/>
                </a:solidFill>
              </a:rPr>
              <a:t>exactly </a:t>
            </a:r>
            <a:r>
              <a:rPr lang="en-IE" sz="3200" dirty="0"/>
              <a:t>the behaviour you need</a:t>
            </a:r>
          </a:p>
          <a:p>
            <a:pPr lvl="2"/>
            <a:r>
              <a:rPr lang="en-IE" sz="2800" dirty="0"/>
              <a:t>You know exactly what information will be in the data being stored</a:t>
            </a:r>
          </a:p>
          <a:p>
            <a:pPr lvl="2"/>
            <a:r>
              <a:rPr lang="en-IE" sz="2800" dirty="0"/>
              <a:t>You know exactly what methods you can use on the data</a:t>
            </a:r>
          </a:p>
          <a:p>
            <a:pPr lvl="2"/>
            <a:endParaRPr lang="en-IE" sz="2800" dirty="0"/>
          </a:p>
          <a:p>
            <a:pPr lvl="1"/>
            <a:r>
              <a:rPr lang="en-IE" sz="3200" dirty="0"/>
              <a:t>Strongly typed structures can be </a:t>
            </a:r>
            <a:r>
              <a:rPr lang="en-IE" sz="3200" dirty="0">
                <a:solidFill>
                  <a:srgbClr val="FF0000"/>
                </a:solidFill>
              </a:rPr>
              <a:t>reused</a:t>
            </a:r>
            <a:r>
              <a:rPr lang="en-IE" sz="3200" dirty="0"/>
              <a:t> very conveniently </a:t>
            </a:r>
            <a:r>
              <a:rPr lang="en-IE" sz="3200" dirty="0">
                <a:solidFill>
                  <a:srgbClr val="FF0000"/>
                </a:solidFill>
              </a:rPr>
              <a:t>for</a:t>
            </a:r>
            <a:r>
              <a:rPr lang="en-IE" sz="3200" dirty="0"/>
              <a:t> </a:t>
            </a:r>
            <a:r>
              <a:rPr lang="en-IE" sz="3200" dirty="0">
                <a:solidFill>
                  <a:srgbClr val="FF0000"/>
                </a:solidFill>
              </a:rPr>
              <a:t>hierarchies of types</a:t>
            </a:r>
          </a:p>
          <a:p>
            <a:pPr lvl="2"/>
            <a:r>
              <a:rPr lang="en-IE" sz="2800" dirty="0"/>
              <a:t>All subclasses of the original type can also be stored within a strongly typed data structure*</a:t>
            </a:r>
          </a:p>
        </p:txBody>
      </p:sp>
    </p:spTree>
    <p:extLst>
      <p:ext uri="{BB962C8B-B14F-4D97-AF65-F5344CB8AC3E}">
        <p14:creationId xmlns:p14="http://schemas.microsoft.com/office/powerpoint/2010/main" val="85767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Strongly Typed Structures: Cons</a:t>
            </a:r>
          </a:p>
        </p:txBody>
      </p:sp>
      <p:sp>
        <p:nvSpPr>
          <p:cNvPr id="3" name="Content Placeholder 2"/>
          <p:cNvSpPr>
            <a:spLocks noGrp="1"/>
          </p:cNvSpPr>
          <p:nvPr>
            <p:ph idx="1"/>
          </p:nvPr>
        </p:nvSpPr>
        <p:spPr/>
        <p:txBody>
          <a:bodyPr>
            <a:normAutofit/>
          </a:bodyPr>
          <a:lstStyle/>
          <a:p>
            <a:pPr lvl="1"/>
            <a:r>
              <a:rPr lang="en-IE" sz="3200" dirty="0"/>
              <a:t>Strongly typed structures can</a:t>
            </a:r>
            <a:r>
              <a:rPr lang="en-IE" sz="3200" dirty="0">
                <a:solidFill>
                  <a:srgbClr val="FF0000"/>
                </a:solidFill>
              </a:rPr>
              <a:t> </a:t>
            </a:r>
            <a:r>
              <a:rPr lang="en-IE" sz="3200" b="1" u="sng" dirty="0">
                <a:solidFill>
                  <a:srgbClr val="FF0000"/>
                </a:solidFill>
              </a:rPr>
              <a:t>only</a:t>
            </a:r>
            <a:r>
              <a:rPr lang="en-IE" sz="3200" dirty="0">
                <a:solidFill>
                  <a:srgbClr val="FF0000"/>
                </a:solidFill>
              </a:rPr>
              <a:t> </a:t>
            </a:r>
            <a:r>
              <a:rPr lang="en-IE" sz="3200" dirty="0"/>
              <a:t>be used for the type (and corresponding subtypes) it was written for</a:t>
            </a:r>
          </a:p>
          <a:p>
            <a:pPr lvl="2"/>
            <a:r>
              <a:rPr lang="en-IE" sz="2800" dirty="0"/>
              <a:t>Every time you want to use a Linked List for a different type, you need to write a new Linked List implementation</a:t>
            </a:r>
          </a:p>
          <a:p>
            <a:pPr lvl="2"/>
            <a:endParaRPr lang="en-IE" sz="2800" dirty="0"/>
          </a:p>
          <a:p>
            <a:pPr lvl="1"/>
            <a:r>
              <a:rPr lang="en-IE" sz="3200" dirty="0"/>
              <a:t>This can lead to a lot of code duplication</a:t>
            </a:r>
          </a:p>
          <a:p>
            <a:pPr lvl="1"/>
            <a:endParaRPr lang="en-IE" sz="3200" dirty="0"/>
          </a:p>
        </p:txBody>
      </p:sp>
    </p:spTree>
    <p:extLst>
      <p:ext uri="{BB962C8B-B14F-4D97-AF65-F5344CB8AC3E}">
        <p14:creationId xmlns:p14="http://schemas.microsoft.com/office/powerpoint/2010/main" val="158286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Moving Away From Strong Typing</a:t>
            </a:r>
          </a:p>
        </p:txBody>
      </p:sp>
      <p:sp>
        <p:nvSpPr>
          <p:cNvPr id="3" name="Content Placeholder 2"/>
          <p:cNvSpPr>
            <a:spLocks noGrp="1"/>
          </p:cNvSpPr>
          <p:nvPr>
            <p:ph idx="1"/>
          </p:nvPr>
        </p:nvSpPr>
        <p:spPr/>
        <p:txBody>
          <a:bodyPr>
            <a:normAutofit fontScale="92500" lnSpcReduction="20000"/>
          </a:bodyPr>
          <a:lstStyle/>
          <a:p>
            <a:pPr lvl="1"/>
            <a:r>
              <a:rPr lang="en-IE" sz="3200" dirty="0"/>
              <a:t>How can we avoid writing strongly typed data structures?</a:t>
            </a:r>
          </a:p>
          <a:p>
            <a:pPr lvl="2"/>
            <a:r>
              <a:rPr lang="en-IE" sz="2800" dirty="0">
                <a:solidFill>
                  <a:srgbClr val="FF0000"/>
                </a:solidFill>
              </a:rPr>
              <a:t>Don’t specify the type </a:t>
            </a:r>
            <a:r>
              <a:rPr lang="en-IE" sz="2800" dirty="0"/>
              <a:t>of data stored</a:t>
            </a:r>
          </a:p>
          <a:p>
            <a:pPr lvl="2"/>
            <a:r>
              <a:rPr lang="en-IE" sz="2800" dirty="0">
                <a:solidFill>
                  <a:srgbClr val="FF0000"/>
                </a:solidFill>
              </a:rPr>
              <a:t>Don’t specify the type </a:t>
            </a:r>
            <a:r>
              <a:rPr lang="en-IE" sz="2800" dirty="0"/>
              <a:t>of data being taken as a parameter</a:t>
            </a:r>
          </a:p>
          <a:p>
            <a:pPr lvl="2"/>
            <a:r>
              <a:rPr lang="en-IE" sz="2800" dirty="0">
                <a:solidFill>
                  <a:srgbClr val="FF0000"/>
                </a:solidFill>
              </a:rPr>
              <a:t>Don’t specify the type </a:t>
            </a:r>
            <a:r>
              <a:rPr lang="en-IE" sz="2800" dirty="0"/>
              <a:t>of data being returned as a result</a:t>
            </a:r>
          </a:p>
          <a:p>
            <a:pPr lvl="2"/>
            <a:endParaRPr lang="en-IE" sz="2800" dirty="0"/>
          </a:p>
          <a:p>
            <a:pPr lvl="1"/>
            <a:r>
              <a:rPr lang="en-IE" sz="3200" dirty="0"/>
              <a:t>But we have to say SOMETHING about the data being worked with</a:t>
            </a:r>
          </a:p>
          <a:p>
            <a:pPr lvl="2"/>
            <a:r>
              <a:rPr lang="en-IE" sz="2800" dirty="0"/>
              <a:t>Compiler needs to confirm that all the types are consistent </a:t>
            </a:r>
          </a:p>
          <a:p>
            <a:pPr lvl="2"/>
            <a:r>
              <a:rPr lang="en-IE" sz="2800" dirty="0"/>
              <a:t>Compiler needs to confirm the types work together correctly</a:t>
            </a:r>
          </a:p>
          <a:p>
            <a:pPr lvl="2"/>
            <a:r>
              <a:rPr lang="en-IE" sz="2800" dirty="0"/>
              <a:t>Essentially all we need to say is all the </a:t>
            </a:r>
            <a:r>
              <a:rPr lang="en-IE" sz="2800" dirty="0">
                <a:solidFill>
                  <a:srgbClr val="FF0000"/>
                </a:solidFill>
              </a:rPr>
              <a:t>types</a:t>
            </a:r>
            <a:r>
              <a:rPr lang="en-IE" sz="2800" dirty="0"/>
              <a:t> </a:t>
            </a:r>
            <a:r>
              <a:rPr lang="en-IE" sz="2800" dirty="0">
                <a:solidFill>
                  <a:srgbClr val="FF0000"/>
                </a:solidFill>
              </a:rPr>
              <a:t>match</a:t>
            </a:r>
            <a:r>
              <a:rPr lang="en-IE" sz="2800" dirty="0"/>
              <a:t>…</a:t>
            </a:r>
          </a:p>
        </p:txBody>
      </p:sp>
    </p:spTree>
    <p:extLst>
      <p:ext uri="{BB962C8B-B14F-4D97-AF65-F5344CB8AC3E}">
        <p14:creationId xmlns:p14="http://schemas.microsoft.com/office/powerpoint/2010/main" val="17170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Generics – Using Type Variables</a:t>
            </a:r>
          </a:p>
        </p:txBody>
      </p:sp>
      <p:sp>
        <p:nvSpPr>
          <p:cNvPr id="3" name="Content Placeholder 2"/>
          <p:cNvSpPr>
            <a:spLocks noGrp="1"/>
          </p:cNvSpPr>
          <p:nvPr>
            <p:ph idx="1"/>
          </p:nvPr>
        </p:nvSpPr>
        <p:spPr/>
        <p:txBody>
          <a:bodyPr>
            <a:normAutofit fontScale="92500" lnSpcReduction="10000"/>
          </a:bodyPr>
          <a:lstStyle/>
          <a:p>
            <a:pPr lvl="1"/>
            <a:r>
              <a:rPr lang="en-IE" sz="3200" dirty="0"/>
              <a:t>We need to set all types within a data structure to match</a:t>
            </a:r>
          </a:p>
          <a:p>
            <a:pPr lvl="1"/>
            <a:r>
              <a:rPr lang="en-IE" sz="3200" dirty="0"/>
              <a:t>We want to let this type be anything* the programmer needs it to be</a:t>
            </a:r>
          </a:p>
          <a:p>
            <a:pPr lvl="1"/>
            <a:endParaRPr lang="en-IE" sz="3200" dirty="0"/>
          </a:p>
          <a:p>
            <a:pPr lvl="1"/>
            <a:r>
              <a:rPr lang="en-IE" sz="3200" dirty="0"/>
              <a:t>Solution: Set the type to be a </a:t>
            </a:r>
            <a:r>
              <a:rPr lang="en-IE" sz="3200" b="1" dirty="0">
                <a:solidFill>
                  <a:srgbClr val="FF0000"/>
                </a:solidFill>
              </a:rPr>
              <a:t>variable</a:t>
            </a:r>
          </a:p>
          <a:p>
            <a:pPr lvl="1"/>
            <a:r>
              <a:rPr lang="en-IE" sz="3200" dirty="0"/>
              <a:t>Every time we need to specify the type, use the variable instead</a:t>
            </a:r>
          </a:p>
          <a:p>
            <a:pPr lvl="2"/>
            <a:r>
              <a:rPr lang="en-IE" sz="2800" dirty="0"/>
              <a:t>When the variable is finally set (i.e. when the programmer creates a data structure) every type within the class will match</a:t>
            </a:r>
          </a:p>
        </p:txBody>
      </p:sp>
    </p:spTree>
    <p:extLst>
      <p:ext uri="{BB962C8B-B14F-4D97-AF65-F5344CB8AC3E}">
        <p14:creationId xmlns:p14="http://schemas.microsoft.com/office/powerpoint/2010/main" val="198817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Generics: From the Calling Code Side</a:t>
            </a:r>
          </a:p>
        </p:txBody>
      </p:sp>
      <p:sp>
        <p:nvSpPr>
          <p:cNvPr id="3" name="Content Placeholder 2"/>
          <p:cNvSpPr>
            <a:spLocks noGrp="1"/>
          </p:cNvSpPr>
          <p:nvPr>
            <p:ph idx="1"/>
          </p:nvPr>
        </p:nvSpPr>
        <p:spPr/>
        <p:txBody>
          <a:bodyPr>
            <a:normAutofit/>
          </a:bodyPr>
          <a:lstStyle/>
          <a:p>
            <a:pPr lvl="1"/>
            <a:r>
              <a:rPr lang="en-IE" sz="3200" dirty="0"/>
              <a:t>To create an </a:t>
            </a:r>
            <a:r>
              <a:rPr lang="en-IE" sz="3200" dirty="0" err="1"/>
              <a:t>ArrayList</a:t>
            </a:r>
            <a:r>
              <a:rPr lang="en-IE" sz="3200" dirty="0"/>
              <a:t>:</a:t>
            </a:r>
          </a:p>
          <a:p>
            <a:pPr lvl="2"/>
            <a:r>
              <a:rPr lang="en-IE" sz="2800" dirty="0" err="1"/>
              <a:t>ArrayList</a:t>
            </a:r>
            <a:r>
              <a:rPr lang="en-IE" sz="2800" dirty="0">
                <a:solidFill>
                  <a:srgbClr val="FF0000"/>
                </a:solidFill>
              </a:rPr>
              <a:t>&lt;Person&gt;</a:t>
            </a:r>
            <a:r>
              <a:rPr lang="en-IE" sz="2800" dirty="0"/>
              <a:t> </a:t>
            </a:r>
            <a:r>
              <a:rPr lang="en-IE" sz="2800" dirty="0" err="1"/>
              <a:t>myPeopleList</a:t>
            </a:r>
            <a:r>
              <a:rPr lang="en-IE" sz="2800" dirty="0"/>
              <a:t> = new </a:t>
            </a:r>
            <a:r>
              <a:rPr lang="en-IE" sz="2800" dirty="0" err="1"/>
              <a:t>ArrayList</a:t>
            </a:r>
            <a:r>
              <a:rPr lang="en-IE" sz="2800" dirty="0"/>
              <a:t>();</a:t>
            </a:r>
          </a:p>
          <a:p>
            <a:pPr lvl="1"/>
            <a:r>
              <a:rPr lang="en-IE" sz="3200" dirty="0"/>
              <a:t>The </a:t>
            </a:r>
            <a:r>
              <a:rPr lang="en-IE" sz="3200" dirty="0">
                <a:solidFill>
                  <a:srgbClr val="FF0000"/>
                </a:solidFill>
              </a:rPr>
              <a:t>angle brackets </a:t>
            </a:r>
            <a:r>
              <a:rPr lang="en-IE" sz="3200" dirty="0"/>
              <a:t>are setting the type variable for that </a:t>
            </a:r>
            <a:r>
              <a:rPr lang="en-IE" sz="3200" dirty="0" err="1"/>
              <a:t>ArrayList</a:t>
            </a:r>
            <a:endParaRPr lang="en-IE" sz="3200" dirty="0"/>
          </a:p>
          <a:p>
            <a:pPr lvl="2"/>
            <a:r>
              <a:rPr lang="en-IE" sz="2800" dirty="0"/>
              <a:t>When the </a:t>
            </a:r>
            <a:r>
              <a:rPr lang="en-IE" sz="2800" dirty="0" err="1"/>
              <a:t>ArrayList</a:t>
            </a:r>
            <a:r>
              <a:rPr lang="en-IE" sz="2800" dirty="0"/>
              <a:t> is created in memory, it will be set up to work with the Person class</a:t>
            </a:r>
          </a:p>
          <a:p>
            <a:pPr lvl="3"/>
            <a:r>
              <a:rPr lang="en-IE" sz="2400" dirty="0"/>
              <a:t>The inner dynamic array will be : </a:t>
            </a:r>
            <a:r>
              <a:rPr lang="en-IE" sz="2400" dirty="0">
                <a:solidFill>
                  <a:srgbClr val="FF0000"/>
                </a:solidFill>
              </a:rPr>
              <a:t>Person [] </a:t>
            </a:r>
            <a:r>
              <a:rPr lang="en-IE" sz="2400" dirty="0"/>
              <a:t>data</a:t>
            </a:r>
          </a:p>
          <a:p>
            <a:pPr lvl="3"/>
            <a:r>
              <a:rPr lang="en-IE" sz="2400" dirty="0"/>
              <a:t>get() will </a:t>
            </a:r>
            <a:r>
              <a:rPr lang="en-IE" sz="2400" dirty="0">
                <a:solidFill>
                  <a:srgbClr val="FF0000"/>
                </a:solidFill>
              </a:rPr>
              <a:t>return</a:t>
            </a:r>
            <a:r>
              <a:rPr lang="en-IE" sz="2400" dirty="0"/>
              <a:t> a Person</a:t>
            </a:r>
          </a:p>
          <a:p>
            <a:pPr lvl="3"/>
            <a:r>
              <a:rPr lang="en-IE" sz="2400" dirty="0"/>
              <a:t>set() will </a:t>
            </a:r>
            <a:r>
              <a:rPr lang="en-IE" sz="2400" dirty="0">
                <a:solidFill>
                  <a:srgbClr val="FF0000"/>
                </a:solidFill>
              </a:rPr>
              <a:t>take in </a:t>
            </a:r>
            <a:r>
              <a:rPr lang="en-IE" sz="2400" dirty="0"/>
              <a:t>a Person</a:t>
            </a:r>
          </a:p>
        </p:txBody>
      </p:sp>
    </p:spTree>
    <p:extLst>
      <p:ext uri="{BB962C8B-B14F-4D97-AF65-F5344CB8AC3E}">
        <p14:creationId xmlns:p14="http://schemas.microsoft.com/office/powerpoint/2010/main" val="152464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Writing Generic Code</a:t>
            </a:r>
          </a:p>
        </p:txBody>
      </p:sp>
      <p:sp>
        <p:nvSpPr>
          <p:cNvPr id="3" name="Content Placeholder 2"/>
          <p:cNvSpPr>
            <a:spLocks noGrp="1"/>
          </p:cNvSpPr>
          <p:nvPr>
            <p:ph idx="1"/>
          </p:nvPr>
        </p:nvSpPr>
        <p:spPr/>
        <p:txBody>
          <a:bodyPr>
            <a:normAutofit fontScale="77500" lnSpcReduction="20000"/>
          </a:bodyPr>
          <a:lstStyle/>
          <a:p>
            <a:pPr lvl="1"/>
            <a:r>
              <a:rPr lang="en-IE" sz="3200" dirty="0"/>
              <a:t>To write a class that uses a variable type, you must:</a:t>
            </a:r>
          </a:p>
          <a:p>
            <a:pPr marL="898398" lvl="2" indent="-514350">
              <a:buFont typeface="+mj-lt"/>
              <a:buAutoNum type="arabicPeriod"/>
            </a:pPr>
            <a:r>
              <a:rPr lang="en-IE" sz="2800" dirty="0">
                <a:solidFill>
                  <a:srgbClr val="FF0000"/>
                </a:solidFill>
              </a:rPr>
              <a:t>Set the type to a specific variable at the top of the class</a:t>
            </a:r>
            <a:r>
              <a:rPr lang="en-IE" sz="2800" dirty="0"/>
              <a:t> (using angle brackets &lt;&gt;)</a:t>
            </a:r>
          </a:p>
          <a:p>
            <a:pPr lvl="3"/>
            <a:r>
              <a:rPr lang="en-IE" sz="2800" dirty="0"/>
              <a:t>Instead of public class </a:t>
            </a:r>
            <a:r>
              <a:rPr lang="en-IE" sz="2800" dirty="0" err="1"/>
              <a:t>LinkList</a:t>
            </a:r>
            <a:r>
              <a:rPr lang="en-IE" sz="2800" dirty="0"/>
              <a:t>, public class </a:t>
            </a:r>
            <a:r>
              <a:rPr lang="en-IE" sz="2800" dirty="0" err="1"/>
              <a:t>LinkList</a:t>
            </a:r>
            <a:r>
              <a:rPr lang="en-IE" sz="2800" dirty="0">
                <a:solidFill>
                  <a:srgbClr val="FF0000"/>
                </a:solidFill>
              </a:rPr>
              <a:t>&lt;E&gt;</a:t>
            </a:r>
          </a:p>
          <a:p>
            <a:pPr marL="898398" lvl="2" indent="-514350">
              <a:buFont typeface="+mj-lt"/>
              <a:buAutoNum type="arabicPeriod"/>
            </a:pPr>
            <a:r>
              <a:rPr lang="en-IE" sz="2800" dirty="0"/>
              <a:t>Store data in fields set to that variable type </a:t>
            </a:r>
          </a:p>
          <a:p>
            <a:pPr lvl="3"/>
            <a:r>
              <a:rPr lang="en-IE" sz="2800" dirty="0"/>
              <a:t>E.g. instead of private </a:t>
            </a:r>
            <a:r>
              <a:rPr lang="en-IE" sz="2800" dirty="0">
                <a:solidFill>
                  <a:srgbClr val="00B0F0"/>
                </a:solidFill>
              </a:rPr>
              <a:t>int []</a:t>
            </a:r>
            <a:r>
              <a:rPr lang="en-IE" sz="2800" dirty="0"/>
              <a:t> data, use private </a:t>
            </a:r>
            <a:r>
              <a:rPr lang="en-IE" sz="2800" dirty="0">
                <a:solidFill>
                  <a:srgbClr val="00B0F0"/>
                </a:solidFill>
              </a:rPr>
              <a:t>E [] </a:t>
            </a:r>
            <a:r>
              <a:rPr lang="en-IE" sz="2800" dirty="0"/>
              <a:t>data</a:t>
            </a:r>
          </a:p>
          <a:p>
            <a:pPr marL="898398" lvl="2" indent="-514350">
              <a:buFont typeface="+mj-lt"/>
              <a:buAutoNum type="arabicPeriod"/>
            </a:pPr>
            <a:r>
              <a:rPr lang="en-IE" sz="2800" dirty="0">
                <a:solidFill>
                  <a:srgbClr val="FF0000"/>
                </a:solidFill>
              </a:rPr>
              <a:t>Use the type variable </a:t>
            </a:r>
            <a:r>
              <a:rPr lang="en-IE" sz="2800" dirty="0"/>
              <a:t>as return / parameter types where needed</a:t>
            </a:r>
          </a:p>
          <a:p>
            <a:pPr marL="898398" lvl="2" indent="-514350">
              <a:buFont typeface="+mj-lt"/>
              <a:buAutoNum type="arabicPeriod"/>
            </a:pPr>
            <a:endParaRPr lang="en-IE" sz="2800" dirty="0"/>
          </a:p>
          <a:p>
            <a:pPr lvl="1"/>
            <a:r>
              <a:rPr lang="en-IE" sz="3200" dirty="0"/>
              <a:t>Essentially, wherever you would have written the type’s name (e.g. int, String, Person </a:t>
            </a:r>
            <a:r>
              <a:rPr lang="en-IE" sz="3200" dirty="0" err="1"/>
              <a:t>etc</a:t>
            </a:r>
            <a:r>
              <a:rPr lang="en-IE" sz="3200" dirty="0"/>
              <a:t>), use the variable you define at the top of the class</a:t>
            </a:r>
          </a:p>
          <a:p>
            <a:pPr lvl="2"/>
            <a:r>
              <a:rPr lang="en-IE" sz="2800" dirty="0"/>
              <a:t>When a programmer wants to set up their structure, they specify right at the start what they need. </a:t>
            </a:r>
          </a:p>
          <a:p>
            <a:pPr lvl="2"/>
            <a:r>
              <a:rPr lang="en-IE" sz="2800" dirty="0"/>
              <a:t>That step sets the type within the variable at the top of your class, which is then used throughout your class.</a:t>
            </a:r>
          </a:p>
        </p:txBody>
      </p:sp>
    </p:spTree>
    <p:extLst>
      <p:ext uri="{BB962C8B-B14F-4D97-AF65-F5344CB8AC3E}">
        <p14:creationId xmlns:p14="http://schemas.microsoft.com/office/powerpoint/2010/main" val="299506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z="4500" dirty="0"/>
              <a:t>Using Strong Typing vs Using a Type Variable:</a:t>
            </a:r>
            <a:br>
              <a:rPr lang="en-IE" sz="4500" dirty="0"/>
            </a:br>
            <a:r>
              <a:rPr lang="en-IE" sz="4500" dirty="0"/>
              <a:t>Setting a Type Variable</a:t>
            </a:r>
          </a:p>
        </p:txBody>
      </p:sp>
      <p:grpSp>
        <p:nvGrpSpPr>
          <p:cNvPr id="14" name="Group 13"/>
          <p:cNvGrpSpPr/>
          <p:nvPr/>
        </p:nvGrpSpPr>
        <p:grpSpPr>
          <a:xfrm>
            <a:off x="6328504" y="2013375"/>
            <a:ext cx="4971966" cy="3384722"/>
            <a:chOff x="6328504" y="2013375"/>
            <a:chExt cx="4971966" cy="3384722"/>
          </a:xfrm>
        </p:grpSpPr>
        <p:pic>
          <p:nvPicPr>
            <p:cNvPr id="7" name="Picture 6"/>
            <p:cNvPicPr>
              <a:picLocks noChangeAspect="1"/>
            </p:cNvPicPr>
            <p:nvPr/>
          </p:nvPicPr>
          <p:blipFill>
            <a:blip r:embed="rId2"/>
            <a:stretch>
              <a:fillRect/>
            </a:stretch>
          </p:blipFill>
          <p:spPr>
            <a:xfrm>
              <a:off x="6328504" y="2013375"/>
              <a:ext cx="4971966" cy="3384722"/>
            </a:xfrm>
            <a:prstGeom prst="rect">
              <a:avLst/>
            </a:prstGeom>
          </p:spPr>
        </p:pic>
        <p:sp>
          <p:nvSpPr>
            <p:cNvPr id="8" name="Oval 7"/>
            <p:cNvSpPr/>
            <p:nvPr/>
          </p:nvSpPr>
          <p:spPr>
            <a:xfrm>
              <a:off x="10293178" y="2755553"/>
              <a:ext cx="605482" cy="37070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1097280" y="1988661"/>
            <a:ext cx="3895725" cy="3562350"/>
            <a:chOff x="1097280" y="1988661"/>
            <a:chExt cx="3895725" cy="3562350"/>
          </a:xfrm>
        </p:grpSpPr>
        <p:pic>
          <p:nvPicPr>
            <p:cNvPr id="4" name="Picture 3"/>
            <p:cNvPicPr>
              <a:picLocks noChangeAspect="1"/>
            </p:cNvPicPr>
            <p:nvPr/>
          </p:nvPicPr>
          <p:blipFill>
            <a:blip r:embed="rId3"/>
            <a:stretch>
              <a:fillRect/>
            </a:stretch>
          </p:blipFill>
          <p:spPr>
            <a:xfrm>
              <a:off x="1097280" y="1988661"/>
              <a:ext cx="3895725" cy="3562350"/>
            </a:xfrm>
            <a:prstGeom prst="rect">
              <a:avLst/>
            </a:prstGeom>
          </p:spPr>
        </p:pic>
        <p:sp>
          <p:nvSpPr>
            <p:cNvPr id="10" name="Oval 9"/>
            <p:cNvSpPr/>
            <p:nvPr/>
          </p:nvSpPr>
          <p:spPr>
            <a:xfrm>
              <a:off x="4155989" y="2755553"/>
              <a:ext cx="605482" cy="37070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 name="TextBox 2"/>
          <p:cNvSpPr txBox="1"/>
          <p:nvPr/>
        </p:nvSpPr>
        <p:spPr>
          <a:xfrm>
            <a:off x="1097280" y="5682307"/>
            <a:ext cx="10203190" cy="461665"/>
          </a:xfrm>
          <a:prstGeom prst="rect">
            <a:avLst/>
          </a:prstGeom>
          <a:noFill/>
        </p:spPr>
        <p:txBody>
          <a:bodyPr wrap="square" rtlCol="0">
            <a:spAutoFit/>
          </a:bodyPr>
          <a:lstStyle/>
          <a:p>
            <a:r>
              <a:rPr lang="en-IE" sz="2400" dirty="0">
                <a:solidFill>
                  <a:schemeClr val="tx1">
                    <a:lumMod val="75000"/>
                    <a:lumOff val="25000"/>
                  </a:schemeClr>
                </a:solidFill>
              </a:rPr>
              <a:t>To set a type value, add it to the end of the class signature </a:t>
            </a:r>
            <a:r>
              <a:rPr lang="en-IE" sz="2400" dirty="0">
                <a:solidFill>
                  <a:srgbClr val="FF0000"/>
                </a:solidFill>
              </a:rPr>
              <a:t>within angle brackets</a:t>
            </a:r>
          </a:p>
        </p:txBody>
      </p:sp>
    </p:spTree>
    <p:extLst>
      <p:ext uri="{BB962C8B-B14F-4D97-AF65-F5344CB8AC3E}">
        <p14:creationId xmlns:p14="http://schemas.microsoft.com/office/powerpoint/2010/main" val="4247983182"/>
      </p:ext>
    </p:extLst>
  </p:cSld>
  <p:clrMapOvr>
    <a:masterClrMapping/>
  </p:clrMapOvr>
</p:sld>
</file>

<file path=ppt/theme/theme1.xml><?xml version="1.0" encoding="utf-8"?>
<a:theme xmlns:a="http://schemas.openxmlformats.org/drawingml/2006/main" name="Default Them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ault Theme" id="{060A139A-D62C-4E51-99D9-5BBA43872587}" vid="{4CEDBC7D-39AC-4B45-A5EA-87DB4DFF3D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97</TotalTime>
  <Words>1335</Words>
  <Application>Microsoft Office PowerPoint</Application>
  <PresentationFormat>Widescreen</PresentationFormat>
  <Paragraphs>113</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Default Theme</vt:lpstr>
      <vt:lpstr>Generic Data Structures</vt:lpstr>
      <vt:lpstr>Strongly Typed Data Structures</vt:lpstr>
      <vt:lpstr>Strongly Typed Structures: Pros</vt:lpstr>
      <vt:lpstr>Strongly Typed Structures: Cons</vt:lpstr>
      <vt:lpstr>Moving Away From Strong Typing</vt:lpstr>
      <vt:lpstr>Generics – Using Type Variables</vt:lpstr>
      <vt:lpstr>Generics: From the Calling Code Side</vt:lpstr>
      <vt:lpstr>Writing Generic Code</vt:lpstr>
      <vt:lpstr>Using Strong Typing vs Using a Type Variable: Setting a Type Variable</vt:lpstr>
      <vt:lpstr>Using Strong Typing vs Using a Type Variable: Using a Type Variable on Fields</vt:lpstr>
      <vt:lpstr>Using Strong Typing vs Using a Type Variable: Using a Type Variable as a Return Type</vt:lpstr>
      <vt:lpstr>Using Strong Typing vs Using a Type Variable: Using a Type Variable as a Parameter Type</vt:lpstr>
      <vt:lpstr>The Problem With Generics</vt:lpstr>
      <vt:lpstr>Restricting Acceptable Types</vt:lpstr>
      <vt:lpstr>Restricting Acceptable Types By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Data Structures</dc:title>
  <dc:creator>michelle</dc:creator>
  <cp:lastModifiedBy>Michelle Graham</cp:lastModifiedBy>
  <cp:revision>14</cp:revision>
  <dcterms:created xsi:type="dcterms:W3CDTF">2018-03-11T15:32:12Z</dcterms:created>
  <dcterms:modified xsi:type="dcterms:W3CDTF">2024-10-22T23:04:06Z</dcterms:modified>
</cp:coreProperties>
</file>