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94" r:id="rId5"/>
    <p:sldId id="295" r:id="rId6"/>
    <p:sldId id="260" r:id="rId7"/>
    <p:sldId id="296" r:id="rId8"/>
    <p:sldId id="297" r:id="rId9"/>
    <p:sldId id="298" r:id="rId10"/>
    <p:sldId id="280" r:id="rId11"/>
    <p:sldId id="259" r:id="rId12"/>
    <p:sldId id="262" r:id="rId13"/>
    <p:sldId id="299" r:id="rId14"/>
    <p:sldId id="300" r:id="rId15"/>
    <p:sldId id="305" r:id="rId16"/>
    <p:sldId id="302" r:id="rId17"/>
    <p:sldId id="310" r:id="rId18"/>
    <p:sldId id="303" r:id="rId19"/>
    <p:sldId id="304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4BEB40-3368-491C-9E52-D5F73A3A0B84}">
          <p14:sldIdLst>
            <p14:sldId id="256"/>
          </p14:sldIdLst>
        </p14:section>
        <p14:section name="Map ADT" id="{FBE0B869-38A9-48D6-B25A-D909AE313586}">
          <p14:sldIdLst>
            <p14:sldId id="258"/>
            <p14:sldId id="257"/>
            <p14:sldId id="294"/>
            <p14:sldId id="295"/>
            <p14:sldId id="260"/>
            <p14:sldId id="296"/>
            <p14:sldId id="297"/>
            <p14:sldId id="298"/>
            <p14:sldId id="280"/>
          </p14:sldIdLst>
        </p14:section>
        <p14:section name="Implementation" id="{6B18343E-FE39-4C7D-926F-914417B4B8CE}">
          <p14:sldIdLst>
            <p14:sldId id="259"/>
            <p14:sldId id="262"/>
            <p14:sldId id="299"/>
            <p14:sldId id="300"/>
            <p14:sldId id="305"/>
            <p14:sldId id="302"/>
            <p14:sldId id="310"/>
            <p14:sldId id="303"/>
            <p14:sldId id="304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17" autoAdjust="0"/>
  </p:normalViewPr>
  <p:slideViewPr>
    <p:cSldViewPr snapToGrid="0">
      <p:cViewPr varScale="1">
        <p:scale>
          <a:sx n="78" d="100"/>
          <a:sy n="78" d="100"/>
        </p:scale>
        <p:origin x="60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488E-6A93-4009-BB87-D33800FDB24B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E663-1F17-47D9-AFC9-8481F3D167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2400" dirty="0"/>
              <a:t>*&lt;K, V&gt; is the generic notation. You could also say Entry&lt;String, User&gt; to create an Entry that holds a String as the key and a User as the value, or Entry&lt;String, </a:t>
            </a:r>
            <a:r>
              <a:rPr lang="en-IE" sz="2400" dirty="0" err="1"/>
              <a:t>ContactInfo</a:t>
            </a:r>
            <a:r>
              <a:rPr lang="en-IE" sz="2400" dirty="0"/>
              <a:t>&gt; to</a:t>
            </a:r>
            <a:r>
              <a:rPr lang="en-IE" sz="2400" baseline="0" dirty="0"/>
              <a:t> create an Entry that holds a String (the name) as the key and a </a:t>
            </a:r>
            <a:r>
              <a:rPr lang="en-IE" sz="2400" baseline="0" dirty="0" err="1"/>
              <a:t>ContactInfo</a:t>
            </a:r>
            <a:r>
              <a:rPr lang="en-IE" sz="2400" baseline="0" dirty="0"/>
              <a:t> object as the value.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56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1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8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2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6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1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2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0211E-26E1-4A56-8B7B-661E9D6D814C}" type="datetimeFigureOut">
              <a:rPr lang="en-IE" smtClean="0"/>
              <a:t>23/10/2024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Key-Value pairings</a:t>
            </a:r>
          </a:p>
        </p:txBody>
      </p:sp>
    </p:spTree>
    <p:extLst>
      <p:ext uri="{BB962C8B-B14F-4D97-AF65-F5344CB8AC3E}">
        <p14:creationId xmlns:p14="http://schemas.microsoft.com/office/powerpoint/2010/main" val="18362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to Use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When you are retrieving data frequently based on key information (lots of searching)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Not useful for:</a:t>
            </a:r>
          </a:p>
          <a:p>
            <a:pPr lvl="2"/>
            <a:r>
              <a:rPr lang="en-IE" sz="2800" dirty="0"/>
              <a:t>Retrieving information in sorted order</a:t>
            </a:r>
          </a:p>
          <a:p>
            <a:pPr lvl="3"/>
            <a:r>
              <a:rPr lang="en-IE" sz="2400" dirty="0"/>
              <a:t>Maps store data the same way all the time, can’t re-order</a:t>
            </a:r>
          </a:p>
          <a:p>
            <a:pPr lvl="2"/>
            <a:r>
              <a:rPr lang="en-IE" sz="2800" dirty="0"/>
              <a:t>Iterating / traversing through information</a:t>
            </a:r>
          </a:p>
          <a:p>
            <a:pPr lvl="3"/>
            <a:r>
              <a:rPr lang="en-IE" sz="2400" dirty="0"/>
              <a:t>Keys are not numbers to be iterated over</a:t>
            </a:r>
          </a:p>
          <a:p>
            <a:pPr lvl="3"/>
            <a:r>
              <a:rPr lang="en-IE" sz="2400" dirty="0"/>
              <a:t>Spaces in a map are not filled in order, gaps occur</a:t>
            </a:r>
          </a:p>
          <a:p>
            <a:pPr lvl="2"/>
            <a:r>
              <a:rPr lang="en-IE" sz="2800" dirty="0"/>
              <a:t>Processing in the order you received the data</a:t>
            </a:r>
          </a:p>
          <a:p>
            <a:pPr lvl="3"/>
            <a:r>
              <a:rPr lang="en-IE" sz="2400" dirty="0"/>
              <a:t>Information is not stored in sequential order, once it goes into a map it loses its “place” in sequence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When </a:t>
            </a:r>
            <a:r>
              <a:rPr lang="en-IE" sz="3200" u="sng" dirty="0"/>
              <a:t>using</a:t>
            </a:r>
            <a:r>
              <a:rPr lang="en-IE" sz="3200" dirty="0"/>
              <a:t> a map, it’s important that the key is </a:t>
            </a:r>
            <a:r>
              <a:rPr lang="en-IE" sz="3200" b="1" i="1" dirty="0">
                <a:solidFill>
                  <a:srgbClr val="FF0000"/>
                </a:solidFill>
              </a:rPr>
              <a:t>immutable</a:t>
            </a:r>
            <a:r>
              <a:rPr lang="en-IE" sz="3200" dirty="0"/>
              <a:t>, i.e. it cannot be changed internally</a:t>
            </a:r>
          </a:p>
          <a:p>
            <a:pPr lvl="2"/>
            <a:r>
              <a:rPr lang="en-IE" sz="2800" dirty="0"/>
              <a:t>Tip: Strings are automatically immutable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85466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the </a:t>
            </a:r>
            <a:br>
              <a:rPr lang="en-IE" dirty="0"/>
            </a:br>
            <a:r>
              <a:rPr lang="en-IE" dirty="0"/>
              <a:t>Map ADT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HashMaps</a:t>
            </a:r>
            <a:r>
              <a:rPr lang="en-IE" dirty="0"/>
              <a:t>/Tables</a:t>
            </a:r>
          </a:p>
        </p:txBody>
      </p:sp>
    </p:spTree>
    <p:extLst>
      <p:ext uri="{BB962C8B-B14F-4D97-AF65-F5344CB8AC3E}">
        <p14:creationId xmlns:p14="http://schemas.microsoft.com/office/powerpoint/2010/main" val="123212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 to Map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85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Multiple ways to implement Maps, e.g.:</a:t>
            </a:r>
          </a:p>
          <a:p>
            <a:pPr lvl="2"/>
            <a:r>
              <a:rPr lang="en-IE" sz="2800" dirty="0"/>
              <a:t>Simplistic: Parallel arrays - one array for keys, one array for values</a:t>
            </a:r>
          </a:p>
          <a:p>
            <a:pPr lvl="2"/>
            <a:r>
              <a:rPr lang="en-IE" sz="2800" dirty="0"/>
              <a:t>Common: Single array of Entry objects (Entry contains Key and Value data)</a:t>
            </a:r>
          </a:p>
          <a:p>
            <a:pPr lvl="2"/>
            <a:r>
              <a:rPr lang="en-IE" sz="2800" dirty="0"/>
              <a:t>Variant: Single array of Value objects (where the Value is also used as the key)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all cases, we need to decide which slot should store the data when adding</a:t>
            </a:r>
          </a:p>
          <a:p>
            <a:pPr lvl="2"/>
            <a:r>
              <a:rPr lang="en-IE" sz="2800" dirty="0"/>
              <a:t>Solution: </a:t>
            </a:r>
            <a:r>
              <a:rPr lang="en-IE" sz="2800" dirty="0">
                <a:solidFill>
                  <a:srgbClr val="FF0000"/>
                </a:solidFill>
              </a:rPr>
              <a:t>hash</a:t>
            </a:r>
            <a:r>
              <a:rPr lang="en-IE" sz="2800" dirty="0"/>
              <a:t> (turn its data into a number) </a:t>
            </a:r>
            <a:r>
              <a:rPr lang="en-IE" sz="2800" dirty="0">
                <a:solidFill>
                  <a:srgbClr val="FF0000"/>
                </a:solidFill>
              </a:rPr>
              <a:t>the key </a:t>
            </a:r>
            <a:r>
              <a:rPr lang="en-IE" sz="2800" dirty="0"/>
              <a:t>and put it in that slot in the array</a:t>
            </a:r>
          </a:p>
          <a:p>
            <a:pPr lvl="2"/>
            <a:r>
              <a:rPr lang="en-IE" sz="2800" dirty="0"/>
              <a:t>Known as a </a:t>
            </a:r>
            <a:r>
              <a:rPr lang="en-IE" sz="2800" dirty="0">
                <a:solidFill>
                  <a:srgbClr val="FF0000"/>
                </a:solidFill>
              </a:rPr>
              <a:t>hash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map </a:t>
            </a:r>
            <a:r>
              <a:rPr lang="en-IE" sz="2800" dirty="0">
                <a:solidFill>
                  <a:schemeClr val="bg2">
                    <a:lumMod val="25000"/>
                  </a:schemeClr>
                </a:solidFill>
              </a:rPr>
              <a:t>(where a separate key exists) or a </a:t>
            </a:r>
            <a:r>
              <a:rPr lang="en-IE" sz="2800" dirty="0">
                <a:solidFill>
                  <a:srgbClr val="FF0000"/>
                </a:solidFill>
              </a:rPr>
              <a:t>hash table </a:t>
            </a:r>
            <a:r>
              <a:rPr lang="en-IE" sz="2800" dirty="0">
                <a:solidFill>
                  <a:schemeClr val="bg2">
                    <a:lumMod val="25000"/>
                  </a:schemeClr>
                </a:solidFill>
              </a:rPr>
              <a:t>(where the value is used as the key)</a:t>
            </a:r>
          </a:p>
          <a:p>
            <a:pPr lvl="2"/>
            <a:endParaRPr lang="en-IE" sz="3200" dirty="0"/>
          </a:p>
          <a:p>
            <a:pPr lvl="1"/>
            <a:r>
              <a:rPr lang="en-IE" sz="3200" dirty="0"/>
              <a:t>API versions:</a:t>
            </a:r>
          </a:p>
          <a:p>
            <a:pPr lvl="2"/>
            <a:r>
              <a:rPr lang="en-IE" sz="2800" dirty="0" err="1"/>
              <a:t>HashMap</a:t>
            </a:r>
            <a:r>
              <a:rPr lang="en-IE" sz="2800" dirty="0"/>
              <a:t>, </a:t>
            </a:r>
            <a:r>
              <a:rPr lang="en-IE" sz="2800" dirty="0" err="1"/>
              <a:t>HashTable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93661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Hash </a:t>
            </a:r>
            <a:r>
              <a:rPr lang="en-IE" b="1" dirty="0"/>
              <a:t>Map</a:t>
            </a:r>
            <a:r>
              <a:rPr lang="en-IE" dirty="0"/>
              <a:t>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Two components to a Hash Map:</a:t>
            </a:r>
          </a:p>
          <a:p>
            <a:pPr lvl="2"/>
            <a:r>
              <a:rPr lang="en-IE" sz="2800" dirty="0"/>
              <a:t>Array of </a:t>
            </a:r>
            <a:r>
              <a:rPr lang="en-IE" sz="2800" dirty="0">
                <a:solidFill>
                  <a:srgbClr val="FF0000"/>
                </a:solidFill>
              </a:rPr>
              <a:t>Entry</a:t>
            </a:r>
            <a:r>
              <a:rPr lang="en-IE" sz="2800" dirty="0"/>
              <a:t> objects</a:t>
            </a:r>
          </a:p>
          <a:p>
            <a:pPr lvl="3"/>
            <a:r>
              <a:rPr lang="en-IE" sz="2800" dirty="0"/>
              <a:t>Entry: A way to bind a </a:t>
            </a:r>
            <a:r>
              <a:rPr lang="en-IE" sz="2800" dirty="0">
                <a:solidFill>
                  <a:srgbClr val="FF0000"/>
                </a:solidFill>
              </a:rPr>
              <a:t>key</a:t>
            </a:r>
            <a:r>
              <a:rPr lang="en-IE" sz="2800" dirty="0"/>
              <a:t> and a </a:t>
            </a:r>
            <a:r>
              <a:rPr lang="en-IE" sz="2800" dirty="0">
                <a:solidFill>
                  <a:srgbClr val="FF0000"/>
                </a:solidFill>
              </a:rPr>
              <a:t>value</a:t>
            </a:r>
            <a:r>
              <a:rPr lang="en-IE" sz="2800" dirty="0"/>
              <a:t> together into </a:t>
            </a:r>
            <a:r>
              <a:rPr lang="en-IE" sz="2800" i="1" u="sng" dirty="0"/>
              <a:t>one</a:t>
            </a:r>
            <a:r>
              <a:rPr lang="en-IE" sz="2800" i="1" dirty="0"/>
              <a:t> </a:t>
            </a:r>
            <a:r>
              <a:rPr lang="en-IE" sz="2800" dirty="0"/>
              <a:t>object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Count</a:t>
            </a:r>
            <a:r>
              <a:rPr lang="en-IE" sz="2800" dirty="0"/>
              <a:t> of how many mappings / key-value pairs in the map</a:t>
            </a:r>
          </a:p>
        </p:txBody>
      </p:sp>
    </p:spTree>
    <p:extLst>
      <p:ext uri="{BB962C8B-B14F-4D97-AF65-F5344CB8AC3E}">
        <p14:creationId xmlns:p14="http://schemas.microsoft.com/office/powerpoint/2010/main" val="4702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Entry Objects: The Components Within Hash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46116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Entry class: a private static inner class of Hash Map</a:t>
            </a:r>
          </a:p>
          <a:p>
            <a:pPr lvl="2"/>
            <a:r>
              <a:rPr lang="en-IE" sz="2800" dirty="0"/>
              <a:t>Similar to Node in </a:t>
            </a:r>
            <a:r>
              <a:rPr lang="en-IE" sz="2800" dirty="0" err="1"/>
              <a:t>LinkedList</a:t>
            </a:r>
            <a:r>
              <a:rPr lang="en-IE" sz="2800" dirty="0"/>
              <a:t> – this is a wrapper class the Hash Map class will use to bundle data together.</a:t>
            </a:r>
          </a:p>
          <a:p>
            <a:pPr lvl="2"/>
            <a:r>
              <a:rPr lang="en-IE" sz="2800" dirty="0"/>
              <a:t>Made up of: </a:t>
            </a:r>
          </a:p>
          <a:p>
            <a:pPr lvl="3"/>
            <a:r>
              <a:rPr lang="en-IE" sz="2800" dirty="0"/>
              <a:t>A Key (final) &amp; a Value (changeable)</a:t>
            </a:r>
          </a:p>
          <a:p>
            <a:pPr lvl="3"/>
            <a:r>
              <a:rPr lang="en-IE" sz="2800" dirty="0"/>
              <a:t>A constructor</a:t>
            </a:r>
          </a:p>
          <a:p>
            <a:pPr lvl="3"/>
            <a:r>
              <a:rPr lang="en-IE" sz="2800" dirty="0"/>
              <a:t>Getters for Key and Value</a:t>
            </a:r>
          </a:p>
          <a:p>
            <a:pPr lvl="3"/>
            <a:r>
              <a:rPr lang="en-IE" sz="2800" dirty="0"/>
              <a:t>Setter for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3604E9-54DD-171A-F373-89470368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71" y="1845734"/>
            <a:ext cx="4451796" cy="44014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C90FF-4523-EDEF-8250-25D844CB4CB6}"/>
              </a:ext>
            </a:extLst>
          </p:cNvPr>
          <p:cNvSpPr/>
          <p:nvPr/>
        </p:nvSpPr>
        <p:spPr>
          <a:xfrm>
            <a:off x="9954073" y="1845734"/>
            <a:ext cx="1789270" cy="615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What if it was a generic map?</a:t>
            </a:r>
          </a:p>
        </p:txBody>
      </p:sp>
    </p:spTree>
    <p:extLst>
      <p:ext uri="{BB962C8B-B14F-4D97-AF65-F5344CB8AC3E}">
        <p14:creationId xmlns:p14="http://schemas.microsoft.com/office/powerpoint/2010/main" val="389023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56BF3D-5783-0C2C-048F-4137EA98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5926"/>
            <a:ext cx="6402006" cy="3289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Hash Map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Basic structure of a Hash Map: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531476" y="2975374"/>
            <a:ext cx="6012102" cy="1042979"/>
            <a:chOff x="5531476" y="2975374"/>
            <a:chExt cx="6012102" cy="1042979"/>
          </a:xfrm>
        </p:grpSpPr>
        <p:sp>
          <p:nvSpPr>
            <p:cNvPr id="31" name="TextBox 30"/>
            <p:cNvSpPr txBox="1"/>
            <p:nvPr/>
          </p:nvSpPr>
          <p:spPr>
            <a:xfrm>
              <a:off x="7809367" y="2975374"/>
              <a:ext cx="373421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E" dirty="0"/>
                <a:t>Make an array of Entry objects with a size equal to the default capacity</a:t>
              </a:r>
            </a:p>
          </p:txBody>
        </p:sp>
        <p:cxnSp>
          <p:nvCxnSpPr>
            <p:cNvPr id="32" name="Straight Arrow Connector 31"/>
            <p:cNvCxnSpPr>
              <a:cxnSpLocks/>
              <a:stCxn id="31" idx="1"/>
            </p:cNvCxnSpPr>
            <p:nvPr/>
          </p:nvCxnSpPr>
          <p:spPr>
            <a:xfrm flipH="1">
              <a:off x="5531476" y="3298540"/>
              <a:ext cx="2277891" cy="719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7C5076-57D1-40BD-9994-62AABE36CD8B}"/>
              </a:ext>
            </a:extLst>
          </p:cNvPr>
          <p:cNvSpPr/>
          <p:nvPr/>
        </p:nvSpPr>
        <p:spPr>
          <a:xfrm>
            <a:off x="7092688" y="5077537"/>
            <a:ext cx="4450890" cy="76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The capacity of the map impacts more than how many things can be stored!</a:t>
            </a:r>
          </a:p>
        </p:txBody>
      </p:sp>
    </p:spTree>
    <p:extLst>
      <p:ext uri="{BB962C8B-B14F-4D97-AF65-F5344CB8AC3E}">
        <p14:creationId xmlns:p14="http://schemas.microsoft.com/office/powerpoint/2010/main" val="339772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Hash Map – Picking a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91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Most complicated part of Hash Maps is working out where to store data</a:t>
            </a:r>
          </a:p>
          <a:p>
            <a:pPr lvl="2"/>
            <a:r>
              <a:rPr lang="en-IE" sz="2800" dirty="0"/>
              <a:t>Need to pick a slot from all the available ones in the map</a:t>
            </a:r>
          </a:p>
          <a:p>
            <a:pPr lvl="2"/>
            <a:r>
              <a:rPr lang="en-IE" sz="2800" dirty="0"/>
              <a:t>We do this using a hash function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Hash function turns the key’s data into a number</a:t>
            </a:r>
          </a:p>
          <a:p>
            <a:pPr lvl="2"/>
            <a:r>
              <a:rPr lang="en-IE" sz="2800" dirty="0"/>
              <a:t>Same as what </a:t>
            </a:r>
            <a:r>
              <a:rPr lang="en-IE" sz="2800" dirty="0" err="1"/>
              <a:t>hashCode</a:t>
            </a:r>
            <a:r>
              <a:rPr lang="en-IE" sz="2800" dirty="0"/>
              <a:t> does for an Object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Hash of the key can result in a number greater than the size of the array – what then?</a:t>
            </a:r>
          </a:p>
          <a:p>
            <a:pPr lvl="2"/>
            <a:r>
              <a:rPr lang="en-IE" sz="2800" dirty="0"/>
              <a:t>Mod (</a:t>
            </a:r>
            <a:r>
              <a:rPr lang="en-IE" sz="2800" dirty="0">
                <a:solidFill>
                  <a:srgbClr val="FF0000"/>
                </a:solidFill>
              </a:rPr>
              <a:t>%</a:t>
            </a:r>
            <a:r>
              <a:rPr lang="en-IE" sz="2800" dirty="0"/>
              <a:t>) the hash by the size of the array</a:t>
            </a:r>
          </a:p>
          <a:p>
            <a:pPr lvl="2"/>
            <a:r>
              <a:rPr lang="en-IE" sz="2800" dirty="0"/>
              <a:t>Use the result of the mod as the slot index / to pick the slot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hash % </a:t>
            </a:r>
            <a:r>
              <a:rPr lang="en-IE" sz="2800" dirty="0" err="1">
                <a:solidFill>
                  <a:srgbClr val="FF0000"/>
                </a:solidFill>
              </a:rPr>
              <a:t>arraySize</a:t>
            </a:r>
            <a:r>
              <a:rPr lang="en-IE" sz="2800" dirty="0">
                <a:solidFill>
                  <a:srgbClr val="FF0000"/>
                </a:solidFill>
              </a:rPr>
              <a:t> = </a:t>
            </a:r>
            <a:r>
              <a:rPr lang="en-IE" sz="2800" dirty="0" err="1">
                <a:solidFill>
                  <a:srgbClr val="FF0000"/>
                </a:solidFill>
              </a:rPr>
              <a:t>destinationSlotIndex</a:t>
            </a:r>
            <a:endParaRPr lang="en-I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0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Slot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87954"/>
            <a:ext cx="10058400" cy="261743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Hash the key</a:t>
            </a:r>
            <a:r>
              <a:rPr lang="en-IE" sz="2800" dirty="0"/>
              <a:t> to generate numeric value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Mod the </a:t>
            </a:r>
            <a:r>
              <a:rPr lang="en-IE" sz="2800" u="sng" dirty="0">
                <a:solidFill>
                  <a:srgbClr val="FF0000"/>
                </a:solidFill>
              </a:rPr>
              <a:t>absolute value</a:t>
            </a:r>
            <a:r>
              <a:rPr lang="en-IE" sz="2800" dirty="0">
                <a:solidFill>
                  <a:srgbClr val="FF0000"/>
                </a:solidFill>
              </a:rPr>
              <a:t> of the hash </a:t>
            </a:r>
            <a:r>
              <a:rPr lang="en-IE" sz="2800" dirty="0"/>
              <a:t>to calculate array slot index and </a:t>
            </a:r>
            <a:r>
              <a:rPr lang="en-IE" sz="2800" dirty="0">
                <a:solidFill>
                  <a:srgbClr val="FF0000"/>
                </a:solidFill>
              </a:rPr>
              <a:t>return it</a:t>
            </a:r>
          </a:p>
          <a:p>
            <a:pPr lvl="3"/>
            <a:r>
              <a:rPr lang="en-IE" sz="2800" dirty="0"/>
              <a:t>Absolute value is used to avoid calculating mod of a negative number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code this as a specific method so:</a:t>
            </a:r>
          </a:p>
          <a:p>
            <a:pPr lvl="2"/>
            <a:r>
              <a:rPr lang="en-IE" sz="2800" dirty="0"/>
              <a:t>It can be easily overridden by subclasses (To change how they decide on where to store data)</a:t>
            </a:r>
          </a:p>
          <a:p>
            <a:pPr lvl="2"/>
            <a:r>
              <a:rPr lang="en-IE" sz="2800" dirty="0"/>
              <a:t>We guarantee that the same logic will be used by the put and get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B01EF-9AE9-1F87-D760-E9A47768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13" y="1796126"/>
            <a:ext cx="6174334" cy="15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7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put (add)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983918" cy="40233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Pseudocode: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Calculate</a:t>
            </a:r>
            <a:r>
              <a:rPr lang="en-IE" sz="2800" dirty="0"/>
              <a:t> the array slot index to be used for this new value 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 if</a:t>
            </a:r>
            <a:r>
              <a:rPr lang="en-IE" sz="2800" dirty="0"/>
              <a:t> the slot is </a:t>
            </a:r>
            <a:r>
              <a:rPr lang="en-IE" sz="2800" dirty="0">
                <a:solidFill>
                  <a:srgbClr val="FF0000"/>
                </a:solidFill>
              </a:rPr>
              <a:t>empty</a:t>
            </a:r>
          </a:p>
          <a:p>
            <a:pPr lvl="3"/>
            <a:r>
              <a:rPr lang="en-IE" sz="2800" dirty="0"/>
              <a:t>If it is</a:t>
            </a:r>
          </a:p>
          <a:p>
            <a:pPr lvl="4"/>
            <a:r>
              <a:rPr lang="en-IE" sz="2800" dirty="0"/>
              <a:t>Create an entry</a:t>
            </a:r>
          </a:p>
          <a:p>
            <a:pPr lvl="4"/>
            <a:r>
              <a:rPr lang="en-IE" sz="2800" dirty="0"/>
              <a:t>Add it to that slot </a:t>
            </a:r>
          </a:p>
          <a:p>
            <a:pPr lvl="4"/>
            <a:r>
              <a:rPr lang="en-IE" sz="2800" dirty="0"/>
              <a:t>Increase the size count (due to new mapping)</a:t>
            </a:r>
          </a:p>
          <a:p>
            <a:pPr lvl="4"/>
            <a:r>
              <a:rPr lang="en-IE" sz="2800" dirty="0"/>
              <a:t>Return null</a:t>
            </a:r>
          </a:p>
          <a:p>
            <a:pPr lvl="3"/>
            <a:r>
              <a:rPr lang="en-IE" sz="2800" dirty="0"/>
              <a:t>If it’s not:</a:t>
            </a:r>
          </a:p>
          <a:p>
            <a:pPr lvl="4"/>
            <a:r>
              <a:rPr lang="en-IE" sz="2800" dirty="0"/>
              <a:t>Save the old value in the current entry</a:t>
            </a:r>
          </a:p>
          <a:p>
            <a:pPr lvl="4"/>
            <a:r>
              <a:rPr lang="en-IE" sz="2800" dirty="0"/>
              <a:t>Update the value within the entry</a:t>
            </a:r>
          </a:p>
          <a:p>
            <a:pPr lvl="4"/>
            <a:r>
              <a:rPr lang="en-IE" sz="2800" dirty="0"/>
              <a:t>Return the old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27EBE-4157-CC7C-D668-0E09F850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23878"/>
            <a:ext cx="5715042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on </a:t>
            </a:r>
            <a:r>
              <a:rPr lang="en-IE"/>
              <a:t>Slot Selection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The </a:t>
            </a:r>
            <a:r>
              <a:rPr lang="en-IE" sz="3200" dirty="0">
                <a:solidFill>
                  <a:srgbClr val="FF0000"/>
                </a:solidFill>
              </a:rPr>
              <a:t>hash function has a lot of power</a:t>
            </a:r>
          </a:p>
          <a:p>
            <a:pPr lvl="2"/>
            <a:r>
              <a:rPr lang="en-IE" sz="2800" dirty="0"/>
              <a:t>It dictates in which slot within the map’s array data will be stored/located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This relies on two things: </a:t>
            </a:r>
          </a:p>
          <a:p>
            <a:pPr lvl="2"/>
            <a:r>
              <a:rPr lang="en-IE" sz="2800" dirty="0"/>
              <a:t>Every key having a unique hash </a:t>
            </a:r>
            <a:br>
              <a:rPr lang="en-IE" sz="2800" dirty="0"/>
            </a:br>
            <a:r>
              <a:rPr lang="en-IE" sz="2800" dirty="0"/>
              <a:t>AND </a:t>
            </a:r>
          </a:p>
          <a:p>
            <a:pPr lvl="2"/>
            <a:r>
              <a:rPr lang="en-IE" sz="2800" dirty="0"/>
              <a:t>The mod of that hash being unique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happens if two keys </a:t>
            </a:r>
            <a:r>
              <a:rPr lang="en-IE" sz="3200" dirty="0">
                <a:solidFill>
                  <a:srgbClr val="FF0000"/>
                </a:solidFill>
              </a:rPr>
              <a:t>generate the same hash</a:t>
            </a:r>
            <a:r>
              <a:rPr lang="en-IE" sz="3200" dirty="0"/>
              <a:t>? Or two hashes mod to the same value?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Collisions</a:t>
            </a:r>
            <a:r>
              <a:rPr lang="en-I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10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Map ADT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Fundamentals of a Map</a:t>
            </a:r>
          </a:p>
        </p:txBody>
      </p:sp>
    </p:spTree>
    <p:extLst>
      <p:ext uri="{BB962C8B-B14F-4D97-AF65-F5344CB8AC3E}">
        <p14:creationId xmlns:p14="http://schemas.microsoft.com/office/powerpoint/2010/main" val="266150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subtle variation on a map</a:t>
            </a:r>
          </a:p>
        </p:txBody>
      </p:sp>
    </p:spTree>
    <p:extLst>
      <p:ext uri="{BB962C8B-B14F-4D97-AF65-F5344CB8AC3E}">
        <p14:creationId xmlns:p14="http://schemas.microsoft.com/office/powerpoint/2010/main" val="6948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Hash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3275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A Hash Table is a special version of a Map</a:t>
            </a:r>
          </a:p>
          <a:p>
            <a:pPr lvl="2"/>
            <a:r>
              <a:rPr lang="en-IE" sz="2800" dirty="0"/>
              <a:t>Though the terms are often used interchangeably with no distinction at all!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Instead of storing a key AND a value, a Hash Table just stores a value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The value acts as its own key</a:t>
            </a:r>
          </a:p>
          <a:p>
            <a:pPr lvl="2"/>
            <a:endParaRPr lang="en-IE" sz="3200" dirty="0"/>
          </a:p>
          <a:p>
            <a:pPr lvl="1"/>
            <a:r>
              <a:rPr lang="en-IE" sz="3200" dirty="0"/>
              <a:t>Hash Tables perform the same general steps as Hash Maps when adding a new element</a:t>
            </a:r>
          </a:p>
          <a:p>
            <a:pPr lvl="2"/>
            <a:r>
              <a:rPr lang="en-IE" sz="2800" dirty="0"/>
              <a:t>Calculate a hash of the key (in this case, the object being stored/the value)</a:t>
            </a:r>
          </a:p>
          <a:p>
            <a:pPr lvl="2"/>
            <a:r>
              <a:rPr lang="en-IE" sz="2800" dirty="0"/>
              <a:t>Check if the slot corresponding to the calculated hash is available</a:t>
            </a:r>
          </a:p>
          <a:p>
            <a:pPr lvl="2"/>
            <a:r>
              <a:rPr lang="en-IE" sz="2800" dirty="0"/>
              <a:t>Add it to that slot if it is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HashTables</a:t>
            </a:r>
            <a:r>
              <a:rPr lang="en-IE" sz="3200" dirty="0"/>
              <a:t> can be generic (like Hash Maps) – public class </a:t>
            </a:r>
            <a:r>
              <a:rPr lang="en-IE" sz="3200" dirty="0" err="1"/>
              <a:t>MyHashTable</a:t>
            </a:r>
            <a:r>
              <a:rPr lang="en-IE" sz="3200" dirty="0"/>
              <a:t>&lt;T&gt; </a:t>
            </a:r>
          </a:p>
          <a:p>
            <a:pPr lvl="2"/>
            <a:r>
              <a:rPr lang="en-IE" sz="2800" dirty="0"/>
              <a:t>A generic </a:t>
            </a:r>
            <a:r>
              <a:rPr lang="en-IE" sz="2800" dirty="0" err="1">
                <a:solidFill>
                  <a:srgbClr val="FF0000"/>
                </a:solidFill>
              </a:rPr>
              <a:t>HashTable</a:t>
            </a:r>
            <a:r>
              <a:rPr lang="en-IE" sz="2800" dirty="0"/>
              <a:t> relies on the </a:t>
            </a:r>
            <a:r>
              <a:rPr lang="en-IE" sz="2800" dirty="0" err="1">
                <a:solidFill>
                  <a:srgbClr val="FF0000"/>
                </a:solidFill>
              </a:rPr>
              <a:t>hashCode</a:t>
            </a:r>
            <a:r>
              <a:rPr lang="en-IE" sz="2800" dirty="0"/>
              <a:t> of the </a:t>
            </a:r>
            <a:r>
              <a:rPr lang="en-IE" sz="2800" dirty="0">
                <a:solidFill>
                  <a:srgbClr val="FF0000"/>
                </a:solidFill>
              </a:rPr>
              <a:t>Value (object)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being stored</a:t>
            </a:r>
          </a:p>
          <a:p>
            <a:pPr lvl="2"/>
            <a:r>
              <a:rPr lang="en-IE" sz="2800" dirty="0"/>
              <a:t>A generic </a:t>
            </a:r>
            <a:r>
              <a:rPr lang="en-IE" sz="2800" dirty="0" err="1">
                <a:solidFill>
                  <a:srgbClr val="FF0000"/>
                </a:solidFill>
              </a:rPr>
              <a:t>HashMap</a:t>
            </a:r>
            <a:r>
              <a:rPr lang="en-IE" sz="2800" dirty="0"/>
              <a:t> relies on the </a:t>
            </a:r>
            <a:r>
              <a:rPr lang="en-IE" sz="2800" dirty="0" err="1">
                <a:solidFill>
                  <a:srgbClr val="FF0000"/>
                </a:solidFill>
              </a:rPr>
              <a:t>hashCode</a:t>
            </a:r>
            <a:r>
              <a:rPr lang="en-IE" sz="2800" dirty="0"/>
              <a:t> of the </a:t>
            </a:r>
            <a:r>
              <a:rPr lang="en-IE" sz="2800" dirty="0">
                <a:solidFill>
                  <a:srgbClr val="FF0000"/>
                </a:solidFill>
              </a:rPr>
              <a:t>Key</a:t>
            </a:r>
            <a:r>
              <a:rPr lang="en-IE" sz="2800" dirty="0"/>
              <a:t> </a:t>
            </a:r>
            <a:r>
              <a:rPr lang="en-IE" sz="2800" u="sng" dirty="0"/>
              <a:t>mapped to</a:t>
            </a:r>
            <a:r>
              <a:rPr lang="en-IE" sz="2800" dirty="0"/>
              <a:t> the Value being stored</a:t>
            </a:r>
          </a:p>
        </p:txBody>
      </p:sp>
    </p:spTree>
    <p:extLst>
      <p:ext uri="{BB962C8B-B14F-4D97-AF65-F5344CB8AC3E}">
        <p14:creationId xmlns:p14="http://schemas.microsoft.com/office/powerpoint/2010/main" val="224238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 Tables vs Hash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Benefit of Hash Tables (over Hash Maps) :</a:t>
            </a:r>
          </a:p>
          <a:p>
            <a:pPr lvl="2"/>
            <a:r>
              <a:rPr lang="en-IE" sz="2800" dirty="0"/>
              <a:t>Less space costs – why?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Drawback of Hash Tables (over Hash Maps):</a:t>
            </a:r>
          </a:p>
          <a:p>
            <a:pPr lvl="2"/>
            <a:r>
              <a:rPr lang="en-IE" sz="2800" dirty="0"/>
              <a:t>Your stored objects themselves should be immutable – why?</a:t>
            </a:r>
          </a:p>
        </p:txBody>
      </p:sp>
    </p:spTree>
    <p:extLst>
      <p:ext uri="{BB962C8B-B14F-4D97-AF65-F5344CB8AC3E}">
        <p14:creationId xmlns:p14="http://schemas.microsoft.com/office/powerpoint/2010/main" val="134251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68630" cy="434046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Maps are data structures that store data as a pairing – a </a:t>
            </a:r>
            <a:r>
              <a:rPr lang="en-IE" sz="3200" i="1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 and its </a:t>
            </a:r>
            <a:r>
              <a:rPr lang="en-IE" sz="3200" i="1" dirty="0">
                <a:solidFill>
                  <a:srgbClr val="0070C0"/>
                </a:solidFill>
              </a:rPr>
              <a:t>value</a:t>
            </a:r>
            <a:r>
              <a:rPr lang="en-IE" sz="3200" dirty="0"/>
              <a:t>.</a:t>
            </a:r>
          </a:p>
          <a:p>
            <a:pPr lvl="2"/>
            <a:r>
              <a:rPr lang="en-IE" sz="2800" dirty="0"/>
              <a:t>Value is mapped to a specific key</a:t>
            </a:r>
          </a:p>
          <a:p>
            <a:pPr lvl="2"/>
            <a:r>
              <a:rPr lang="en-IE" sz="2800" dirty="0"/>
              <a:t>Key and value don’t need to be the same type of thing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</a:t>
            </a:r>
            <a:r>
              <a:rPr lang="en-IE" sz="3200" dirty="0">
                <a:solidFill>
                  <a:srgbClr val="FF0000"/>
                </a:solidFill>
              </a:rPr>
              <a:t>search</a:t>
            </a:r>
            <a:r>
              <a:rPr lang="en-IE" sz="3200" dirty="0"/>
              <a:t> for a value, </a:t>
            </a:r>
            <a:r>
              <a:rPr lang="en-IE" sz="3200" dirty="0">
                <a:solidFill>
                  <a:srgbClr val="FF0000"/>
                </a:solidFill>
              </a:rPr>
              <a:t>provide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the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key</a:t>
            </a:r>
          </a:p>
          <a:p>
            <a:pPr lvl="2"/>
            <a:r>
              <a:rPr lang="en-IE" sz="2800" dirty="0"/>
              <a:t>Map will look through its data to find the value </a:t>
            </a:r>
            <a:r>
              <a:rPr lang="en-IE" sz="2800" i="1" dirty="0"/>
              <a:t>mapped </a:t>
            </a:r>
            <a:r>
              <a:rPr lang="en-IE" sz="2800" dirty="0"/>
              <a:t>to that key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Relationship between the key and its value is known as the </a:t>
            </a:r>
            <a:r>
              <a:rPr lang="en-IE" sz="3200" i="1" dirty="0">
                <a:solidFill>
                  <a:srgbClr val="FFC000"/>
                </a:solidFill>
              </a:rPr>
              <a:t>mapping</a:t>
            </a:r>
          </a:p>
          <a:p>
            <a:pPr lvl="2"/>
            <a:r>
              <a:rPr lang="en-IE" sz="2800" dirty="0"/>
              <a:t>Mappings are usually 1:1</a:t>
            </a:r>
            <a:endParaRPr lang="en-IE" sz="32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496"/>
              </p:ext>
            </p:extLst>
          </p:nvPr>
        </p:nvGraphicFramePr>
        <p:xfrm>
          <a:off x="7651102" y="1876723"/>
          <a:ext cx="35045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1">
                  <a:extLst>
                    <a:ext uri="{9D8B030D-6E8A-4147-A177-3AD203B41FA5}">
                      <a16:colId xmlns:a16="http://schemas.microsoft.com/office/drawing/2014/main" val="2870090631"/>
                    </a:ext>
                  </a:extLst>
                </a:gridCol>
                <a:gridCol w="1948337">
                  <a:extLst>
                    <a:ext uri="{9D8B030D-6E8A-4147-A177-3AD203B41FA5}">
                      <a16:colId xmlns:a16="http://schemas.microsoft.com/office/drawing/2014/main" val="392963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Alvin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084-7789534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082-5412569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Theodore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085-7548123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086-8794582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Glimmer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087-7852164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Razz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085-8954671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8245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7470BD-B60D-DA5A-46FC-184F14B8B56F}"/>
              </a:ext>
            </a:extLst>
          </p:cNvPr>
          <p:cNvSpPr/>
          <p:nvPr/>
        </p:nvSpPr>
        <p:spPr>
          <a:xfrm>
            <a:off x="7763195" y="5254919"/>
            <a:ext cx="3063960" cy="9312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We are very familiar with these – python’s </a:t>
            </a:r>
            <a:r>
              <a:rPr lang="en-IE" sz="2000" dirty="0" err="1"/>
              <a:t>dict</a:t>
            </a:r>
            <a:r>
              <a:rPr lang="en-I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57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Maps are based on two components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The </a:t>
            </a:r>
            <a:r>
              <a:rPr lang="en-IE" sz="2800" dirty="0">
                <a:solidFill>
                  <a:srgbClr val="FF0000"/>
                </a:solidFill>
              </a:rPr>
              <a:t>key</a:t>
            </a:r>
            <a:r>
              <a:rPr lang="en-IE" sz="2800" dirty="0"/>
              <a:t>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The </a:t>
            </a:r>
            <a:r>
              <a:rPr lang="en-IE" sz="2800" dirty="0">
                <a:solidFill>
                  <a:srgbClr val="0070C0"/>
                </a:solidFill>
              </a:rPr>
              <a:t>value</a:t>
            </a:r>
          </a:p>
          <a:p>
            <a:pPr lvl="1"/>
            <a:r>
              <a:rPr lang="en-IE" sz="3200" dirty="0"/>
              <a:t>Need </a:t>
            </a:r>
            <a:r>
              <a:rPr lang="en-IE" sz="3200" b="1" u="sng" dirty="0"/>
              <a:t>both</a:t>
            </a:r>
            <a:r>
              <a:rPr lang="en-IE" sz="3200" dirty="0"/>
              <a:t> the </a:t>
            </a:r>
            <a:r>
              <a:rPr lang="en-IE" sz="3200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 and the </a:t>
            </a:r>
            <a:r>
              <a:rPr lang="en-IE" sz="3200" dirty="0">
                <a:solidFill>
                  <a:srgbClr val="0070C0"/>
                </a:solidFill>
              </a:rPr>
              <a:t>value</a:t>
            </a:r>
            <a:r>
              <a:rPr lang="en-IE" sz="3200" dirty="0"/>
              <a:t> to add a new entry to a map</a:t>
            </a:r>
          </a:p>
          <a:p>
            <a:pPr lvl="2"/>
            <a:r>
              <a:rPr lang="en-IE" sz="2800" dirty="0"/>
              <a:t>put(key, value)</a:t>
            </a:r>
          </a:p>
          <a:p>
            <a:pPr lvl="1"/>
            <a:r>
              <a:rPr lang="en-IE" sz="3200" dirty="0"/>
              <a:t>Only need the </a:t>
            </a:r>
            <a:r>
              <a:rPr lang="en-IE" sz="3200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 to </a:t>
            </a:r>
            <a:r>
              <a:rPr lang="en-IE" sz="3200" u="sng" dirty="0"/>
              <a:t>search</a:t>
            </a:r>
            <a:r>
              <a:rPr lang="en-IE" sz="3200" dirty="0"/>
              <a:t> for a mapping (value)</a:t>
            </a:r>
          </a:p>
          <a:p>
            <a:pPr lvl="2"/>
            <a:r>
              <a:rPr lang="en-IE" sz="2800" dirty="0"/>
              <a:t>get(key)</a:t>
            </a:r>
          </a:p>
          <a:p>
            <a:pPr lvl="1"/>
            <a:r>
              <a:rPr lang="en-IE" sz="3200" dirty="0"/>
              <a:t>Only need the </a:t>
            </a:r>
            <a:r>
              <a:rPr lang="en-IE" sz="3200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 to </a:t>
            </a:r>
            <a:r>
              <a:rPr lang="en-IE" sz="3200" u="sng" dirty="0"/>
              <a:t>remove</a:t>
            </a:r>
            <a:r>
              <a:rPr lang="en-IE" sz="3200" dirty="0"/>
              <a:t> a mapping (value)</a:t>
            </a:r>
          </a:p>
          <a:p>
            <a:pPr lvl="2"/>
            <a:r>
              <a:rPr lang="en-IE" sz="2800" dirty="0"/>
              <a:t>remove(key)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383" y="1965004"/>
            <a:ext cx="3889513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7030A0"/>
                </a:solidFill>
              </a:rPr>
              <a:t>Note the </a:t>
            </a:r>
            <a:r>
              <a:rPr lang="en-IE" b="1" u="sng" dirty="0">
                <a:solidFill>
                  <a:srgbClr val="7030A0"/>
                </a:solidFill>
              </a:rPr>
              <a:t>importance</a:t>
            </a:r>
            <a:r>
              <a:rPr lang="en-IE" dirty="0">
                <a:solidFill>
                  <a:srgbClr val="7030A0"/>
                </a:solidFill>
              </a:rPr>
              <a:t> of the key here! What would happen if the key </a:t>
            </a:r>
            <a:r>
              <a:rPr lang="en-IE" i="1" dirty="0">
                <a:solidFill>
                  <a:srgbClr val="FF0000"/>
                </a:solidFill>
              </a:rPr>
              <a:t>changed</a:t>
            </a:r>
            <a:r>
              <a:rPr lang="en-IE" dirty="0">
                <a:solidFill>
                  <a:srgbClr val="7030A0"/>
                </a:solidFill>
              </a:rPr>
              <a:t> after you inserted it into the map?</a:t>
            </a:r>
          </a:p>
        </p:txBody>
      </p:sp>
    </p:spTree>
    <p:extLst>
      <p:ext uri="{BB962C8B-B14F-4D97-AF65-F5344CB8AC3E}">
        <p14:creationId xmlns:p14="http://schemas.microsoft.com/office/powerpoint/2010/main" val="398107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 Data Storage for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Maps are based on two components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The </a:t>
            </a:r>
            <a:r>
              <a:rPr lang="en-IE" sz="2800" dirty="0">
                <a:solidFill>
                  <a:srgbClr val="FF0000"/>
                </a:solidFill>
              </a:rPr>
              <a:t>key</a:t>
            </a:r>
            <a:r>
              <a:rPr lang="en-IE" sz="2800" dirty="0"/>
              <a:t>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The </a:t>
            </a:r>
            <a:r>
              <a:rPr lang="en-IE" sz="2800" dirty="0">
                <a:solidFill>
                  <a:srgbClr val="0070C0"/>
                </a:solidFill>
              </a:rPr>
              <a:t>value</a:t>
            </a:r>
          </a:p>
          <a:p>
            <a:pPr lvl="1"/>
            <a:r>
              <a:rPr lang="en-IE" sz="3200" dirty="0"/>
              <a:t>Must be able to store multiple of both within the map</a:t>
            </a:r>
          </a:p>
          <a:p>
            <a:pPr lvl="2"/>
            <a:r>
              <a:rPr lang="en-IE" sz="2800" dirty="0"/>
              <a:t>Can be implemented in a few ways, e.g.:</a:t>
            </a:r>
          </a:p>
          <a:p>
            <a:pPr lvl="3"/>
            <a:r>
              <a:rPr lang="en-IE" sz="2600" dirty="0"/>
              <a:t>Parallel arrays</a:t>
            </a:r>
          </a:p>
          <a:p>
            <a:pPr lvl="3"/>
            <a:r>
              <a:rPr lang="en-IE" sz="2600" dirty="0"/>
              <a:t>Single array of Entry&lt;K, V&gt;* objects</a:t>
            </a:r>
            <a:endParaRPr lang="en-IE" sz="2800" dirty="0"/>
          </a:p>
          <a:p>
            <a:pPr lvl="4"/>
            <a:r>
              <a:rPr lang="en-IE" sz="2400" dirty="0"/>
              <a:t>K: key</a:t>
            </a:r>
          </a:p>
          <a:p>
            <a:pPr lvl="4"/>
            <a:r>
              <a:rPr lang="en-IE" sz="2400" dirty="0"/>
              <a:t>V: value</a:t>
            </a:r>
          </a:p>
        </p:txBody>
      </p:sp>
    </p:spTree>
    <p:extLst>
      <p:ext uri="{BB962C8B-B14F-4D97-AF65-F5344CB8AC3E}">
        <p14:creationId xmlns:p14="http://schemas.microsoft.com/office/powerpoint/2010/main" val="4062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 Operations for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Add an element (put)</a:t>
            </a:r>
          </a:p>
          <a:p>
            <a:pPr lvl="1"/>
            <a:r>
              <a:rPr lang="en-IE" sz="3200" dirty="0"/>
              <a:t>Remove an element</a:t>
            </a:r>
          </a:p>
          <a:p>
            <a:pPr lvl="1"/>
            <a:r>
              <a:rPr lang="en-IE" sz="3200" dirty="0"/>
              <a:t>Search for/retrieve an element (get)</a:t>
            </a:r>
          </a:p>
          <a:p>
            <a:pPr lvl="1"/>
            <a:r>
              <a:rPr lang="en-IE" sz="3200" dirty="0"/>
              <a:t>Check if a key is present</a:t>
            </a:r>
          </a:p>
          <a:p>
            <a:pPr lvl="1"/>
            <a:r>
              <a:rPr lang="en-IE" sz="3200" dirty="0"/>
              <a:t>Get the keys in the map</a:t>
            </a:r>
          </a:p>
          <a:p>
            <a:pPr lvl="1"/>
            <a:r>
              <a:rPr lang="en-IE" sz="3200" dirty="0"/>
              <a:t>Get the values in the map</a:t>
            </a:r>
          </a:p>
          <a:p>
            <a:pPr lvl="1"/>
            <a:r>
              <a:rPr lang="en-IE" sz="3200" dirty="0"/>
              <a:t>Get the number of mappings in the map</a:t>
            </a:r>
          </a:p>
        </p:txBody>
      </p:sp>
    </p:spTree>
    <p:extLst>
      <p:ext uri="{BB962C8B-B14F-4D97-AF65-F5344CB8AC3E}">
        <p14:creationId xmlns:p14="http://schemas.microsoft.com/office/powerpoint/2010/main" val="173090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Map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put(k, v):	Store Value v in the map based on Key k. If this key already exists in </a:t>
            </a:r>
            <a:br>
              <a:rPr lang="en-IE" sz="3200" dirty="0"/>
            </a:br>
            <a:r>
              <a:rPr lang="en-IE" sz="3200" dirty="0"/>
              <a:t>		the map, overwrite the old value with this new one, and return the </a:t>
            </a:r>
            <a:br>
              <a:rPr lang="en-IE" sz="3200" dirty="0"/>
            </a:br>
            <a:r>
              <a:rPr lang="en-IE" sz="3200" dirty="0"/>
              <a:t>		old value.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Key, Value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 	Value (if key was already present) </a:t>
            </a:r>
            <a:br>
              <a:rPr lang="en-IE" sz="2800" dirty="0"/>
            </a:br>
            <a:r>
              <a:rPr lang="en-IE" sz="2800" dirty="0"/>
              <a:t>		or null (if nothing was found matching that key)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remove(k):	Remove the Value mapped to the supplied Key k, as well as the </a:t>
            </a:r>
            <a:br>
              <a:rPr lang="en-IE" sz="3200" dirty="0"/>
            </a:br>
            <a:r>
              <a:rPr lang="en-IE" sz="3200" dirty="0"/>
              <a:t>		Key itself from the map. If the Key is found in the map, return </a:t>
            </a:r>
            <a:br>
              <a:rPr lang="en-IE" sz="3200" dirty="0"/>
            </a:br>
            <a:r>
              <a:rPr lang="en-IE" sz="3200" dirty="0"/>
              <a:t>		the old Value (that was deleted). If the Key is not found, return null.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Key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Value (if that Key was found in the map) </a:t>
            </a:r>
            <a:br>
              <a:rPr lang="en-IE" sz="2800" dirty="0"/>
            </a:br>
            <a:r>
              <a:rPr lang="en-IE" sz="2800" dirty="0"/>
              <a:t>		or null (if nothing was found matching that Key)</a:t>
            </a:r>
          </a:p>
        </p:txBody>
      </p:sp>
    </p:spTree>
    <p:extLst>
      <p:ext uri="{BB962C8B-B14F-4D97-AF65-F5344CB8AC3E}">
        <p14:creationId xmlns:p14="http://schemas.microsoft.com/office/powerpoint/2010/main" val="5637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Map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55438" cy="40233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 err="1"/>
              <a:t>containsKey</a:t>
            </a:r>
            <a:r>
              <a:rPr lang="en-IE" sz="3200" dirty="0"/>
              <a:t>(k):	Check if Key k is present in the map.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Key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 		True/False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get(k):		Search for the Key k in the map. If k is present, return the Value </a:t>
            </a:r>
            <a:br>
              <a:rPr lang="en-IE" sz="3200" dirty="0"/>
            </a:br>
            <a:r>
              <a:rPr lang="en-IE" sz="3200" dirty="0"/>
              <a:t>			mapped to the supplied Key k. If the Key is not found, return null.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Key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		Value (if that Key was found in the map) </a:t>
            </a:r>
            <a:br>
              <a:rPr lang="en-IE" sz="2800" dirty="0"/>
            </a:br>
            <a:r>
              <a:rPr lang="en-IE" sz="2800" dirty="0"/>
              <a:t>			or null (if nothing was found matching that Key)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size():		Return the number of Key-Value mappings stored in the map.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 		Integer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62819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Map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55438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 err="1"/>
              <a:t>getKeys</a:t>
            </a:r>
            <a:r>
              <a:rPr lang="en-IE" sz="3200" dirty="0"/>
              <a:t>():	Get all Keys in the map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 		Data Structure of Keys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getValues</a:t>
            </a:r>
            <a:r>
              <a:rPr lang="en-IE" sz="3200" dirty="0"/>
              <a:t>():	Get all Values in the map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</a:t>
            </a:r>
            <a:r>
              <a:rPr lang="en-IE" sz="2800" dirty="0"/>
              <a:t>:		None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: 		Data Structure of Values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660111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5245</TotalTime>
  <Words>1683</Words>
  <Application>Microsoft Office PowerPoint</Application>
  <PresentationFormat>Widescreen</PresentationFormat>
  <Paragraphs>202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Default Theme</vt:lpstr>
      <vt:lpstr>Maps</vt:lpstr>
      <vt:lpstr>Map ADT</vt:lpstr>
      <vt:lpstr>What is a Map?</vt:lpstr>
      <vt:lpstr>Using a Map</vt:lpstr>
      <vt:lpstr>Fundamental Data Storage for a Map</vt:lpstr>
      <vt:lpstr>Fundamental Operations for a Map</vt:lpstr>
      <vt:lpstr>Map ADT</vt:lpstr>
      <vt:lpstr>Map ADT</vt:lpstr>
      <vt:lpstr>Map ADT</vt:lpstr>
      <vt:lpstr>Where to Use a Map</vt:lpstr>
      <vt:lpstr>Implementing the  Map ADT</vt:lpstr>
      <vt:lpstr>Approaches to Map Implementation</vt:lpstr>
      <vt:lpstr>Implementing a Hash Map as a Class</vt:lpstr>
      <vt:lpstr>Entry Objects: The Components Within Hash Maps</vt:lpstr>
      <vt:lpstr>Implementing a Hash Map as a Class</vt:lpstr>
      <vt:lpstr>Adding to a Hash Map – Picking a Slot</vt:lpstr>
      <vt:lpstr>Implementing Slot Selection</vt:lpstr>
      <vt:lpstr>Implementing put (add) Functionality</vt:lpstr>
      <vt:lpstr>More on Slot Selection</vt:lpstr>
      <vt:lpstr>Hash Tables</vt:lpstr>
      <vt:lpstr>What About Hash Tables?</vt:lpstr>
      <vt:lpstr>Hash Tables vs Hash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michelle</dc:creator>
  <cp:lastModifiedBy>Michelle Graham</cp:lastModifiedBy>
  <cp:revision>107</cp:revision>
  <dcterms:created xsi:type="dcterms:W3CDTF">2018-02-26T19:17:33Z</dcterms:created>
  <dcterms:modified xsi:type="dcterms:W3CDTF">2024-10-22T23:07:34Z</dcterms:modified>
</cp:coreProperties>
</file>