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4BEB40-3368-491C-9E52-D5F73A3A0B84}">
          <p14:sldIdLst>
            <p14:sldId id="256"/>
            <p14:sldId id="257"/>
            <p14:sldId id="258"/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73"/>
            <p14:sldId id="274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488E-6A93-4009-BB87-D33800FDB24B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E663-1F17-47D9-AFC9-8481F3D167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Implementing double hashing: https://www.geeksforgeeks.org/java-program-to-implement-hash-tables-with-double-hashing/</a:t>
            </a:r>
          </a:p>
          <a:p>
            <a:r>
              <a:rPr lang="en-IE" dirty="0"/>
              <a:t>Common second hash function: </a:t>
            </a:r>
            <a:r>
              <a:rPr lang="en-IE" dirty="0" err="1"/>
              <a:t>Prime_number</a:t>
            </a:r>
            <a:r>
              <a:rPr lang="en-IE" dirty="0"/>
              <a:t> – (abs(key) % </a:t>
            </a:r>
            <a:r>
              <a:rPr lang="en-IE" dirty="0" err="1"/>
              <a:t>Prime_number</a:t>
            </a:r>
            <a:r>
              <a:rPr lang="en-I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DE663-1F17-47D9-AFC9-8481F3D1672A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21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8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25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06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77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43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10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2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0211E-26E1-4A56-8B7B-661E9D6D814C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05A52-BE9C-4DC2-ABFD-4DAE24412B1A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Collision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Handling Colliding Data</a:t>
            </a:r>
          </a:p>
        </p:txBody>
      </p:sp>
    </p:spTree>
    <p:extLst>
      <p:ext uri="{BB962C8B-B14F-4D97-AF65-F5344CB8AC3E}">
        <p14:creationId xmlns:p14="http://schemas.microsoft.com/office/powerpoint/2010/main" val="18362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Probing: </a:t>
            </a:r>
            <a:br>
              <a:rPr lang="en-IE" dirty="0"/>
            </a:br>
            <a:r>
              <a:rPr lang="en-IE" dirty="0"/>
              <a:t>Algorithm for Adding to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Point probe (index counter) to slot AFTER correct slot</a:t>
            </a:r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While probe does not equal correct slot</a:t>
            </a:r>
          </a:p>
          <a:p>
            <a:pPr lvl="2"/>
            <a:r>
              <a:rPr lang="en-IE" sz="2800" dirty="0"/>
              <a:t>Check if array[</a:t>
            </a:r>
            <a:r>
              <a:rPr lang="en-IE" sz="2800" dirty="0" err="1"/>
              <a:t>probeIndex</a:t>
            </a:r>
            <a:r>
              <a:rPr lang="en-IE" sz="2800" dirty="0"/>
              <a:t>] is empty</a:t>
            </a:r>
          </a:p>
          <a:p>
            <a:pPr lvl="3"/>
            <a:r>
              <a:rPr lang="en-IE" sz="2400" dirty="0"/>
              <a:t>If yes, put new mapping into this slot</a:t>
            </a:r>
          </a:p>
          <a:p>
            <a:pPr lvl="2"/>
            <a:r>
              <a:rPr lang="en-IE" sz="2800" dirty="0"/>
              <a:t>Check if key stored in array[</a:t>
            </a:r>
            <a:r>
              <a:rPr lang="en-IE" sz="2800" dirty="0" err="1"/>
              <a:t>probeIndex</a:t>
            </a:r>
            <a:r>
              <a:rPr lang="en-IE" sz="2800" dirty="0"/>
              <a:t>] equals key from new mapping</a:t>
            </a:r>
          </a:p>
          <a:p>
            <a:pPr lvl="3"/>
            <a:r>
              <a:rPr lang="en-IE" sz="2800" dirty="0"/>
              <a:t>If yes, overwrite old value in array[</a:t>
            </a:r>
            <a:r>
              <a:rPr lang="en-IE" sz="2800" dirty="0" err="1"/>
              <a:t>probeIndex</a:t>
            </a:r>
            <a:r>
              <a:rPr lang="en-IE" sz="2800" dirty="0"/>
              <a:t>] with incoming new value and return the old value</a:t>
            </a:r>
          </a:p>
          <a:p>
            <a:pPr lvl="2"/>
            <a:r>
              <a:rPr lang="en-IE" sz="2800" dirty="0"/>
              <a:t>Check if </a:t>
            </a:r>
            <a:r>
              <a:rPr lang="en-IE" sz="2800" dirty="0" err="1"/>
              <a:t>probeIndex</a:t>
            </a:r>
            <a:r>
              <a:rPr lang="en-IE" sz="2800" dirty="0"/>
              <a:t> has reached the end of the array</a:t>
            </a:r>
          </a:p>
          <a:p>
            <a:pPr lvl="3"/>
            <a:r>
              <a:rPr lang="en-IE" sz="2800" dirty="0"/>
              <a:t>If yes, set </a:t>
            </a:r>
            <a:r>
              <a:rPr lang="en-IE" sz="2800" dirty="0" err="1"/>
              <a:t>probeIndex</a:t>
            </a:r>
            <a:r>
              <a:rPr lang="en-IE" sz="2800" dirty="0"/>
              <a:t> to point to the start of the array (wrap back around to 0)</a:t>
            </a:r>
          </a:p>
          <a:p>
            <a:pPr lvl="2"/>
            <a:r>
              <a:rPr lang="en-IE" sz="2800" dirty="0"/>
              <a:t>If none of these are true, increase </a:t>
            </a:r>
            <a:r>
              <a:rPr lang="en-IE" sz="2800" dirty="0" err="1"/>
              <a:t>probeIndex</a:t>
            </a:r>
            <a:r>
              <a:rPr lang="en-IE" sz="2800" dirty="0"/>
              <a:t> by 1 to move onto next slot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892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Probing: </a:t>
            </a:r>
            <a:br>
              <a:rPr lang="en-IE" dirty="0"/>
            </a:br>
            <a:r>
              <a:rPr lang="en-IE" dirty="0"/>
              <a:t>Algorithm for Getting From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86946" cy="44490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Check if there is a mapping in correct slot</a:t>
            </a:r>
          </a:p>
          <a:p>
            <a:pPr lvl="2"/>
            <a:r>
              <a:rPr lang="en-IE" sz="2800" dirty="0"/>
              <a:t>If there is, check if it matches the key we’re looking for</a:t>
            </a:r>
          </a:p>
          <a:p>
            <a:pPr lvl="3"/>
            <a:r>
              <a:rPr lang="en-IE" sz="2600" dirty="0"/>
              <a:t>If so, return that value</a:t>
            </a:r>
          </a:p>
          <a:p>
            <a:pPr lvl="2"/>
            <a:r>
              <a:rPr lang="en-IE" sz="2800" dirty="0"/>
              <a:t>If not, </a:t>
            </a:r>
            <a:r>
              <a:rPr lang="en-IE" sz="2800" dirty="0">
                <a:solidFill>
                  <a:srgbClr val="FF0000"/>
                </a:solidFill>
              </a:rPr>
              <a:t>start linear probing</a:t>
            </a:r>
            <a:r>
              <a:rPr lang="en-IE" sz="2800" dirty="0"/>
              <a:t>: set </a:t>
            </a:r>
            <a:r>
              <a:rPr lang="en-IE" sz="2800" dirty="0" err="1"/>
              <a:t>probeIndex</a:t>
            </a:r>
            <a:r>
              <a:rPr lang="en-IE" sz="2800" dirty="0"/>
              <a:t> to slot after correct slot </a:t>
            </a:r>
          </a:p>
          <a:p>
            <a:pPr lvl="2"/>
            <a:r>
              <a:rPr lang="en-IE" sz="2800" dirty="0"/>
              <a:t>While </a:t>
            </a:r>
            <a:r>
              <a:rPr lang="en-IE" sz="2800" dirty="0" err="1"/>
              <a:t>probeIndex</a:t>
            </a:r>
            <a:r>
              <a:rPr lang="en-IE" sz="2800" dirty="0"/>
              <a:t> does not equal correct slot</a:t>
            </a:r>
          </a:p>
          <a:p>
            <a:pPr lvl="3"/>
            <a:r>
              <a:rPr lang="en-IE" sz="2600" dirty="0"/>
              <a:t>Check if array[</a:t>
            </a:r>
            <a:r>
              <a:rPr lang="en-IE" sz="2600" dirty="0" err="1"/>
              <a:t>probeIndex</a:t>
            </a:r>
            <a:r>
              <a:rPr lang="en-IE" sz="2600" dirty="0"/>
              <a:t>] is empty</a:t>
            </a:r>
          </a:p>
          <a:p>
            <a:pPr lvl="4"/>
            <a:r>
              <a:rPr lang="en-IE" sz="2200" dirty="0"/>
              <a:t>If it’s not, check if its key matches the one we’re looking for</a:t>
            </a:r>
          </a:p>
          <a:p>
            <a:pPr lvl="5"/>
            <a:r>
              <a:rPr lang="en-IE" sz="2000" dirty="0"/>
              <a:t>If so, return the value from this slot</a:t>
            </a:r>
          </a:p>
          <a:p>
            <a:pPr lvl="4"/>
            <a:r>
              <a:rPr lang="en-IE" sz="2200" dirty="0"/>
              <a:t>If key doesn’t match, check if we are at the end of the array</a:t>
            </a:r>
          </a:p>
          <a:p>
            <a:pPr lvl="5"/>
            <a:r>
              <a:rPr lang="en-IE" sz="2000" dirty="0"/>
              <a:t>If so, point </a:t>
            </a:r>
            <a:r>
              <a:rPr lang="en-IE" sz="2000" dirty="0" err="1"/>
              <a:t>probeIndex</a:t>
            </a:r>
            <a:r>
              <a:rPr lang="en-IE" sz="2000" dirty="0"/>
              <a:t> to start of the array (wrap around to beginning)</a:t>
            </a:r>
          </a:p>
          <a:p>
            <a:pPr lvl="4"/>
            <a:r>
              <a:rPr lang="en-IE" sz="2200" dirty="0"/>
              <a:t>If we’re not at the end, increase the </a:t>
            </a:r>
            <a:r>
              <a:rPr lang="en-IE" sz="2200" dirty="0" err="1"/>
              <a:t>probeIndex</a:t>
            </a:r>
            <a:r>
              <a:rPr lang="en-IE" sz="2200" dirty="0"/>
              <a:t> to point to next slot</a:t>
            </a:r>
          </a:p>
          <a:p>
            <a:pPr lvl="4"/>
            <a:endParaRPr lang="en-IE" sz="2200" dirty="0"/>
          </a:p>
          <a:p>
            <a:pPr lvl="1"/>
            <a:r>
              <a:rPr lang="en-IE" sz="2600" dirty="0"/>
              <a:t>If we get to the end of the loop without returning a value, return null</a:t>
            </a:r>
          </a:p>
          <a:p>
            <a:pPr lvl="2"/>
            <a:r>
              <a:rPr lang="en-IE" sz="2200" dirty="0"/>
              <a:t>We went through all possible data and didn’t find it anywhere</a:t>
            </a:r>
          </a:p>
        </p:txBody>
      </p:sp>
    </p:spTree>
    <p:extLst>
      <p:ext uri="{BB962C8B-B14F-4D97-AF65-F5344CB8AC3E}">
        <p14:creationId xmlns:p14="http://schemas.microsoft.com/office/powerpoint/2010/main" val="22260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EA3-AADB-2995-8280-D101EAEF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Addressing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4279-DB75-5790-CF43-F0CEC00C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2800" dirty="0"/>
              <a:t>One major negative of linear probing is the production of </a:t>
            </a:r>
            <a:r>
              <a:rPr lang="en-IE" sz="2800" i="1" u="sng" dirty="0">
                <a:solidFill>
                  <a:srgbClr val="FF0000"/>
                </a:solidFill>
              </a:rPr>
              <a:t>clusters</a:t>
            </a:r>
          </a:p>
          <a:p>
            <a:pPr lvl="2"/>
            <a:r>
              <a:rPr lang="en-IE" sz="2400" dirty="0"/>
              <a:t>This slows down retrieval and insertion – we want data spread within the map as much as possible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To address this, we need to stop defaulting to probing the slots in the immediate vicinity of the original destination</a:t>
            </a:r>
          </a:p>
          <a:p>
            <a:pPr lvl="2"/>
            <a:r>
              <a:rPr lang="en-IE" sz="2400" dirty="0"/>
              <a:t>If a slot is occupied, move our search for an empty one out a bit further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Double hashing addresses this issue by spreading our probes out beyond the neighbouring spaces</a:t>
            </a:r>
          </a:p>
        </p:txBody>
      </p:sp>
    </p:spTree>
    <p:extLst>
      <p:ext uri="{BB962C8B-B14F-4D97-AF65-F5344CB8AC3E}">
        <p14:creationId xmlns:p14="http://schemas.microsoft.com/office/powerpoint/2010/main" val="338214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D39C-F33B-6794-7C45-3D82CED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Double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79C7-73C8-A4A6-778E-B90A8019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Double hashing: using two hash functions to calculate the final insertion position</a:t>
            </a:r>
          </a:p>
          <a:p>
            <a:pPr lvl="2"/>
            <a:r>
              <a:rPr lang="en-IE" sz="2400" dirty="0"/>
              <a:t>First hash function used as normal where no collision is present</a:t>
            </a:r>
          </a:p>
          <a:p>
            <a:pPr lvl="2"/>
            <a:r>
              <a:rPr lang="en-IE" sz="2400" dirty="0"/>
              <a:t>Second hash function is used in combination with first hash function where a collision is found</a:t>
            </a:r>
          </a:p>
          <a:p>
            <a:pPr lvl="1"/>
            <a:r>
              <a:rPr lang="en-IE" sz="2800" dirty="0"/>
              <a:t>To avoid clusters, the result of the second hash is multiplied by an increasing jump size</a:t>
            </a:r>
          </a:p>
          <a:p>
            <a:pPr lvl="3"/>
            <a:r>
              <a:rPr lang="en-IE" sz="2400" dirty="0"/>
              <a:t>Combined hash function: (</a:t>
            </a:r>
            <a:r>
              <a:rPr lang="en-IE" sz="2400" dirty="0" err="1"/>
              <a:t>firstHash</a:t>
            </a:r>
            <a:r>
              <a:rPr lang="en-IE" sz="2400" dirty="0"/>
              <a:t> + (</a:t>
            </a:r>
            <a:r>
              <a:rPr lang="en-IE" sz="2400" dirty="0" err="1"/>
              <a:t>i</a:t>
            </a:r>
            <a:r>
              <a:rPr lang="en-IE" sz="2400" dirty="0"/>
              <a:t> * </a:t>
            </a:r>
            <a:r>
              <a:rPr lang="en-IE" sz="2400" dirty="0" err="1"/>
              <a:t>secondHash</a:t>
            </a:r>
            <a:r>
              <a:rPr lang="en-IE" sz="2400" dirty="0"/>
              <a:t>)) mod </a:t>
            </a:r>
            <a:r>
              <a:rPr lang="en-IE" sz="2400" dirty="0" err="1"/>
              <a:t>arraySize</a:t>
            </a:r>
            <a:endParaRPr lang="en-IE" sz="2400" dirty="0"/>
          </a:p>
          <a:p>
            <a:pPr lvl="3"/>
            <a:r>
              <a:rPr lang="en-IE" sz="2400" dirty="0"/>
              <a:t>If this slot is occupied, </a:t>
            </a:r>
            <a:r>
              <a:rPr lang="en-IE" sz="2400" dirty="0" err="1"/>
              <a:t>i</a:t>
            </a:r>
            <a:r>
              <a:rPr lang="en-IE" sz="2400" dirty="0"/>
              <a:t> is increased and the combined hash function is run again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A282C3-EF23-9CBD-27C5-4579303478BD}"/>
              </a:ext>
            </a:extLst>
          </p:cNvPr>
          <p:cNvSpPr/>
          <p:nvPr/>
        </p:nvSpPr>
        <p:spPr>
          <a:xfrm>
            <a:off x="5934974" y="5555411"/>
            <a:ext cx="3490822" cy="66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You do not need to know how to </a:t>
            </a:r>
            <a:r>
              <a:rPr lang="en-IE" b="1" u="sng" dirty="0"/>
              <a:t>implement</a:t>
            </a:r>
            <a:r>
              <a:rPr lang="en-IE" dirty="0"/>
              <a:t>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8865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Alternative Approach: </a:t>
            </a:r>
            <a:br>
              <a:rPr lang="en-IE" dirty="0"/>
            </a:br>
            <a:r>
              <a:rPr lang="en-IE" dirty="0"/>
              <a:t>Collision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3200" dirty="0"/>
              <a:t>Linear probing and double hashing involve looking for an available </a:t>
            </a:r>
            <a:r>
              <a:rPr lang="en-IE" sz="3200" u="sng" dirty="0"/>
              <a:t>empty</a:t>
            </a:r>
            <a:r>
              <a:rPr lang="en-IE" sz="3200" dirty="0"/>
              <a:t> slot</a:t>
            </a:r>
          </a:p>
          <a:p>
            <a:pPr lvl="1"/>
            <a:r>
              <a:rPr lang="en-IE" sz="3200" dirty="0"/>
              <a:t>However, some drawbacks exist:</a:t>
            </a:r>
          </a:p>
          <a:p>
            <a:pPr lvl="2"/>
            <a:r>
              <a:rPr lang="en-IE" sz="2800" dirty="0"/>
              <a:t>Could run out of slots</a:t>
            </a:r>
          </a:p>
          <a:p>
            <a:pPr lvl="2"/>
            <a:r>
              <a:rPr lang="en-IE" sz="2800" dirty="0"/>
              <a:t>Can cost a lot more to get a value back</a:t>
            </a:r>
          </a:p>
          <a:p>
            <a:pPr lvl="3"/>
            <a:r>
              <a:rPr lang="en-IE" sz="2400" dirty="0"/>
              <a:t>Searching for a non-existent match could now mean checking the ENTIRE map</a:t>
            </a:r>
          </a:p>
          <a:p>
            <a:pPr lvl="1"/>
            <a:r>
              <a:rPr lang="en-IE" sz="3200" dirty="0"/>
              <a:t>What if we didn’t have to keep moving slots to find a space?</a:t>
            </a:r>
          </a:p>
          <a:p>
            <a:pPr lvl="2"/>
            <a:r>
              <a:rPr lang="en-IE" sz="2800" dirty="0"/>
              <a:t>Solution: </a:t>
            </a:r>
            <a:r>
              <a:rPr lang="en-IE" sz="2800" dirty="0">
                <a:solidFill>
                  <a:srgbClr val="FF0000"/>
                </a:solidFill>
              </a:rPr>
              <a:t>Collision chaining </a:t>
            </a:r>
            <a:r>
              <a:rPr lang="en-IE" sz="2800" dirty="0"/>
              <a:t>– store a </a:t>
            </a:r>
            <a:r>
              <a:rPr lang="en-IE" sz="2800" dirty="0">
                <a:solidFill>
                  <a:srgbClr val="FF0000"/>
                </a:solidFill>
              </a:rPr>
              <a:t>list</a:t>
            </a:r>
            <a:r>
              <a:rPr lang="en-IE" sz="2800" dirty="0"/>
              <a:t> of the colliding entries in each slot of the map</a:t>
            </a:r>
          </a:p>
        </p:txBody>
      </p:sp>
    </p:spTree>
    <p:extLst>
      <p:ext uri="{BB962C8B-B14F-4D97-AF65-F5344CB8AC3E}">
        <p14:creationId xmlns:p14="http://schemas.microsoft.com/office/powerpoint/2010/main" val="377050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Does Collision Chaining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Standard hash map: Each slot contains ONE Entry object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Collision chained hash map: Each slot contains a Linked List of Entry objects</a:t>
            </a:r>
          </a:p>
          <a:p>
            <a:pPr lvl="2"/>
            <a:r>
              <a:rPr lang="en-IE" sz="2800" dirty="0"/>
              <a:t>Every time a collision occurs, add the new mapping to the </a:t>
            </a:r>
            <a:r>
              <a:rPr lang="en-IE" sz="2800" dirty="0">
                <a:solidFill>
                  <a:srgbClr val="FF0000"/>
                </a:solidFill>
              </a:rPr>
              <a:t>list</a:t>
            </a:r>
            <a:r>
              <a:rPr lang="en-IE" sz="2800" dirty="0"/>
              <a:t> stored within the correct slot</a:t>
            </a:r>
          </a:p>
        </p:txBody>
      </p:sp>
    </p:spTree>
    <p:extLst>
      <p:ext uri="{BB962C8B-B14F-4D97-AF65-F5344CB8AC3E}">
        <p14:creationId xmlns:p14="http://schemas.microsoft.com/office/powerpoint/2010/main" val="156403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Probing Vs. Collision Chaining: </a:t>
            </a:r>
            <a:br>
              <a:rPr lang="en-IE" dirty="0"/>
            </a:br>
            <a:r>
              <a:rPr lang="en-IE" dirty="0"/>
              <a:t>Structural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In probe-based HashMap:</a:t>
            </a:r>
          </a:p>
          <a:p>
            <a:pPr lvl="2"/>
            <a:r>
              <a:rPr lang="en-IE" sz="2800" dirty="0"/>
              <a:t>private Entry&lt;</a:t>
            </a:r>
            <a:r>
              <a:rPr lang="en-IE" sz="2800" dirty="0" err="1"/>
              <a:t>KeyType</a:t>
            </a:r>
            <a:r>
              <a:rPr lang="en-IE" sz="2800" dirty="0"/>
              <a:t>, </a:t>
            </a:r>
            <a:r>
              <a:rPr lang="en-IE" sz="2800" dirty="0" err="1"/>
              <a:t>ValueType</a:t>
            </a:r>
            <a:r>
              <a:rPr lang="en-IE" sz="2800" dirty="0"/>
              <a:t>&gt; [] data;</a:t>
            </a:r>
          </a:p>
          <a:p>
            <a:pPr lvl="3"/>
            <a:r>
              <a:rPr lang="en-IE" sz="2400" i="1" dirty="0"/>
              <a:t>Example: private Entry&lt;String, Integer&gt; [] data</a:t>
            </a:r>
            <a:br>
              <a:rPr lang="en-IE" sz="2400" i="1" dirty="0"/>
            </a:br>
            <a:r>
              <a:rPr lang="en-IE" sz="2400" i="1" dirty="0"/>
              <a:t>A </a:t>
            </a:r>
            <a:r>
              <a:rPr lang="en-IE" sz="2400" i="1" dirty="0" err="1"/>
              <a:t>HashMap</a:t>
            </a:r>
            <a:r>
              <a:rPr lang="en-IE" sz="2400" i="1" dirty="0"/>
              <a:t> where the key type is String, and the value being stored is Integer.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 collision chain-based </a:t>
            </a:r>
            <a:r>
              <a:rPr lang="en-IE" sz="3200" dirty="0" err="1"/>
              <a:t>HashMap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private LinkedList&lt;Entry&lt;</a:t>
            </a:r>
            <a:r>
              <a:rPr lang="en-IE" sz="2800" dirty="0" err="1"/>
              <a:t>KeyType</a:t>
            </a:r>
            <a:r>
              <a:rPr lang="en-IE" sz="2800" dirty="0"/>
              <a:t>, </a:t>
            </a:r>
            <a:r>
              <a:rPr lang="en-IE" sz="2800" dirty="0" err="1"/>
              <a:t>ValueType</a:t>
            </a:r>
            <a:r>
              <a:rPr lang="en-IE" sz="2800" dirty="0"/>
              <a:t>&gt;&gt; [] data;</a:t>
            </a:r>
          </a:p>
          <a:p>
            <a:pPr lvl="3"/>
            <a:r>
              <a:rPr lang="en-IE" sz="2400" i="1" dirty="0"/>
              <a:t>Example: private LinkedList&lt;Entry&lt;String, Integer&gt;&gt; [] data;</a:t>
            </a:r>
            <a:br>
              <a:rPr lang="en-IE" sz="2400" i="1" dirty="0"/>
            </a:br>
            <a:r>
              <a:rPr lang="en-IE" sz="2400" i="1" dirty="0"/>
              <a:t>	Each slot contains a LinkedList of Entry objects.</a:t>
            </a:r>
          </a:p>
        </p:txBody>
      </p:sp>
    </p:spTree>
    <p:extLst>
      <p:ext uri="{BB962C8B-B14F-4D97-AF65-F5344CB8AC3E}">
        <p14:creationId xmlns:p14="http://schemas.microsoft.com/office/powerpoint/2010/main" val="217281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Collision Chaining: </a:t>
            </a:r>
            <a:br>
              <a:rPr lang="en-IE" dirty="0"/>
            </a:br>
            <a:r>
              <a:rPr lang="en-IE" dirty="0"/>
              <a:t>Algorithm for Adding to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72505" cy="402336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Check if list is present in correct slot</a:t>
            </a:r>
          </a:p>
          <a:p>
            <a:pPr lvl="2"/>
            <a:r>
              <a:rPr lang="en-IE" sz="2800" dirty="0"/>
              <a:t>If there is no list, create one and add new Entry to it</a:t>
            </a:r>
          </a:p>
          <a:p>
            <a:pPr lvl="2"/>
            <a:r>
              <a:rPr lang="en-IE" sz="2800" dirty="0"/>
              <a:t>If there is a list, scan through it</a:t>
            </a:r>
          </a:p>
          <a:p>
            <a:pPr lvl="3"/>
            <a:r>
              <a:rPr lang="en-IE" sz="2400" dirty="0"/>
              <a:t>For each Entry in the list, check if that Entry’s key matches our incoming key</a:t>
            </a:r>
          </a:p>
          <a:p>
            <a:pPr lvl="4"/>
            <a:r>
              <a:rPr lang="en-IE" sz="2000" dirty="0"/>
              <a:t>If it matches our key, replace the value within that entry and return the old value</a:t>
            </a:r>
          </a:p>
          <a:p>
            <a:pPr lvl="3"/>
            <a:r>
              <a:rPr lang="en-IE" sz="2400" dirty="0"/>
              <a:t>If we get to the end of the list without finding a match, create a new Entry and add it to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392498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Collision Chaining: </a:t>
            </a:r>
            <a:br>
              <a:rPr lang="en-IE" dirty="0"/>
            </a:br>
            <a:r>
              <a:rPr lang="en-IE" dirty="0"/>
              <a:t>Algorithm For Getting From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Check if list is present in correct slot</a:t>
            </a:r>
          </a:p>
          <a:p>
            <a:pPr lvl="2"/>
            <a:r>
              <a:rPr lang="en-IE" sz="2800" dirty="0"/>
              <a:t>If there is a list, scan through it</a:t>
            </a:r>
          </a:p>
          <a:p>
            <a:pPr lvl="3"/>
            <a:r>
              <a:rPr lang="en-IE" sz="2800" dirty="0"/>
              <a:t>For each entry in the list, check if that entry’s key matches our incoming key</a:t>
            </a:r>
          </a:p>
          <a:p>
            <a:pPr lvl="4"/>
            <a:r>
              <a:rPr lang="en-IE" sz="2800" dirty="0"/>
              <a:t>If it matches our key, return the value within that entry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we get to the end of the method without returning, return null (no match could be present)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859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Collision Chaining: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Collision chaining is a rapid &amp; straightforward approach to collision resolution</a:t>
            </a:r>
          </a:p>
          <a:p>
            <a:pPr lvl="2"/>
            <a:r>
              <a:rPr lang="en-IE" sz="2800" dirty="0"/>
              <a:t>Simpler to code than linear probing</a:t>
            </a:r>
          </a:p>
          <a:p>
            <a:pPr lvl="1"/>
            <a:r>
              <a:rPr lang="en-IE" sz="3200" dirty="0"/>
              <a:t>Where collision happens frequently, retrieval can slow down greatly</a:t>
            </a:r>
          </a:p>
          <a:p>
            <a:pPr lvl="2"/>
            <a:r>
              <a:rPr lang="en-IE" sz="2800" dirty="0"/>
              <a:t>No need to scan through unrelated slots to find a match</a:t>
            </a:r>
          </a:p>
          <a:p>
            <a:pPr lvl="2"/>
            <a:r>
              <a:rPr lang="en-IE" sz="2800" dirty="0"/>
              <a:t>If lots of collisions happen, may need to scan through a lot of data in one list</a:t>
            </a:r>
          </a:p>
          <a:p>
            <a:pPr lvl="1"/>
            <a:r>
              <a:rPr lang="en-IE" sz="3200" dirty="0"/>
              <a:t>Data cost overhead: Storing a list for every slot instead of just an Entry</a:t>
            </a:r>
          </a:p>
          <a:p>
            <a:pPr lvl="2"/>
            <a:r>
              <a:rPr lang="en-IE" sz="2800" dirty="0"/>
              <a:t>If collision is infrequent, there can be a lot of lists with just one Entry!</a:t>
            </a:r>
          </a:p>
        </p:txBody>
      </p:sp>
    </p:spTree>
    <p:extLst>
      <p:ext uri="{BB962C8B-B14F-4D97-AF65-F5344CB8AC3E}">
        <p14:creationId xmlns:p14="http://schemas.microsoft.com/office/powerpoint/2010/main" val="39403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a Hash Map – Picking a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91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Most complicated part of Hash Maps is working out where to store data</a:t>
            </a:r>
          </a:p>
          <a:p>
            <a:pPr lvl="2"/>
            <a:r>
              <a:rPr lang="en-IE" sz="2800" dirty="0"/>
              <a:t>Need to pick a slot from all the available ones in the map</a:t>
            </a:r>
          </a:p>
          <a:p>
            <a:pPr lvl="2"/>
            <a:r>
              <a:rPr lang="en-IE" sz="2800" dirty="0"/>
              <a:t>We do this using a hash function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Hash function turns the key’s data into a number</a:t>
            </a:r>
          </a:p>
          <a:p>
            <a:pPr lvl="2"/>
            <a:r>
              <a:rPr lang="en-IE" sz="2800" dirty="0"/>
              <a:t>Same as what </a:t>
            </a:r>
            <a:r>
              <a:rPr lang="en-IE" sz="2800" dirty="0" err="1"/>
              <a:t>hashCode</a:t>
            </a:r>
            <a:r>
              <a:rPr lang="en-IE" sz="2800" dirty="0"/>
              <a:t> does for an Object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Hash of the key can result in a number greater than the size of the array – what then?</a:t>
            </a:r>
          </a:p>
          <a:p>
            <a:pPr lvl="2"/>
            <a:r>
              <a:rPr lang="en-IE" sz="2800" dirty="0"/>
              <a:t>Mod (</a:t>
            </a:r>
            <a:r>
              <a:rPr lang="en-IE" sz="2800" dirty="0">
                <a:solidFill>
                  <a:srgbClr val="FF0000"/>
                </a:solidFill>
              </a:rPr>
              <a:t>%</a:t>
            </a:r>
            <a:r>
              <a:rPr lang="en-IE" sz="2800" dirty="0"/>
              <a:t>) the hash by the size of the array</a:t>
            </a:r>
          </a:p>
          <a:p>
            <a:pPr lvl="2"/>
            <a:r>
              <a:rPr lang="en-IE" sz="2800" dirty="0"/>
              <a:t>Use the result of the mod as the slot index / to pick the slot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hash % </a:t>
            </a:r>
            <a:r>
              <a:rPr lang="en-IE" sz="2800" dirty="0" err="1">
                <a:solidFill>
                  <a:srgbClr val="FF0000"/>
                </a:solidFill>
              </a:rPr>
              <a:t>arraySize</a:t>
            </a:r>
            <a:r>
              <a:rPr lang="en-IE" sz="2800" dirty="0">
                <a:solidFill>
                  <a:srgbClr val="FF0000"/>
                </a:solidFill>
              </a:rPr>
              <a:t> = </a:t>
            </a:r>
            <a:r>
              <a:rPr lang="en-IE" sz="2800" dirty="0" err="1">
                <a:solidFill>
                  <a:srgbClr val="FF0000"/>
                </a:solidFill>
              </a:rPr>
              <a:t>destinationSlotIndex</a:t>
            </a:r>
            <a:endParaRPr lang="en-I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on Slot </a:t>
            </a:r>
            <a:r>
              <a:rPr lang="en-IE" dirty="0" err="1"/>
              <a:t>Slection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The </a:t>
            </a:r>
            <a:r>
              <a:rPr lang="en-IE" sz="3200" dirty="0">
                <a:solidFill>
                  <a:srgbClr val="FF0000"/>
                </a:solidFill>
              </a:rPr>
              <a:t>hash function has a lot of power</a:t>
            </a:r>
          </a:p>
          <a:p>
            <a:pPr lvl="2"/>
            <a:r>
              <a:rPr lang="en-IE" sz="2800" dirty="0"/>
              <a:t>It dictates in which slot within the map’s array data will be stored/located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This relies on two things: </a:t>
            </a:r>
          </a:p>
          <a:p>
            <a:pPr lvl="2"/>
            <a:r>
              <a:rPr lang="en-IE" sz="2800" dirty="0"/>
              <a:t>Every key having a unique hash </a:t>
            </a:r>
            <a:br>
              <a:rPr lang="en-IE" sz="2800" dirty="0"/>
            </a:br>
            <a:r>
              <a:rPr lang="en-IE" sz="2800" dirty="0"/>
              <a:t>AND </a:t>
            </a:r>
          </a:p>
          <a:p>
            <a:pPr lvl="2"/>
            <a:r>
              <a:rPr lang="en-IE" sz="2800" dirty="0"/>
              <a:t>The mod of that hash being unique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happens if two keys </a:t>
            </a:r>
            <a:r>
              <a:rPr lang="en-IE" sz="3200" dirty="0">
                <a:solidFill>
                  <a:srgbClr val="FF0000"/>
                </a:solidFill>
              </a:rPr>
              <a:t>generate the same </a:t>
            </a:r>
            <a:r>
              <a:rPr lang="en-IE" sz="3200" dirty="0" err="1">
                <a:solidFill>
                  <a:srgbClr val="FF0000"/>
                </a:solidFill>
              </a:rPr>
              <a:t>hashcode</a:t>
            </a:r>
            <a:r>
              <a:rPr lang="en-IE" sz="3200" dirty="0"/>
              <a:t>? Or two </a:t>
            </a:r>
            <a:r>
              <a:rPr lang="en-IE" sz="3200" dirty="0" err="1"/>
              <a:t>hashcodes</a:t>
            </a:r>
            <a:r>
              <a:rPr lang="en-IE" sz="3200" dirty="0"/>
              <a:t> mod to the same value?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Collisions</a:t>
            </a:r>
            <a:r>
              <a:rPr lang="en-I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75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Defining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7190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 collision is where the hashing algorithm generates the </a:t>
            </a:r>
            <a:r>
              <a:rPr lang="en-IE" sz="3200" dirty="0">
                <a:solidFill>
                  <a:srgbClr val="FF0000"/>
                </a:solidFill>
              </a:rPr>
              <a:t>same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hash</a:t>
            </a:r>
            <a:r>
              <a:rPr lang="en-IE" sz="3200" dirty="0"/>
              <a:t> / slot index for </a:t>
            </a:r>
            <a:r>
              <a:rPr lang="en-IE" sz="3200" dirty="0">
                <a:solidFill>
                  <a:srgbClr val="FF0000"/>
                </a:solidFill>
              </a:rPr>
              <a:t>different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keys</a:t>
            </a:r>
          </a:p>
          <a:p>
            <a:pPr lvl="1"/>
            <a:endParaRPr lang="en-IE" sz="3200" dirty="0">
              <a:solidFill>
                <a:srgbClr val="FF0000"/>
              </a:solidFill>
            </a:endParaRPr>
          </a:p>
          <a:p>
            <a:pPr lvl="1"/>
            <a:r>
              <a:rPr lang="en-IE" sz="3200" dirty="0"/>
              <a:t>A </a:t>
            </a:r>
            <a:r>
              <a:rPr lang="en-IE" sz="3200" dirty="0" err="1"/>
              <a:t>HashMap</a:t>
            </a:r>
            <a:r>
              <a:rPr lang="en-IE" sz="3200" dirty="0"/>
              <a:t> only contains one entry per slot by default</a:t>
            </a:r>
          </a:p>
          <a:p>
            <a:pPr lvl="2"/>
            <a:r>
              <a:rPr lang="en-IE" sz="2800" dirty="0"/>
              <a:t>If two keys generate the same hash, the add method will attempt to store them in the same slot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If collisions aren’t handled, data </a:t>
            </a:r>
            <a:r>
              <a:rPr lang="en-IE" sz="3200" u="sng" dirty="0"/>
              <a:t>will</a:t>
            </a:r>
            <a:r>
              <a:rPr lang="en-IE" sz="3200" dirty="0"/>
              <a:t> be lost. </a:t>
            </a:r>
          </a:p>
          <a:p>
            <a:pPr lvl="2"/>
            <a:r>
              <a:rPr lang="en-IE" sz="2800" dirty="0"/>
              <a:t>If we don’t check for a collision before putting new value in, the original value will be overwritten</a:t>
            </a:r>
          </a:p>
        </p:txBody>
      </p:sp>
    </p:spTree>
    <p:extLst>
      <p:ext uri="{BB962C8B-B14F-4D97-AF65-F5344CB8AC3E}">
        <p14:creationId xmlns:p14="http://schemas.microsoft.com/office/powerpoint/2010/main" val="158009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Could a Collision Cause Lost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Put mapping into map: </a:t>
            </a:r>
          </a:p>
          <a:p>
            <a:pPr lvl="2"/>
            <a:r>
              <a:rPr lang="en-IE" sz="2800" dirty="0"/>
              <a:t>Key: “michelle”, Value: Contact{Phone=“084 2819345”,address=“42 Wallaby Way”}</a:t>
            </a:r>
          </a:p>
          <a:p>
            <a:pPr lvl="2"/>
            <a:r>
              <a:rPr lang="en-IE" sz="2800" dirty="0"/>
              <a:t>Calculated hash value for “michelle” = 43</a:t>
            </a:r>
          </a:p>
          <a:p>
            <a:pPr lvl="1"/>
            <a:r>
              <a:rPr lang="en-IE" sz="3200" dirty="0"/>
              <a:t>Put second mapping into map:</a:t>
            </a:r>
          </a:p>
          <a:p>
            <a:pPr lvl="2"/>
            <a:r>
              <a:rPr lang="en-IE" sz="2800" dirty="0"/>
              <a:t>Key: “Helga”, Value: Contact{Phone=“088 2811038”,address=“10 Downing St.”}</a:t>
            </a:r>
          </a:p>
          <a:p>
            <a:pPr lvl="2"/>
            <a:r>
              <a:rPr lang="en-IE" sz="2800" dirty="0"/>
              <a:t>Calculated hash value for “Helga” = 43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Second mapping collides with original mapping</a:t>
            </a:r>
          </a:p>
          <a:p>
            <a:pPr lvl="1"/>
            <a:r>
              <a:rPr lang="en-IE" sz="3200" dirty="0"/>
              <a:t>If we don’t </a:t>
            </a:r>
            <a:r>
              <a:rPr lang="en-IE" sz="3200" b="1" dirty="0">
                <a:solidFill>
                  <a:srgbClr val="FF0000"/>
                </a:solidFill>
              </a:rPr>
              <a:t>resolve</a:t>
            </a:r>
            <a:r>
              <a:rPr lang="en-IE" sz="3200" dirty="0"/>
              <a:t> the collision, the second mapping will overwrite the original mapping</a:t>
            </a:r>
          </a:p>
          <a:p>
            <a:pPr lvl="2"/>
            <a:r>
              <a:rPr lang="en-IE" sz="2800" dirty="0"/>
              <a:t>What happens to the original mapping?</a:t>
            </a:r>
          </a:p>
        </p:txBody>
      </p:sp>
    </p:spTree>
    <p:extLst>
      <p:ext uri="{BB962C8B-B14F-4D97-AF65-F5344CB8AC3E}">
        <p14:creationId xmlns:p14="http://schemas.microsoft.com/office/powerpoint/2010/main" val="48203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Detecting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Detecting collisions is straightforward</a:t>
            </a:r>
          </a:p>
          <a:p>
            <a:pPr lvl="2"/>
            <a:r>
              <a:rPr lang="en-IE" sz="2800" dirty="0"/>
              <a:t>Generate slot index to store in</a:t>
            </a:r>
          </a:p>
          <a:p>
            <a:pPr lvl="2"/>
            <a:r>
              <a:rPr lang="en-IE" sz="2800" dirty="0"/>
              <a:t>If that slot is not empty, check the key currently stored there</a:t>
            </a:r>
          </a:p>
          <a:p>
            <a:pPr lvl="3"/>
            <a:r>
              <a:rPr lang="en-IE" sz="2400" dirty="0"/>
              <a:t>If the keys match, a collision has not occurred</a:t>
            </a:r>
          </a:p>
          <a:p>
            <a:pPr lvl="3"/>
            <a:r>
              <a:rPr lang="en-IE" sz="2400" dirty="0"/>
              <a:t>If the key does not match the key of the new mapping to be added, a collision has occurred</a:t>
            </a:r>
          </a:p>
        </p:txBody>
      </p:sp>
    </p:spTree>
    <p:extLst>
      <p:ext uri="{BB962C8B-B14F-4D97-AF65-F5344CB8AC3E}">
        <p14:creationId xmlns:p14="http://schemas.microsoft.com/office/powerpoint/2010/main" val="10076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Dealing With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We can detect that a collision has occurred easily</a:t>
            </a:r>
          </a:p>
          <a:p>
            <a:pPr lvl="2"/>
            <a:r>
              <a:rPr lang="en-IE" sz="2800" dirty="0"/>
              <a:t>Confirm the slot we need is empty before we try to use it</a:t>
            </a:r>
          </a:p>
          <a:p>
            <a:pPr lvl="1"/>
            <a:r>
              <a:rPr lang="en-IE" sz="3200" dirty="0"/>
              <a:t>What if a collision DOES happen?</a:t>
            </a:r>
          </a:p>
          <a:p>
            <a:pPr lvl="2"/>
            <a:r>
              <a:rPr lang="en-IE" sz="2800" dirty="0"/>
              <a:t>Correct slot is already occupied</a:t>
            </a:r>
          </a:p>
          <a:p>
            <a:pPr lvl="2"/>
            <a:r>
              <a:rPr lang="en-IE" sz="2800" dirty="0"/>
              <a:t>Where should the new mapping be stored?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Resolving collisions is about deciding where to store the new (colliding) key and value pair</a:t>
            </a:r>
          </a:p>
          <a:p>
            <a:pPr lvl="2"/>
            <a:r>
              <a:rPr lang="en-IE" sz="2800" dirty="0"/>
              <a:t>Need to amend how adding to the map works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22092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Collision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Many different approaches to collision resolution</a:t>
            </a:r>
          </a:p>
          <a:p>
            <a:pPr lvl="1"/>
            <a:r>
              <a:rPr lang="en-IE" sz="3200" dirty="0"/>
              <a:t>We will study:</a:t>
            </a:r>
          </a:p>
          <a:p>
            <a:pPr lvl="2"/>
            <a:r>
              <a:rPr lang="en-IE" sz="2800" dirty="0"/>
              <a:t>Linear probing</a:t>
            </a:r>
          </a:p>
          <a:p>
            <a:pPr lvl="2"/>
            <a:r>
              <a:rPr lang="en-IE" sz="2800" dirty="0"/>
              <a:t>Double hashing </a:t>
            </a:r>
          </a:p>
          <a:p>
            <a:pPr lvl="2"/>
            <a:r>
              <a:rPr lang="en-IE" sz="2800" dirty="0"/>
              <a:t>Collision chaining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Remember – whatever we change about how we ADD to a map, we must account for when RETRIEVING from a map</a:t>
            </a:r>
          </a:p>
          <a:p>
            <a:pPr lvl="2"/>
            <a:r>
              <a:rPr lang="en-IE" sz="2800" dirty="0"/>
              <a:t>If we linear probe to find a slot when adding, we need to linear probe to find a match for a key when getting</a:t>
            </a:r>
          </a:p>
        </p:txBody>
      </p:sp>
    </p:spTree>
    <p:extLst>
      <p:ext uri="{BB962C8B-B14F-4D97-AF65-F5344CB8AC3E}">
        <p14:creationId xmlns:p14="http://schemas.microsoft.com/office/powerpoint/2010/main" val="26673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Linear probing is the most basic approach to collision resolution</a:t>
            </a:r>
          </a:p>
          <a:p>
            <a:pPr lvl="2"/>
            <a:r>
              <a:rPr lang="en-IE" sz="2800" dirty="0"/>
              <a:t>If the correct slot is taken, search for the next available slot near you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Drawbacks: 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Clustering of data</a:t>
            </a:r>
          </a:p>
          <a:p>
            <a:pPr lvl="3"/>
            <a:r>
              <a:rPr lang="en-IE" sz="2400" dirty="0"/>
              <a:t>If your slot is taken, add to the slot next to yours - can lead to lots of data in one section and no data in all the rest of the array</a:t>
            </a:r>
          </a:p>
          <a:p>
            <a:pPr lvl="3"/>
            <a:r>
              <a:rPr lang="en-IE" sz="2400" dirty="0"/>
              <a:t>If your data winds up near the start of a cluster, it can take a lot longer to find an empty slot</a:t>
            </a:r>
          </a:p>
          <a:p>
            <a:pPr lvl="2"/>
            <a:r>
              <a:rPr lang="en-IE" sz="2600" dirty="0">
                <a:solidFill>
                  <a:srgbClr val="FF0000"/>
                </a:solidFill>
              </a:rPr>
              <a:t>Slower search time</a:t>
            </a:r>
          </a:p>
          <a:p>
            <a:pPr lvl="3"/>
            <a:r>
              <a:rPr lang="en-IE" sz="2400" dirty="0"/>
              <a:t>We can find a starting point for our search (better than having to check all the way from start to end)</a:t>
            </a:r>
          </a:p>
          <a:p>
            <a:pPr lvl="3"/>
            <a:r>
              <a:rPr lang="en-IE" sz="2400" dirty="0"/>
              <a:t>HOWEVER, we can’t just check a single slot anymore</a:t>
            </a:r>
          </a:p>
          <a:p>
            <a:pPr lvl="1"/>
            <a:endParaRPr lang="en-IE" sz="32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49545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5910</TotalTime>
  <Words>1678</Words>
  <Application>Microsoft Office PowerPoint</Application>
  <PresentationFormat>Widescreen</PresentationFormat>
  <Paragraphs>165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Default Theme</vt:lpstr>
      <vt:lpstr>Collision Resolution</vt:lpstr>
      <vt:lpstr>Adding to a Hash Map – Picking a Slot</vt:lpstr>
      <vt:lpstr>More on Slot Slection</vt:lpstr>
      <vt:lpstr>Defining Collisions</vt:lpstr>
      <vt:lpstr>How Could a Collision Cause Lost Data?</vt:lpstr>
      <vt:lpstr>Detecting Collisions</vt:lpstr>
      <vt:lpstr>Dealing With Collisions</vt:lpstr>
      <vt:lpstr>Collision Resolution</vt:lpstr>
      <vt:lpstr>Linear Probing</vt:lpstr>
      <vt:lpstr>Linear Probing:  Algorithm for Adding to Map</vt:lpstr>
      <vt:lpstr>Linear Probing:  Algorithm for Getting From Map</vt:lpstr>
      <vt:lpstr>Addressing Clustering</vt:lpstr>
      <vt:lpstr>Double Hashing</vt:lpstr>
      <vt:lpstr>An Alternative Approach:  Collision Chaining</vt:lpstr>
      <vt:lpstr>How Does Collision Chaining Work?</vt:lpstr>
      <vt:lpstr>Probing Vs. Collision Chaining:  Structural Differences</vt:lpstr>
      <vt:lpstr>Collision Chaining:  Algorithm for Adding to Map</vt:lpstr>
      <vt:lpstr>Collision Chaining:  Algorithm For Getting From Map</vt:lpstr>
      <vt:lpstr>Collision Chaining: 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michelle</dc:creator>
  <cp:lastModifiedBy>Michelle Graham</cp:lastModifiedBy>
  <cp:revision>125</cp:revision>
  <dcterms:created xsi:type="dcterms:W3CDTF">2018-02-26T19:17:33Z</dcterms:created>
  <dcterms:modified xsi:type="dcterms:W3CDTF">2024-11-04T00:34:27Z</dcterms:modified>
</cp:coreProperties>
</file>