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0" r:id="rId4"/>
    <p:sldId id="262" r:id="rId5"/>
    <p:sldId id="263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316F6F-B8DB-447A-8E45-593EF33310E7}">
          <p14:sldIdLst>
            <p14:sldId id="256"/>
            <p14:sldId id="264"/>
            <p14:sldId id="260"/>
            <p14:sldId id="262"/>
            <p14:sldId id="263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75-AD85-415C-8874-64E54F557DA9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679-DF38-47F6-846E-E7683EED856D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15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75-AD85-415C-8874-64E54F557DA9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679-DF38-47F6-846E-E7683EED85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829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75-AD85-415C-8874-64E54F557DA9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679-DF38-47F6-846E-E7683EED85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124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75-AD85-415C-8874-64E54F557DA9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679-DF38-47F6-846E-E7683EED85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963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75-AD85-415C-8874-64E54F557DA9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679-DF38-47F6-846E-E7683EED856D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9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75-AD85-415C-8874-64E54F557DA9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679-DF38-47F6-846E-E7683EED85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974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75-AD85-415C-8874-64E54F557DA9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679-DF38-47F6-846E-E7683EED85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768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75-AD85-415C-8874-64E54F557DA9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679-DF38-47F6-846E-E7683EED85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066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75-AD85-415C-8874-64E54F557DA9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679-DF38-47F6-846E-E7683EED85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039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060775-AD85-415C-8874-64E54F557DA9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CF7679-DF38-47F6-846E-E7683EED85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762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75-AD85-415C-8874-64E54F557DA9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679-DF38-47F6-846E-E7683EED856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23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060775-AD85-415C-8874-64E54F557DA9}" type="datetimeFigureOut">
              <a:rPr lang="en-IE" smtClean="0"/>
              <a:t>02/12/2024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CF7679-DF38-47F6-846E-E7683EED856D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6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Avoiding Duplication</a:t>
            </a:r>
          </a:p>
        </p:txBody>
      </p:sp>
    </p:spTree>
    <p:extLst>
      <p:ext uri="{BB962C8B-B14F-4D97-AF65-F5344CB8AC3E}">
        <p14:creationId xmlns:p14="http://schemas.microsoft.com/office/powerpoint/2010/main" val="151140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makes a Set?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b="1" u="sng" dirty="0">
                <a:solidFill>
                  <a:srgbClr val="FF0000"/>
                </a:solidFill>
              </a:rPr>
              <a:t>Cannot</a:t>
            </a:r>
            <a:r>
              <a:rPr lang="en-IE" sz="3200" dirty="0"/>
              <a:t> store duplicates.</a:t>
            </a:r>
          </a:p>
          <a:p>
            <a:pPr lvl="2"/>
            <a:r>
              <a:rPr lang="en-IE" sz="2800" dirty="0"/>
              <a:t>This is the primary reason for using a Set.</a:t>
            </a:r>
          </a:p>
          <a:p>
            <a:pPr lvl="2"/>
            <a:endParaRPr lang="en-IE" sz="3200" dirty="0">
              <a:solidFill>
                <a:srgbClr val="FF0000"/>
              </a:solidFill>
            </a:endParaRPr>
          </a:p>
          <a:p>
            <a:pPr lvl="1"/>
            <a:r>
              <a:rPr lang="en-IE" sz="3200" dirty="0">
                <a:solidFill>
                  <a:srgbClr val="FF0000"/>
                </a:solidFill>
              </a:rPr>
              <a:t>Unspecified</a:t>
            </a:r>
            <a:r>
              <a:rPr lang="en-IE" sz="3200" dirty="0"/>
              <a:t> order of data.</a:t>
            </a:r>
          </a:p>
          <a:p>
            <a:pPr lvl="2"/>
            <a:r>
              <a:rPr lang="en-IE" sz="2800" dirty="0"/>
              <a:t>Can provide ordered data storage depending on internal structure.</a:t>
            </a:r>
          </a:p>
          <a:p>
            <a:pPr lvl="1"/>
            <a:r>
              <a:rPr lang="en-IE" sz="3200" dirty="0"/>
              <a:t>Can store any type of information.</a:t>
            </a:r>
          </a:p>
          <a:p>
            <a:pPr lvl="2"/>
            <a:r>
              <a:rPr lang="en-IE" sz="2800" dirty="0"/>
              <a:t>Small caveat: All data in a list must be the </a:t>
            </a:r>
            <a:r>
              <a:rPr lang="en-IE" sz="2800" i="1" dirty="0"/>
              <a:t>same overall type.</a:t>
            </a:r>
            <a:endParaRPr lang="en-IE" sz="2800" dirty="0"/>
          </a:p>
          <a:p>
            <a:pPr lvl="1"/>
            <a:r>
              <a:rPr lang="en-IE" sz="3200" dirty="0"/>
              <a:t>Can store an </a:t>
            </a:r>
            <a:r>
              <a:rPr lang="en-IE" sz="3200" b="1" dirty="0">
                <a:solidFill>
                  <a:srgbClr val="FF0000"/>
                </a:solidFill>
              </a:rPr>
              <a:t>unlimited</a:t>
            </a:r>
            <a:r>
              <a:rPr lang="en-IE" sz="3200" dirty="0"/>
              <a:t> amount of data.</a:t>
            </a:r>
          </a:p>
          <a:p>
            <a:pPr lvl="1"/>
            <a:r>
              <a:rPr lang="en-IE" sz="3200" dirty="0"/>
              <a:t>No guarantee of specifically </a:t>
            </a:r>
            <a:r>
              <a:rPr lang="en-IE" sz="3200" i="1" dirty="0">
                <a:solidFill>
                  <a:srgbClr val="FF0000"/>
                </a:solidFill>
              </a:rPr>
              <a:t>ordered</a:t>
            </a:r>
            <a:r>
              <a:rPr lang="en-IE" sz="32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71421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Core Operations for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Fundamental operations: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Add</a:t>
            </a:r>
            <a:r>
              <a:rPr lang="en-IE" sz="2800" dirty="0"/>
              <a:t> an element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Remove</a:t>
            </a:r>
            <a:r>
              <a:rPr lang="en-IE" sz="2800" dirty="0"/>
              <a:t> an element</a:t>
            </a:r>
          </a:p>
          <a:p>
            <a:pPr lvl="2"/>
            <a:r>
              <a:rPr lang="en-IE" sz="2800" dirty="0"/>
              <a:t>Confirm the </a:t>
            </a:r>
            <a:r>
              <a:rPr lang="en-IE" sz="2800" dirty="0">
                <a:solidFill>
                  <a:srgbClr val="FF0000"/>
                </a:solidFill>
              </a:rPr>
              <a:t>presence</a:t>
            </a:r>
            <a:r>
              <a:rPr lang="en-IE" sz="2800" dirty="0"/>
              <a:t> of an element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Useful (but not fundamental) operations: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Count</a:t>
            </a:r>
            <a:r>
              <a:rPr lang="en-IE" sz="2800" dirty="0"/>
              <a:t> elements in the set</a:t>
            </a:r>
            <a:endParaRPr lang="en-IE" sz="2800" dirty="0">
              <a:solidFill>
                <a:srgbClr val="FF0000"/>
              </a:solidFill>
            </a:endParaRP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Check</a:t>
            </a:r>
            <a:r>
              <a:rPr lang="en-IE" sz="2800" dirty="0"/>
              <a:t> if the set </a:t>
            </a:r>
            <a:r>
              <a:rPr lang="en-IE" sz="2800" dirty="0">
                <a:solidFill>
                  <a:srgbClr val="FF0000"/>
                </a:solidFill>
              </a:rPr>
              <a:t>is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empty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Wipe</a:t>
            </a:r>
            <a:r>
              <a:rPr lang="en-IE" sz="2800" dirty="0"/>
              <a:t> the set</a:t>
            </a:r>
          </a:p>
        </p:txBody>
      </p:sp>
    </p:spTree>
    <p:extLst>
      <p:ext uri="{BB962C8B-B14F-4D97-AF65-F5344CB8AC3E}">
        <p14:creationId xmlns:p14="http://schemas.microsoft.com/office/powerpoint/2010/main" val="369402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Sets can be implemented in a number of ways, e.g.:</a:t>
            </a:r>
          </a:p>
          <a:p>
            <a:pPr lvl="2"/>
            <a:r>
              <a:rPr lang="en-IE" sz="2800" dirty="0"/>
              <a:t>As a List</a:t>
            </a:r>
          </a:p>
          <a:p>
            <a:pPr lvl="2"/>
            <a:r>
              <a:rPr lang="en-IE" sz="2800" dirty="0"/>
              <a:t>As a Map</a:t>
            </a:r>
          </a:p>
          <a:p>
            <a:pPr lvl="2"/>
            <a:r>
              <a:rPr lang="en-IE" sz="2800" dirty="0"/>
              <a:t>As a Tree</a:t>
            </a:r>
          </a:p>
          <a:p>
            <a:pPr marL="384048" lvl="2" indent="0">
              <a:buNone/>
            </a:pPr>
            <a:endParaRPr lang="en-IE" sz="2800" dirty="0"/>
          </a:p>
          <a:p>
            <a:pPr lvl="1"/>
            <a:r>
              <a:rPr lang="en-IE" sz="3200" dirty="0"/>
              <a:t>When choosing which to use as the Set’s </a:t>
            </a:r>
            <a:r>
              <a:rPr lang="en-IE" sz="3200" i="1" dirty="0"/>
              <a:t>internal structure</a:t>
            </a:r>
            <a:r>
              <a:rPr lang="en-IE" sz="3200" dirty="0"/>
              <a:t>, we need to consider:</a:t>
            </a:r>
          </a:p>
          <a:p>
            <a:pPr lvl="2"/>
            <a:r>
              <a:rPr lang="en-IE" sz="2800" dirty="0"/>
              <a:t>What are the benefits of using this data structure?</a:t>
            </a:r>
          </a:p>
          <a:p>
            <a:pPr lvl="2"/>
            <a:r>
              <a:rPr lang="en-IE" sz="2800" dirty="0"/>
              <a:t>What are the drawbacks of using this data structure?</a:t>
            </a:r>
          </a:p>
        </p:txBody>
      </p:sp>
    </p:spTree>
    <p:extLst>
      <p:ext uri="{BB962C8B-B14F-4D97-AF65-F5344CB8AC3E}">
        <p14:creationId xmlns:p14="http://schemas.microsoft.com/office/powerpoint/2010/main" val="20910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a Set as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What is a List good at?</a:t>
            </a:r>
          </a:p>
          <a:p>
            <a:pPr lvl="2"/>
            <a:r>
              <a:rPr lang="en-IE" sz="2800" dirty="0"/>
              <a:t>Storing data in order of addition</a:t>
            </a:r>
          </a:p>
          <a:p>
            <a:pPr lvl="2"/>
            <a:r>
              <a:rPr lang="en-IE" sz="2800" dirty="0"/>
              <a:t>Moving through data in sequence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What is a List not good at?</a:t>
            </a:r>
          </a:p>
          <a:p>
            <a:pPr lvl="2"/>
            <a:r>
              <a:rPr lang="en-IE" sz="2800" dirty="0"/>
              <a:t>Searching!</a:t>
            </a:r>
          </a:p>
          <a:p>
            <a:pPr lvl="2"/>
            <a:r>
              <a:rPr lang="en-IE" sz="2800" dirty="0"/>
              <a:t>Storing data in sorted order</a:t>
            </a:r>
          </a:p>
          <a:p>
            <a:pPr lvl="3"/>
            <a:r>
              <a:rPr lang="en-IE" sz="2400" dirty="0"/>
              <a:t>Sorted order is possible, but sorting is costly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26399" y="3001108"/>
            <a:ext cx="3129281" cy="142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Based on this information, </a:t>
            </a:r>
          </a:p>
          <a:p>
            <a:pPr algn="ctr"/>
            <a:r>
              <a:rPr lang="en-IE" sz="2000" dirty="0"/>
              <a:t>is a List a good candidate for implementing a Set?</a:t>
            </a:r>
          </a:p>
        </p:txBody>
      </p:sp>
    </p:spTree>
    <p:extLst>
      <p:ext uri="{BB962C8B-B14F-4D97-AF65-F5344CB8AC3E}">
        <p14:creationId xmlns:p14="http://schemas.microsoft.com/office/powerpoint/2010/main" val="285950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a Set as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What is a Map good at?</a:t>
            </a:r>
          </a:p>
          <a:p>
            <a:pPr lvl="2"/>
            <a:r>
              <a:rPr lang="en-IE" sz="2800" dirty="0"/>
              <a:t>Searching!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What is a Map not good at?</a:t>
            </a:r>
          </a:p>
          <a:p>
            <a:pPr lvl="2"/>
            <a:r>
              <a:rPr lang="en-IE" sz="2800" dirty="0"/>
              <a:t>Storing data in a specific order </a:t>
            </a:r>
          </a:p>
          <a:p>
            <a:pPr lvl="3"/>
            <a:r>
              <a:rPr lang="en-IE" sz="2400" dirty="0"/>
              <a:t>Order of addition</a:t>
            </a:r>
          </a:p>
          <a:p>
            <a:pPr lvl="3"/>
            <a:r>
              <a:rPr lang="en-IE" sz="2400" dirty="0"/>
              <a:t>A specified sorted order</a:t>
            </a:r>
          </a:p>
          <a:p>
            <a:pPr lvl="2"/>
            <a:r>
              <a:rPr lang="en-IE" sz="2800" dirty="0"/>
              <a:t>Moving through data in sequence</a:t>
            </a:r>
          </a:p>
          <a:p>
            <a:pPr lvl="1"/>
            <a:endParaRPr lang="en-IE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8026399" y="3001108"/>
            <a:ext cx="3129281" cy="142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Based on this information, </a:t>
            </a:r>
          </a:p>
          <a:p>
            <a:pPr algn="ctr"/>
            <a:r>
              <a:rPr lang="en-IE" sz="2000" dirty="0"/>
              <a:t>is a Map a good candidate for implementing a Set?</a:t>
            </a:r>
          </a:p>
        </p:txBody>
      </p:sp>
    </p:spTree>
    <p:extLst>
      <p:ext uri="{BB962C8B-B14F-4D97-AF65-F5344CB8AC3E}">
        <p14:creationId xmlns:p14="http://schemas.microsoft.com/office/powerpoint/2010/main" val="386806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22A7E-4CF6-17F8-FF62-27D979854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1236-134A-68BD-D8FB-D38F65BB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Implementing a Set as a </a:t>
            </a:r>
            <a:br>
              <a:rPr lang="en-IE" dirty="0"/>
            </a:br>
            <a:r>
              <a:rPr lang="en-IE" dirty="0"/>
              <a:t>Binary Search Tree (BST)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9BD4-E74B-CF3B-6187-A02CAD19F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What is a Binary Search Tree good at?</a:t>
            </a:r>
          </a:p>
          <a:p>
            <a:pPr lvl="2"/>
            <a:r>
              <a:rPr lang="en-IE" sz="2800" dirty="0"/>
              <a:t>Keeping data in a particular order!</a:t>
            </a:r>
          </a:p>
          <a:p>
            <a:pPr lvl="2"/>
            <a:r>
              <a:rPr lang="en-IE" sz="2800" dirty="0"/>
              <a:t>Insertion/deletion/searching for elements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What is a Binary Search Tree not good at?</a:t>
            </a:r>
          </a:p>
          <a:p>
            <a:pPr lvl="2"/>
            <a:r>
              <a:rPr lang="en-IE" sz="2800" dirty="0"/>
              <a:t>Memory allocation – data is not stored in contiguous sections</a:t>
            </a:r>
          </a:p>
          <a:p>
            <a:pPr lvl="2"/>
            <a:r>
              <a:rPr lang="en-IE" sz="2800" dirty="0"/>
              <a:t>Unordered information – BSTs are not suitable for unordered data</a:t>
            </a:r>
          </a:p>
          <a:p>
            <a:pPr lvl="2"/>
            <a:endParaRPr lang="en-IE" sz="2800" dirty="0"/>
          </a:p>
          <a:p>
            <a:pPr lvl="1"/>
            <a:endParaRPr lang="en-IE" sz="3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9FB7CDF-7ACC-C7BB-AFEF-602FFEE039C0}"/>
              </a:ext>
            </a:extLst>
          </p:cNvPr>
          <p:cNvSpPr/>
          <p:nvPr/>
        </p:nvSpPr>
        <p:spPr>
          <a:xfrm>
            <a:off x="8428965" y="2006600"/>
            <a:ext cx="3129281" cy="142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Based on this information, </a:t>
            </a:r>
          </a:p>
          <a:p>
            <a:pPr algn="ctr"/>
            <a:r>
              <a:rPr lang="en-IE" sz="2000" dirty="0"/>
              <a:t>is a BST a good candidate for implementing a Set?</a:t>
            </a:r>
          </a:p>
        </p:txBody>
      </p:sp>
    </p:spTree>
    <p:extLst>
      <p:ext uri="{BB962C8B-B14F-4D97-AF65-F5344CB8AC3E}">
        <p14:creationId xmlns:p14="http://schemas.microsoft.com/office/powerpoint/2010/main" val="125794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Sort of List/Map Should We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 numCol="2">
            <a:normAutofit/>
          </a:bodyPr>
          <a:lstStyle/>
          <a:p>
            <a:pPr lvl="1"/>
            <a:r>
              <a:rPr lang="en-IE" sz="3200" dirty="0"/>
              <a:t>List options:</a:t>
            </a:r>
          </a:p>
          <a:p>
            <a:pPr lvl="2"/>
            <a:r>
              <a:rPr lang="en-IE" sz="2800" dirty="0" err="1"/>
              <a:t>DynamicArray</a:t>
            </a:r>
            <a:r>
              <a:rPr lang="en-IE" sz="2800" dirty="0"/>
              <a:t>/LinkedList</a:t>
            </a:r>
          </a:p>
          <a:p>
            <a:pPr lvl="2"/>
            <a:r>
              <a:rPr lang="en-IE" sz="2800" dirty="0"/>
              <a:t>Stack</a:t>
            </a:r>
          </a:p>
          <a:p>
            <a:pPr lvl="2"/>
            <a:r>
              <a:rPr lang="en-IE" sz="2800" dirty="0"/>
              <a:t>Queue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Map options:</a:t>
            </a:r>
          </a:p>
          <a:p>
            <a:pPr lvl="2"/>
            <a:r>
              <a:rPr lang="en-IE" sz="2800" dirty="0" err="1"/>
              <a:t>HashMap</a:t>
            </a:r>
            <a:endParaRPr lang="en-IE" sz="2800" dirty="0"/>
          </a:p>
          <a:p>
            <a:pPr lvl="2"/>
            <a:r>
              <a:rPr lang="en-IE" sz="2800" dirty="0" err="1"/>
              <a:t>HashTable</a:t>
            </a:r>
            <a:endParaRPr lang="en-IE" sz="2800" dirty="0"/>
          </a:p>
          <a:p>
            <a:pPr lvl="1"/>
            <a:r>
              <a:rPr lang="en-IE" sz="3200" dirty="0"/>
              <a:t>Tree options:</a:t>
            </a:r>
          </a:p>
          <a:p>
            <a:pPr lvl="2"/>
            <a:r>
              <a:rPr lang="en-IE" sz="2800" dirty="0"/>
              <a:t>Binary Search Tree</a:t>
            </a:r>
          </a:p>
          <a:p>
            <a:pPr lvl="2"/>
            <a:r>
              <a:rPr lang="en-IE" sz="2800" dirty="0"/>
              <a:t>Binary tree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129916" y="4001773"/>
            <a:ext cx="3129281" cy="142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Which of these makes the most sense?</a:t>
            </a:r>
          </a:p>
        </p:txBody>
      </p:sp>
    </p:spTree>
    <p:extLst>
      <p:ext uri="{BB962C8B-B14F-4D97-AF65-F5344CB8AC3E}">
        <p14:creationId xmlns:p14="http://schemas.microsoft.com/office/powerpoint/2010/main" val="28968460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1197</TotalTime>
  <Words>419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Default Theme</vt:lpstr>
      <vt:lpstr>Sets</vt:lpstr>
      <vt:lpstr>What makes a Set?</vt:lpstr>
      <vt:lpstr>Core Operations for a Set</vt:lpstr>
      <vt:lpstr>Implementing a Set</vt:lpstr>
      <vt:lpstr>Implementing a Set as a List</vt:lpstr>
      <vt:lpstr>Implementing a Set as a Map</vt:lpstr>
      <vt:lpstr>Implementing a Set as a  Binary Search Tree (BST)</vt:lpstr>
      <vt:lpstr>What Sort of List/Map Should We Use?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</dc:title>
  <dc:creator>michelle</dc:creator>
  <cp:lastModifiedBy>Michelle Graham</cp:lastModifiedBy>
  <cp:revision>15</cp:revision>
  <dcterms:created xsi:type="dcterms:W3CDTF">2021-04-14T13:18:01Z</dcterms:created>
  <dcterms:modified xsi:type="dcterms:W3CDTF">2024-12-02T13:26:55Z</dcterms:modified>
</cp:coreProperties>
</file>