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8" r:id="rId12"/>
    <p:sldId id="269" r:id="rId13"/>
    <p:sldId id="270" r:id="rId14"/>
    <p:sldId id="266" r:id="rId15"/>
    <p:sldId id="271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ADF8AA-25DF-4D0A-A3B0-920AE3393377}">
          <p14:sldIdLst>
            <p14:sldId id="256"/>
          </p14:sldIdLst>
        </p14:section>
        <p14:section name="Terminology" id="{D1A9396E-B576-4ACC-AFF0-865AA36C9A04}">
          <p14:sldIdLst>
            <p14:sldId id="257"/>
            <p14:sldId id="258"/>
            <p14:sldId id="260"/>
            <p14:sldId id="261"/>
            <p14:sldId id="262"/>
            <p14:sldId id="263"/>
          </p14:sldIdLst>
        </p14:section>
        <p14:section name="General structure &amp; logic" id="{E6623CC4-4025-4E1A-A0BF-74C9654D6995}">
          <p14:sldIdLst>
            <p14:sldId id="259"/>
            <p14:sldId id="264"/>
            <p14:sldId id="265"/>
            <p14:sldId id="268"/>
            <p14:sldId id="269"/>
            <p14:sldId id="270"/>
          </p14:sldIdLst>
        </p14:section>
        <p14:section name="Implementation" id="{3E3CF8E6-08AB-4F2E-9377-4B708BA612F7}">
          <p14:sldIdLst>
            <p14:sldId id="266"/>
            <p14:sldId id="271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BC9F-E72F-442F-81A8-CE13447D314D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D090D-0A06-48B8-91CF-74BC1926C9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019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Useful site: https://www.geeksforgeeks.org/tree-traversals-inorder-preorder-and-postorder/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D090D-0A06-48B8-91CF-74BC1926C9B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821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6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8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76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0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5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482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5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37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398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08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31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292DC2-84C0-427E-9821-29703F28ED1C}" type="datetimeFigureOut">
              <a:rPr lang="en-IE" smtClean="0"/>
              <a:t>24/11/2024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2DE742-779C-4E8A-9773-1ADC8C9263F0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6E01-A226-7C01-40D7-7B5620112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Introducing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FAC27-4A36-FBAF-37A1-B9E70F49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6936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CB21-8540-0DC5-9CAB-7ADC830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Traversal Approaches in Action:</a:t>
            </a:r>
            <a:br>
              <a:rPr lang="en-IE" dirty="0"/>
            </a:br>
            <a:r>
              <a:rPr lang="en-IE" dirty="0"/>
              <a:t>In-order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9A23-73C7-3972-55F4-D14810FF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24868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2800" dirty="0"/>
              <a:t>In-order: from left to right</a:t>
            </a:r>
          </a:p>
          <a:p>
            <a:pPr lvl="2"/>
            <a:r>
              <a:rPr lang="en-IE" sz="2400" dirty="0"/>
              <a:t>Will produce an ordered result in an </a:t>
            </a:r>
            <a:r>
              <a:rPr lang="en-IE" sz="2400" u="sng" dirty="0"/>
              <a:t>ordered</a:t>
            </a:r>
            <a:r>
              <a:rPr lang="en-IE" sz="2400" dirty="0"/>
              <a:t> tree</a:t>
            </a:r>
          </a:p>
          <a:p>
            <a:pPr lvl="1"/>
            <a:r>
              <a:rPr lang="en-IE" sz="2800" dirty="0"/>
              <a:t>Traversing this tree </a:t>
            </a:r>
            <a:r>
              <a:rPr lang="en-IE" sz="2800" b="1" dirty="0">
                <a:solidFill>
                  <a:srgbClr val="FF0000"/>
                </a:solidFill>
              </a:rPr>
              <a:t>in-order</a:t>
            </a:r>
            <a:r>
              <a:rPr lang="en-IE" sz="2800" dirty="0"/>
              <a:t> results in: </a:t>
            </a:r>
          </a:p>
          <a:p>
            <a:pPr lvl="2"/>
            <a:r>
              <a:rPr lang="en-IE" sz="2400" dirty="0"/>
              <a:t>H, D, I, B, E, A, F, C, G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How it happens:</a:t>
            </a:r>
          </a:p>
          <a:p>
            <a:pPr lvl="2"/>
            <a:r>
              <a:rPr lang="en-IE" sz="2400" dirty="0"/>
              <a:t>If node is not null: </a:t>
            </a:r>
          </a:p>
          <a:p>
            <a:pPr lvl="3"/>
            <a:r>
              <a:rPr lang="en-IE" sz="2400" dirty="0"/>
              <a:t>Get left node’s data</a:t>
            </a:r>
          </a:p>
          <a:p>
            <a:pPr lvl="3"/>
            <a:r>
              <a:rPr lang="en-IE" sz="2400" dirty="0"/>
              <a:t>Get own data</a:t>
            </a:r>
          </a:p>
          <a:p>
            <a:pPr lvl="3"/>
            <a:r>
              <a:rPr lang="en-IE" sz="2400" dirty="0"/>
              <a:t>Get right node’s data</a:t>
            </a:r>
          </a:p>
          <a:p>
            <a:pPr lvl="2"/>
            <a:endParaRPr lang="en-IE" sz="2400" dirty="0"/>
          </a:p>
          <a:p>
            <a:pPr lvl="2"/>
            <a:endParaRPr lang="en-IE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C60FF4-9937-BBB2-E7C7-E2A660654740}"/>
              </a:ext>
            </a:extLst>
          </p:cNvPr>
          <p:cNvGrpSpPr/>
          <p:nvPr/>
        </p:nvGrpSpPr>
        <p:grpSpPr>
          <a:xfrm>
            <a:off x="6031293" y="2518595"/>
            <a:ext cx="5124387" cy="3257290"/>
            <a:chOff x="6315977" y="1960753"/>
            <a:chExt cx="5124387" cy="325729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38AD948-F721-DC8A-32C2-B9D37256F055}"/>
                </a:ext>
              </a:extLst>
            </p:cNvPr>
            <p:cNvSpPr/>
            <p:nvPr/>
          </p:nvSpPr>
          <p:spPr>
            <a:xfrm>
              <a:off x="8919713" y="196075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8F05BF6-2C73-AE51-93EE-F0B434D48585}"/>
                </a:ext>
              </a:extLst>
            </p:cNvPr>
            <p:cNvSpPr/>
            <p:nvPr/>
          </p:nvSpPr>
          <p:spPr>
            <a:xfrm>
              <a:off x="7827038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B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C7EC803-6A69-844C-BC44-E1B8F5C02F10}"/>
                </a:ext>
              </a:extLst>
            </p:cNvPr>
            <p:cNvSpPr/>
            <p:nvPr/>
          </p:nvSpPr>
          <p:spPr>
            <a:xfrm>
              <a:off x="10136037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29970F2-0F47-9E25-F170-5A979BF8AFB4}"/>
                </a:ext>
              </a:extLst>
            </p:cNvPr>
            <p:cNvSpPr/>
            <p:nvPr/>
          </p:nvSpPr>
          <p:spPr>
            <a:xfrm>
              <a:off x="704203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D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4033F0F-C1A6-806A-9F82-4AA51C104198}"/>
                </a:ext>
              </a:extLst>
            </p:cNvPr>
            <p:cNvSpPr/>
            <p:nvPr/>
          </p:nvSpPr>
          <p:spPr>
            <a:xfrm>
              <a:off x="8612042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E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F93DF08-89EA-6037-E455-245305FAFD03}"/>
                </a:ext>
              </a:extLst>
            </p:cNvPr>
            <p:cNvSpPr/>
            <p:nvPr/>
          </p:nvSpPr>
          <p:spPr>
            <a:xfrm>
              <a:off x="9443057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F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56E318B-8E2D-144B-BE4E-0F66A69CC451}"/>
                </a:ext>
              </a:extLst>
            </p:cNvPr>
            <p:cNvSpPr/>
            <p:nvPr/>
          </p:nvSpPr>
          <p:spPr>
            <a:xfrm>
              <a:off x="1095728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G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FB98DD-62FD-E513-A496-D4DDD3B322DD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8068578" y="2373088"/>
              <a:ext cx="921880" cy="52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995F9B-24E2-C3F9-F038-18FF51E6E368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39373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28CA80-1FAE-2466-299B-8D194D17AA19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283574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03FB62-646A-FFEA-E86F-74CC4B71A291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9332048" y="2373088"/>
              <a:ext cx="874734" cy="59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696E5A-8ABD-7E7A-A0EC-1556E208BC9A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9684597" y="3312246"/>
              <a:ext cx="522185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5868CD-A9F7-6C9D-D455-D429078834C7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10548372" y="3312246"/>
              <a:ext cx="650452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3908C16-0EC8-C2C6-82D3-F70B081B42F9}"/>
                </a:ext>
              </a:extLst>
            </p:cNvPr>
            <p:cNvSpPr/>
            <p:nvPr/>
          </p:nvSpPr>
          <p:spPr>
            <a:xfrm>
              <a:off x="6315977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H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99B3D4-E450-B72F-A1D9-B0FBE163AA02}"/>
                </a:ext>
              </a:extLst>
            </p:cNvPr>
            <p:cNvCxnSpPr>
              <a:cxnSpLocks/>
              <a:stCxn id="8" idx="3"/>
              <a:endCxn id="18" idx="0"/>
            </p:cNvCxnSpPr>
            <p:nvPr/>
          </p:nvCxnSpPr>
          <p:spPr>
            <a:xfrm flipH="1">
              <a:off x="6557517" y="4204759"/>
              <a:ext cx="555262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78FCA3E7-C6EC-9DFC-043F-C49891309A50}"/>
                </a:ext>
              </a:extLst>
            </p:cNvPr>
            <p:cNvSpPr/>
            <p:nvPr/>
          </p:nvSpPr>
          <p:spPr>
            <a:xfrm>
              <a:off x="7827038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8AF1D8-434E-7C87-FD00-C356013526FC}"/>
                </a:ext>
              </a:extLst>
            </p:cNvPr>
            <p:cNvCxnSpPr>
              <a:cxnSpLocks/>
              <a:stCxn id="8" idx="5"/>
              <a:endCxn id="20" idx="0"/>
            </p:cNvCxnSpPr>
            <p:nvPr/>
          </p:nvCxnSpPr>
          <p:spPr>
            <a:xfrm>
              <a:off x="7454369" y="4204759"/>
              <a:ext cx="614209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10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CB21-8540-0DC5-9CAB-7ADC830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Traversal Approaches in Action:</a:t>
            </a:r>
            <a:br>
              <a:rPr lang="en-IE" dirty="0"/>
            </a:br>
            <a:r>
              <a:rPr lang="en-IE" dirty="0"/>
              <a:t>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9A23-73C7-3972-55F4-D14810FF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24868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Pre-order: Current, left, right</a:t>
            </a:r>
          </a:p>
          <a:p>
            <a:pPr lvl="2"/>
            <a:r>
              <a:rPr lang="en-IE" sz="2400" dirty="0"/>
              <a:t>Will produce a duplicate of the existing tree </a:t>
            </a:r>
            <a:br>
              <a:rPr lang="en-IE" sz="2400" dirty="0"/>
            </a:br>
            <a:r>
              <a:rPr lang="en-IE" sz="2400" dirty="0"/>
              <a:t>(in both ordered AND unordered trees)</a:t>
            </a:r>
          </a:p>
          <a:p>
            <a:pPr lvl="1"/>
            <a:r>
              <a:rPr lang="en-IE" sz="2800" dirty="0"/>
              <a:t>Traversing this tree </a:t>
            </a:r>
            <a:r>
              <a:rPr lang="en-IE" sz="2800" b="1" dirty="0">
                <a:solidFill>
                  <a:srgbClr val="FF0000"/>
                </a:solidFill>
              </a:rPr>
              <a:t>pre-order</a:t>
            </a:r>
            <a:r>
              <a:rPr lang="en-IE" sz="2800" dirty="0"/>
              <a:t> results in: </a:t>
            </a:r>
          </a:p>
          <a:p>
            <a:pPr lvl="2"/>
            <a:r>
              <a:rPr lang="en-IE" sz="2400" dirty="0"/>
              <a:t>A, B, D, H, I, E, C, F, G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How it happens:</a:t>
            </a:r>
          </a:p>
          <a:p>
            <a:pPr lvl="2"/>
            <a:r>
              <a:rPr lang="en-IE" sz="2400" dirty="0"/>
              <a:t>If node is not null:</a:t>
            </a:r>
          </a:p>
          <a:p>
            <a:pPr lvl="3"/>
            <a:r>
              <a:rPr lang="en-IE" sz="2400" dirty="0"/>
              <a:t>Get own data</a:t>
            </a:r>
          </a:p>
          <a:p>
            <a:pPr lvl="3"/>
            <a:r>
              <a:rPr lang="en-IE" sz="2400" dirty="0"/>
              <a:t>Get left node’s data</a:t>
            </a:r>
          </a:p>
          <a:p>
            <a:pPr lvl="3"/>
            <a:r>
              <a:rPr lang="en-IE" sz="2400" dirty="0"/>
              <a:t>Get right node’s data</a:t>
            </a:r>
          </a:p>
          <a:p>
            <a:pPr lvl="2"/>
            <a:endParaRPr lang="en-IE" sz="2400" dirty="0"/>
          </a:p>
          <a:p>
            <a:pPr lvl="2"/>
            <a:endParaRPr lang="en-IE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C60FF4-9937-BBB2-E7C7-E2A660654740}"/>
              </a:ext>
            </a:extLst>
          </p:cNvPr>
          <p:cNvGrpSpPr/>
          <p:nvPr/>
        </p:nvGrpSpPr>
        <p:grpSpPr>
          <a:xfrm>
            <a:off x="6031293" y="2518595"/>
            <a:ext cx="5124387" cy="3257290"/>
            <a:chOff x="6315977" y="1960753"/>
            <a:chExt cx="5124387" cy="325729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38AD948-F721-DC8A-32C2-B9D37256F055}"/>
                </a:ext>
              </a:extLst>
            </p:cNvPr>
            <p:cNvSpPr/>
            <p:nvPr/>
          </p:nvSpPr>
          <p:spPr>
            <a:xfrm>
              <a:off x="8919713" y="196075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8F05BF6-2C73-AE51-93EE-F0B434D48585}"/>
                </a:ext>
              </a:extLst>
            </p:cNvPr>
            <p:cNvSpPr/>
            <p:nvPr/>
          </p:nvSpPr>
          <p:spPr>
            <a:xfrm>
              <a:off x="7827038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B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C7EC803-6A69-844C-BC44-E1B8F5C02F10}"/>
                </a:ext>
              </a:extLst>
            </p:cNvPr>
            <p:cNvSpPr/>
            <p:nvPr/>
          </p:nvSpPr>
          <p:spPr>
            <a:xfrm>
              <a:off x="10136037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29970F2-0F47-9E25-F170-5A979BF8AFB4}"/>
                </a:ext>
              </a:extLst>
            </p:cNvPr>
            <p:cNvSpPr/>
            <p:nvPr/>
          </p:nvSpPr>
          <p:spPr>
            <a:xfrm>
              <a:off x="704203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D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4033F0F-C1A6-806A-9F82-4AA51C104198}"/>
                </a:ext>
              </a:extLst>
            </p:cNvPr>
            <p:cNvSpPr/>
            <p:nvPr/>
          </p:nvSpPr>
          <p:spPr>
            <a:xfrm>
              <a:off x="8612042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E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F93DF08-89EA-6037-E455-245305FAFD03}"/>
                </a:ext>
              </a:extLst>
            </p:cNvPr>
            <p:cNvSpPr/>
            <p:nvPr/>
          </p:nvSpPr>
          <p:spPr>
            <a:xfrm>
              <a:off x="9443057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F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56E318B-8E2D-144B-BE4E-0F66A69CC451}"/>
                </a:ext>
              </a:extLst>
            </p:cNvPr>
            <p:cNvSpPr/>
            <p:nvPr/>
          </p:nvSpPr>
          <p:spPr>
            <a:xfrm>
              <a:off x="1095728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G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FB98DD-62FD-E513-A496-D4DDD3B322DD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8068578" y="2373088"/>
              <a:ext cx="921880" cy="52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995F9B-24E2-C3F9-F038-18FF51E6E368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39373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28CA80-1FAE-2466-299B-8D194D17AA19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283574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03FB62-646A-FFEA-E86F-74CC4B71A291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9332048" y="2373088"/>
              <a:ext cx="874734" cy="59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696E5A-8ABD-7E7A-A0EC-1556E208BC9A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9684597" y="3312246"/>
              <a:ext cx="522185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5868CD-A9F7-6C9D-D455-D429078834C7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10548372" y="3312246"/>
              <a:ext cx="650452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3908C16-0EC8-C2C6-82D3-F70B081B42F9}"/>
                </a:ext>
              </a:extLst>
            </p:cNvPr>
            <p:cNvSpPr/>
            <p:nvPr/>
          </p:nvSpPr>
          <p:spPr>
            <a:xfrm>
              <a:off x="6315977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H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99B3D4-E450-B72F-A1D9-B0FBE163AA02}"/>
                </a:ext>
              </a:extLst>
            </p:cNvPr>
            <p:cNvCxnSpPr>
              <a:cxnSpLocks/>
              <a:stCxn id="8" idx="3"/>
              <a:endCxn id="18" idx="0"/>
            </p:cNvCxnSpPr>
            <p:nvPr/>
          </p:nvCxnSpPr>
          <p:spPr>
            <a:xfrm flipH="1">
              <a:off x="6557517" y="4204759"/>
              <a:ext cx="555262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78FCA3E7-C6EC-9DFC-043F-C49891309A50}"/>
                </a:ext>
              </a:extLst>
            </p:cNvPr>
            <p:cNvSpPr/>
            <p:nvPr/>
          </p:nvSpPr>
          <p:spPr>
            <a:xfrm>
              <a:off x="7827038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8AF1D8-434E-7C87-FD00-C356013526FC}"/>
                </a:ext>
              </a:extLst>
            </p:cNvPr>
            <p:cNvCxnSpPr>
              <a:cxnSpLocks/>
              <a:stCxn id="8" idx="5"/>
              <a:endCxn id="20" idx="0"/>
            </p:cNvCxnSpPr>
            <p:nvPr/>
          </p:nvCxnSpPr>
          <p:spPr>
            <a:xfrm>
              <a:off x="7454369" y="4204759"/>
              <a:ext cx="614209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49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CB21-8540-0DC5-9CAB-7ADC830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Traversal Approaches in Action:</a:t>
            </a:r>
            <a:br>
              <a:rPr lang="en-IE" dirty="0"/>
            </a:br>
            <a:r>
              <a:rPr lang="en-IE" dirty="0"/>
              <a:t>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9A23-73C7-3972-55F4-D14810FF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24868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2800" dirty="0"/>
              <a:t>Post-order: Children, then parent</a:t>
            </a:r>
          </a:p>
          <a:p>
            <a:pPr lvl="2"/>
            <a:r>
              <a:rPr lang="en-IE" sz="2400" dirty="0"/>
              <a:t>Will examine the leaf nodes first on each side</a:t>
            </a:r>
          </a:p>
          <a:p>
            <a:pPr lvl="1"/>
            <a:r>
              <a:rPr lang="en-IE" sz="2800" dirty="0"/>
              <a:t>Traversing this tree </a:t>
            </a:r>
            <a:r>
              <a:rPr lang="en-IE" sz="2800" b="1" dirty="0">
                <a:solidFill>
                  <a:srgbClr val="FF0000"/>
                </a:solidFill>
              </a:rPr>
              <a:t>post-order</a:t>
            </a:r>
            <a:r>
              <a:rPr lang="en-IE" sz="2800" dirty="0"/>
              <a:t> results in: </a:t>
            </a:r>
          </a:p>
          <a:p>
            <a:pPr lvl="2"/>
            <a:r>
              <a:rPr lang="en-IE" sz="2400" dirty="0"/>
              <a:t>H, I, D, E, B, F, G, C, A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How it happens:</a:t>
            </a:r>
          </a:p>
          <a:p>
            <a:pPr lvl="2"/>
            <a:r>
              <a:rPr lang="en-IE" sz="2400" dirty="0"/>
              <a:t>If node is not null: </a:t>
            </a:r>
          </a:p>
          <a:p>
            <a:pPr lvl="3"/>
            <a:r>
              <a:rPr lang="en-IE" sz="2400" dirty="0"/>
              <a:t>Get left node’s data</a:t>
            </a:r>
          </a:p>
          <a:p>
            <a:pPr lvl="3"/>
            <a:r>
              <a:rPr lang="en-IE" sz="2400" dirty="0"/>
              <a:t>Get right node’s data</a:t>
            </a:r>
          </a:p>
          <a:p>
            <a:pPr lvl="3"/>
            <a:r>
              <a:rPr lang="en-IE" sz="2400" dirty="0"/>
              <a:t>Get own data</a:t>
            </a:r>
          </a:p>
          <a:p>
            <a:pPr lvl="2"/>
            <a:endParaRPr lang="en-IE" sz="2400" dirty="0"/>
          </a:p>
          <a:p>
            <a:pPr lvl="2"/>
            <a:endParaRPr lang="en-IE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C60FF4-9937-BBB2-E7C7-E2A660654740}"/>
              </a:ext>
            </a:extLst>
          </p:cNvPr>
          <p:cNvGrpSpPr/>
          <p:nvPr/>
        </p:nvGrpSpPr>
        <p:grpSpPr>
          <a:xfrm>
            <a:off x="6031293" y="2518595"/>
            <a:ext cx="5124387" cy="3257290"/>
            <a:chOff x="6315977" y="1960753"/>
            <a:chExt cx="5124387" cy="325729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38AD948-F721-DC8A-32C2-B9D37256F055}"/>
                </a:ext>
              </a:extLst>
            </p:cNvPr>
            <p:cNvSpPr/>
            <p:nvPr/>
          </p:nvSpPr>
          <p:spPr>
            <a:xfrm>
              <a:off x="8919713" y="196075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8F05BF6-2C73-AE51-93EE-F0B434D48585}"/>
                </a:ext>
              </a:extLst>
            </p:cNvPr>
            <p:cNvSpPr/>
            <p:nvPr/>
          </p:nvSpPr>
          <p:spPr>
            <a:xfrm>
              <a:off x="7827038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B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C7EC803-6A69-844C-BC44-E1B8F5C02F10}"/>
                </a:ext>
              </a:extLst>
            </p:cNvPr>
            <p:cNvSpPr/>
            <p:nvPr/>
          </p:nvSpPr>
          <p:spPr>
            <a:xfrm>
              <a:off x="10136037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29970F2-0F47-9E25-F170-5A979BF8AFB4}"/>
                </a:ext>
              </a:extLst>
            </p:cNvPr>
            <p:cNvSpPr/>
            <p:nvPr/>
          </p:nvSpPr>
          <p:spPr>
            <a:xfrm>
              <a:off x="704203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D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4033F0F-C1A6-806A-9F82-4AA51C104198}"/>
                </a:ext>
              </a:extLst>
            </p:cNvPr>
            <p:cNvSpPr/>
            <p:nvPr/>
          </p:nvSpPr>
          <p:spPr>
            <a:xfrm>
              <a:off x="8612042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E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F93DF08-89EA-6037-E455-245305FAFD03}"/>
                </a:ext>
              </a:extLst>
            </p:cNvPr>
            <p:cNvSpPr/>
            <p:nvPr/>
          </p:nvSpPr>
          <p:spPr>
            <a:xfrm>
              <a:off x="9443057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F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56E318B-8E2D-144B-BE4E-0F66A69CC451}"/>
                </a:ext>
              </a:extLst>
            </p:cNvPr>
            <p:cNvSpPr/>
            <p:nvPr/>
          </p:nvSpPr>
          <p:spPr>
            <a:xfrm>
              <a:off x="1095728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G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FB98DD-62FD-E513-A496-D4DDD3B322DD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8068578" y="2373088"/>
              <a:ext cx="921880" cy="52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995F9B-24E2-C3F9-F038-18FF51E6E368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39373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28CA80-1FAE-2466-299B-8D194D17AA19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283574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03FB62-646A-FFEA-E86F-74CC4B71A291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9332048" y="2373088"/>
              <a:ext cx="874734" cy="59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696E5A-8ABD-7E7A-A0EC-1556E208BC9A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9684597" y="3312246"/>
              <a:ext cx="522185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5868CD-A9F7-6C9D-D455-D429078834C7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10548372" y="3312246"/>
              <a:ext cx="650452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3908C16-0EC8-C2C6-82D3-F70B081B42F9}"/>
                </a:ext>
              </a:extLst>
            </p:cNvPr>
            <p:cNvSpPr/>
            <p:nvPr/>
          </p:nvSpPr>
          <p:spPr>
            <a:xfrm>
              <a:off x="6315977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H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99B3D4-E450-B72F-A1D9-B0FBE163AA02}"/>
                </a:ext>
              </a:extLst>
            </p:cNvPr>
            <p:cNvCxnSpPr>
              <a:cxnSpLocks/>
              <a:stCxn id="8" idx="3"/>
              <a:endCxn id="18" idx="0"/>
            </p:cNvCxnSpPr>
            <p:nvPr/>
          </p:nvCxnSpPr>
          <p:spPr>
            <a:xfrm flipH="1">
              <a:off x="6557517" y="4204759"/>
              <a:ext cx="555262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78FCA3E7-C6EC-9DFC-043F-C49891309A50}"/>
                </a:ext>
              </a:extLst>
            </p:cNvPr>
            <p:cNvSpPr/>
            <p:nvPr/>
          </p:nvSpPr>
          <p:spPr>
            <a:xfrm>
              <a:off x="7827038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8AF1D8-434E-7C87-FD00-C356013526FC}"/>
                </a:ext>
              </a:extLst>
            </p:cNvPr>
            <p:cNvCxnSpPr>
              <a:cxnSpLocks/>
              <a:stCxn id="8" idx="5"/>
              <a:endCxn id="20" idx="0"/>
            </p:cNvCxnSpPr>
            <p:nvPr/>
          </p:nvCxnSpPr>
          <p:spPr>
            <a:xfrm>
              <a:off x="7454369" y="4204759"/>
              <a:ext cx="614209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73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3F3C-DBE9-7943-F912-457638D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Motivations for Use:</a:t>
            </a:r>
            <a:br>
              <a:rPr lang="en-IE" dirty="0"/>
            </a:br>
            <a:r>
              <a:rPr lang="en-IE" dirty="0"/>
              <a:t>What Approach is Best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DCE8-34FA-69D9-DCCA-0EDE0885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>
                <a:solidFill>
                  <a:srgbClr val="FF0000"/>
                </a:solidFill>
              </a:rPr>
              <a:t>In-order</a:t>
            </a:r>
            <a:r>
              <a:rPr lang="en-IE" sz="2800" dirty="0"/>
              <a:t> traversal of an ordered tree (e.g. BST) will access the data in </a:t>
            </a:r>
            <a:r>
              <a:rPr lang="en-IE" sz="2800" dirty="0">
                <a:solidFill>
                  <a:srgbClr val="FF0000"/>
                </a:solidFill>
              </a:rPr>
              <a:t>ascending order</a:t>
            </a:r>
          </a:p>
          <a:p>
            <a:pPr lvl="2"/>
            <a:r>
              <a:rPr lang="en-IE" sz="2400" dirty="0"/>
              <a:t>How would you do </a:t>
            </a:r>
            <a:r>
              <a:rPr lang="en-IE" sz="2400" dirty="0">
                <a:solidFill>
                  <a:srgbClr val="FF0000"/>
                </a:solidFill>
              </a:rPr>
              <a:t>descending order</a:t>
            </a:r>
            <a:r>
              <a:rPr lang="en-IE" sz="2400" dirty="0"/>
              <a:t>?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Pre-order</a:t>
            </a:r>
            <a:r>
              <a:rPr lang="en-IE" sz="2800" dirty="0"/>
              <a:t> traversal of a Tree will access the data so it can be recreated (</a:t>
            </a:r>
            <a:r>
              <a:rPr lang="en-IE" sz="2800" dirty="0">
                <a:solidFill>
                  <a:srgbClr val="FF0000"/>
                </a:solidFill>
              </a:rPr>
              <a:t>good for duplicating</a:t>
            </a:r>
            <a:r>
              <a:rPr lang="en-IE" sz="2800" dirty="0"/>
              <a:t> trees)</a:t>
            </a:r>
          </a:p>
          <a:p>
            <a:pPr lvl="2"/>
            <a:r>
              <a:rPr lang="en-IE" sz="2400" dirty="0"/>
              <a:t>For each level:</a:t>
            </a:r>
          </a:p>
          <a:p>
            <a:pPr lvl="3"/>
            <a:r>
              <a:rPr lang="en-IE" sz="2400" dirty="0"/>
              <a:t>Create the current node</a:t>
            </a:r>
          </a:p>
          <a:p>
            <a:pPr lvl="3"/>
            <a:r>
              <a:rPr lang="en-IE" sz="2400" dirty="0"/>
              <a:t>Create its left node</a:t>
            </a:r>
          </a:p>
          <a:p>
            <a:pPr lvl="3"/>
            <a:r>
              <a:rPr lang="en-IE" sz="2400" dirty="0"/>
              <a:t>Create its right node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Post-order</a:t>
            </a:r>
            <a:r>
              <a:rPr lang="en-IE" sz="2800" dirty="0"/>
              <a:t> traversal will allow you to delete the tree </a:t>
            </a:r>
            <a:r>
              <a:rPr lang="en-IE" sz="2800" dirty="0">
                <a:solidFill>
                  <a:srgbClr val="FF0000"/>
                </a:solidFill>
              </a:rPr>
              <a:t>from the leaf</a:t>
            </a:r>
            <a:r>
              <a:rPr lang="en-IE" sz="2800" dirty="0"/>
              <a:t> nodes up</a:t>
            </a:r>
          </a:p>
        </p:txBody>
      </p:sp>
    </p:spTree>
    <p:extLst>
      <p:ext uri="{BB962C8B-B14F-4D97-AF65-F5344CB8AC3E}">
        <p14:creationId xmlns:p14="http://schemas.microsoft.com/office/powerpoint/2010/main" val="26458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6560-F6EA-7100-45AB-123A9BDD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Trees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037B-6EC1-45B1-6364-BFD1BD30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Unlike Lists and Maps, Tree functionality is often provided through </a:t>
            </a:r>
            <a:r>
              <a:rPr lang="en-IE" sz="2800" dirty="0">
                <a:solidFill>
                  <a:srgbClr val="FF0000"/>
                </a:solidFill>
              </a:rPr>
              <a:t>recursive</a:t>
            </a:r>
            <a:r>
              <a:rPr lang="en-IE" sz="2800" dirty="0"/>
              <a:t> algorithms</a:t>
            </a:r>
          </a:p>
          <a:p>
            <a:pPr lvl="2"/>
            <a:r>
              <a:rPr lang="en-IE" sz="2400" dirty="0"/>
              <a:t>Each Node is a sub-tree of the overall Tree, so keep applying the same approach on smaller and smaller trees until we have a single node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Rather than looping through the structure, we pass the current node to the method</a:t>
            </a:r>
          </a:p>
          <a:p>
            <a:pPr lvl="2"/>
            <a:r>
              <a:rPr lang="en-IE" sz="2400" dirty="0"/>
              <a:t>Within this call, we trigger the same action on the two nodes one level deeper into the tree</a:t>
            </a:r>
          </a:p>
          <a:p>
            <a:pPr lvl="1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59622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4117-92B7-6CF4-15D1-4F288AA2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Recursively Searching a BST:</a:t>
            </a:r>
            <a:br>
              <a:rPr lang="en-IE" dirty="0"/>
            </a:br>
            <a:r>
              <a:rPr lang="en-IE" dirty="0"/>
              <a:t>Wrapping the Search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8618-1AA1-A82D-93E7-AE67C8F9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To search a BST, you need the main algorithm and </a:t>
            </a:r>
            <a:r>
              <a:rPr lang="en-IE" sz="2800" b="1" u="sng" dirty="0"/>
              <a:t>a wrapper</a:t>
            </a:r>
            <a:r>
              <a:rPr lang="en-IE" sz="2800" dirty="0"/>
              <a:t>:</a:t>
            </a:r>
          </a:p>
          <a:p>
            <a:pPr lvl="1"/>
            <a:r>
              <a:rPr lang="en-IE" sz="2800" dirty="0"/>
              <a:t>The wrapper method is called externally (i.e. by calling code outside this class) and triggers the recursive action</a:t>
            </a:r>
          </a:p>
          <a:p>
            <a:pPr lvl="2"/>
            <a:r>
              <a:rPr lang="en-IE" sz="2400" dirty="0"/>
              <a:t>public Person </a:t>
            </a:r>
            <a:r>
              <a:rPr lang="en-IE" sz="2400" dirty="0" err="1"/>
              <a:t>searchBST</a:t>
            </a:r>
            <a:r>
              <a:rPr lang="en-IE" sz="2400" dirty="0"/>
              <a:t>(String name)</a:t>
            </a:r>
          </a:p>
          <a:p>
            <a:pPr lvl="3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Start searching from the root down</a:t>
            </a:r>
          </a:p>
          <a:p>
            <a:pPr lvl="3"/>
            <a:r>
              <a:rPr lang="en-IE" sz="2400" dirty="0"/>
              <a:t>Node n = </a:t>
            </a:r>
            <a:r>
              <a:rPr lang="en-IE" sz="2400" dirty="0" err="1"/>
              <a:t>searchBST</a:t>
            </a:r>
            <a:r>
              <a:rPr lang="en-IE" sz="2400" dirty="0"/>
              <a:t>(root, name)</a:t>
            </a:r>
          </a:p>
          <a:p>
            <a:pPr lvl="3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the result node is null, no match was found</a:t>
            </a:r>
          </a:p>
          <a:p>
            <a:pPr lvl="3"/>
            <a:r>
              <a:rPr lang="en-IE" sz="2400" dirty="0"/>
              <a:t>If n is null:</a:t>
            </a:r>
          </a:p>
          <a:p>
            <a:pPr lvl="4"/>
            <a:r>
              <a:rPr lang="en-IE" sz="2400" dirty="0"/>
              <a:t>return null</a:t>
            </a:r>
          </a:p>
          <a:p>
            <a:pPr lvl="3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 the Person matching the specified name</a:t>
            </a:r>
          </a:p>
          <a:p>
            <a:pPr lvl="3"/>
            <a:r>
              <a:rPr lang="en-IE" sz="2400" dirty="0"/>
              <a:t>Return the Person from within n</a:t>
            </a:r>
          </a:p>
        </p:txBody>
      </p:sp>
    </p:spTree>
    <p:extLst>
      <p:ext uri="{BB962C8B-B14F-4D97-AF65-F5344CB8AC3E}">
        <p14:creationId xmlns:p14="http://schemas.microsoft.com/office/powerpoint/2010/main" val="393246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4117-92B7-6CF4-15D1-4F288AA2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Recursively Searching a BST:</a:t>
            </a:r>
            <a:br>
              <a:rPr lang="en-IE" dirty="0"/>
            </a:br>
            <a:r>
              <a:rPr lang="en-IE" dirty="0"/>
              <a:t>Actively Searching the Tree (Recursing)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8618-1AA1-A82D-93E7-AE67C8F9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To search a BST, you need the main algorithm and a wrapper:</a:t>
            </a:r>
          </a:p>
          <a:p>
            <a:pPr lvl="1"/>
            <a:r>
              <a:rPr lang="en-IE" sz="2800" dirty="0"/>
              <a:t>private Node </a:t>
            </a:r>
            <a:r>
              <a:rPr lang="en-IE" sz="2800" dirty="0" err="1"/>
              <a:t>searchBST</a:t>
            </a:r>
            <a:r>
              <a:rPr lang="en-IE" sz="2800" dirty="0"/>
              <a:t>(current node, value):</a:t>
            </a:r>
          </a:p>
          <a:p>
            <a:pPr lvl="2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the current node doesn’t exist (no match found) or value is right (match!)</a:t>
            </a:r>
          </a:p>
          <a:p>
            <a:pPr lvl="2"/>
            <a:r>
              <a:rPr lang="en-IE" sz="2400" dirty="0"/>
              <a:t>If the current node is null OR the current node equals the search value:</a:t>
            </a:r>
          </a:p>
          <a:p>
            <a:pPr lvl="3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Return that node for use</a:t>
            </a:r>
          </a:p>
          <a:p>
            <a:pPr lvl="3"/>
            <a:r>
              <a:rPr lang="en-IE" sz="2400" dirty="0"/>
              <a:t>Return current node</a:t>
            </a:r>
          </a:p>
          <a:p>
            <a:pPr lvl="2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the current node’s value is too small</a:t>
            </a:r>
          </a:p>
          <a:p>
            <a:pPr lvl="2"/>
            <a:r>
              <a:rPr lang="en-IE" sz="2400" dirty="0"/>
              <a:t>If the current node’s value is less than the value searched for:</a:t>
            </a:r>
          </a:p>
          <a:p>
            <a:pPr lvl="3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Check the right subtree for a match</a:t>
            </a:r>
          </a:p>
          <a:p>
            <a:pPr lvl="3"/>
            <a:r>
              <a:rPr lang="en-IE" sz="2400" dirty="0"/>
              <a:t>Return </a:t>
            </a:r>
            <a:r>
              <a:rPr lang="en-IE" sz="2400" dirty="0" err="1"/>
              <a:t>searchBST</a:t>
            </a:r>
            <a:r>
              <a:rPr lang="en-IE" sz="2400" dirty="0"/>
              <a:t>(right child, value)</a:t>
            </a:r>
          </a:p>
          <a:p>
            <a:pPr lvl="2"/>
            <a:r>
              <a:rPr lang="en-I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Otherwise the current node is too big, so we need to check the left subtree</a:t>
            </a:r>
          </a:p>
          <a:p>
            <a:pPr lvl="2"/>
            <a:r>
              <a:rPr lang="en-IE" sz="2400" dirty="0"/>
              <a:t>Return </a:t>
            </a:r>
            <a:r>
              <a:rPr lang="en-IE" sz="2400" dirty="0" err="1"/>
              <a:t>searchBST</a:t>
            </a:r>
            <a:r>
              <a:rPr lang="en-IE" sz="2400" dirty="0"/>
              <a:t>(left child, value)</a:t>
            </a:r>
          </a:p>
        </p:txBody>
      </p:sp>
    </p:spTree>
    <p:extLst>
      <p:ext uri="{BB962C8B-B14F-4D97-AF65-F5344CB8AC3E}">
        <p14:creationId xmlns:p14="http://schemas.microsoft.com/office/powerpoint/2010/main" val="86285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9B2B-464D-9459-0AB8-863FB6BE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Recursive vs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2149-FFFE-AA3D-08FC-57210820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Reminder: A recursive approach will incur a higher space cost due to the cost of storing the recursion stack!</a:t>
            </a:r>
          </a:p>
          <a:p>
            <a:pPr lvl="2"/>
            <a:r>
              <a:rPr lang="en-IE" sz="2400" dirty="0"/>
              <a:t>Where the tree is very deep, we </a:t>
            </a:r>
            <a:r>
              <a:rPr lang="en-IE" sz="2400"/>
              <a:t>can run </a:t>
            </a:r>
            <a:r>
              <a:rPr lang="en-IE" sz="2400" dirty="0"/>
              <a:t>into stack overflow issues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We can implement the same logic in an iterative approach, but…</a:t>
            </a:r>
          </a:p>
          <a:p>
            <a:pPr lvl="2"/>
            <a:r>
              <a:rPr lang="en-IE" sz="2400" dirty="0"/>
              <a:t>If we do this, we need to track the node above us so we can remember our place in the tree</a:t>
            </a:r>
          </a:p>
          <a:p>
            <a:pPr lvl="2"/>
            <a:r>
              <a:rPr lang="en-IE" sz="2400" dirty="0"/>
              <a:t>More complex to code, tougher to debug, harder to follow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Both approaches are widely used in industry</a:t>
            </a:r>
          </a:p>
          <a:p>
            <a:pPr lvl="2"/>
            <a:r>
              <a:rPr lang="en-IE" sz="2400" dirty="0"/>
              <a:t>You must consider your scenario when choosing which you should employ</a:t>
            </a:r>
          </a:p>
        </p:txBody>
      </p:sp>
    </p:spTree>
    <p:extLst>
      <p:ext uri="{BB962C8B-B14F-4D97-AF65-F5344CB8AC3E}">
        <p14:creationId xmlns:p14="http://schemas.microsoft.com/office/powerpoint/2010/main" val="32333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340F-199C-2037-5B8C-FD517FF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9BEC-E889-084E-908B-12DBECBA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007" cy="40233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2800" dirty="0"/>
              <a:t>Tree: Data structure in which data is stored in a </a:t>
            </a:r>
            <a:r>
              <a:rPr lang="en-IE" sz="2800" dirty="0">
                <a:solidFill>
                  <a:srgbClr val="FF0000"/>
                </a:solidFill>
              </a:rPr>
              <a:t>hierarchy</a:t>
            </a:r>
          </a:p>
          <a:p>
            <a:pPr lvl="2"/>
            <a:r>
              <a:rPr lang="en-IE" sz="2400" dirty="0"/>
              <a:t>Very different to lists, which are linear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Tree is made up of </a:t>
            </a:r>
            <a:r>
              <a:rPr lang="en-IE" sz="2800" b="1" u="sng" dirty="0">
                <a:solidFill>
                  <a:srgbClr val="FF0000"/>
                </a:solidFill>
              </a:rPr>
              <a:t>nodes</a:t>
            </a:r>
            <a:r>
              <a:rPr lang="en-IE" sz="2800" dirty="0"/>
              <a:t> connected by </a:t>
            </a:r>
            <a:r>
              <a:rPr lang="en-IE" sz="2800" b="1" u="sng" dirty="0">
                <a:solidFill>
                  <a:srgbClr val="FF0000"/>
                </a:solidFill>
              </a:rPr>
              <a:t>edges</a:t>
            </a:r>
          </a:p>
          <a:p>
            <a:pPr lvl="2"/>
            <a:r>
              <a:rPr lang="en-IE" sz="2400" dirty="0"/>
              <a:t>The top of the tree is the </a:t>
            </a:r>
            <a:r>
              <a:rPr lang="en-IE" sz="2400" b="1" dirty="0"/>
              <a:t>root</a:t>
            </a:r>
            <a:r>
              <a:rPr lang="en-IE" sz="2400" dirty="0"/>
              <a:t> node</a:t>
            </a:r>
          </a:p>
          <a:p>
            <a:pPr lvl="2"/>
            <a:r>
              <a:rPr lang="en-IE" sz="2400" dirty="0"/>
              <a:t>Each node has sub-nodes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A tree is a </a:t>
            </a:r>
            <a:r>
              <a:rPr lang="en-IE" sz="2800" dirty="0">
                <a:solidFill>
                  <a:srgbClr val="FF0000"/>
                </a:solidFill>
              </a:rPr>
              <a:t>recursive</a:t>
            </a:r>
            <a:r>
              <a:rPr lang="en-IE" sz="2800" dirty="0"/>
              <a:t> structure</a:t>
            </a:r>
          </a:p>
          <a:p>
            <a:pPr lvl="2"/>
            <a:r>
              <a:rPr lang="en-IE" sz="2400" dirty="0"/>
              <a:t>Each level is a subtree of the overall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Trees do </a:t>
            </a:r>
            <a:r>
              <a:rPr lang="en-IE" sz="2800" dirty="0">
                <a:solidFill>
                  <a:srgbClr val="FF0000"/>
                </a:solidFill>
              </a:rPr>
              <a:t>NOT</a:t>
            </a:r>
            <a:r>
              <a:rPr lang="en-IE" sz="2800" dirty="0"/>
              <a:t> contain cycles</a:t>
            </a:r>
          </a:p>
          <a:p>
            <a:pPr lvl="2"/>
            <a:r>
              <a:rPr lang="en-IE" sz="2400" dirty="0"/>
              <a:t>Each node has only one parent</a:t>
            </a:r>
          </a:p>
          <a:p>
            <a:pPr lvl="2"/>
            <a:r>
              <a:rPr lang="en-IE" sz="2400" dirty="0"/>
              <a:t>Siblings cannot be connected</a:t>
            </a:r>
          </a:p>
          <a:p>
            <a:pPr lvl="2"/>
            <a:endParaRPr lang="en-IE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060976-A0B0-E0AD-AF3B-53FAB04F89B5}"/>
              </a:ext>
            </a:extLst>
          </p:cNvPr>
          <p:cNvGrpSpPr/>
          <p:nvPr/>
        </p:nvGrpSpPr>
        <p:grpSpPr>
          <a:xfrm>
            <a:off x="6315977" y="1966504"/>
            <a:ext cx="5124387" cy="3257290"/>
            <a:chOff x="6315977" y="1960753"/>
            <a:chExt cx="5124387" cy="325729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BE8D25A1-DFCF-125A-4F19-0BB9BBAC0CC8}"/>
                </a:ext>
              </a:extLst>
            </p:cNvPr>
            <p:cNvSpPr/>
            <p:nvPr/>
          </p:nvSpPr>
          <p:spPr>
            <a:xfrm>
              <a:off x="8919713" y="196075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</a:t>
              </a: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5E075D6-2BFA-237A-3C83-15FB98C37F5E}"/>
                </a:ext>
              </a:extLst>
            </p:cNvPr>
            <p:cNvSpPr/>
            <p:nvPr/>
          </p:nvSpPr>
          <p:spPr>
            <a:xfrm>
              <a:off x="7827038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B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5DBE708-8F97-45BC-415F-C8EB755236D3}"/>
                </a:ext>
              </a:extLst>
            </p:cNvPr>
            <p:cNvSpPr/>
            <p:nvPr/>
          </p:nvSpPr>
          <p:spPr>
            <a:xfrm>
              <a:off x="10136037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015A398-4926-5E7B-0FA7-2A7824C4120A}"/>
                </a:ext>
              </a:extLst>
            </p:cNvPr>
            <p:cNvSpPr/>
            <p:nvPr/>
          </p:nvSpPr>
          <p:spPr>
            <a:xfrm>
              <a:off x="704203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D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CBA06DD-A440-24E1-0993-2F7293D148D1}"/>
                </a:ext>
              </a:extLst>
            </p:cNvPr>
            <p:cNvSpPr/>
            <p:nvPr/>
          </p:nvSpPr>
          <p:spPr>
            <a:xfrm>
              <a:off x="8612042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E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DFB6D62D-25F8-7E26-3501-6D616E3DB0F3}"/>
                </a:ext>
              </a:extLst>
            </p:cNvPr>
            <p:cNvSpPr/>
            <p:nvPr/>
          </p:nvSpPr>
          <p:spPr>
            <a:xfrm>
              <a:off x="9443057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F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8A4393D-B417-E133-E20B-D85096C46340}"/>
                </a:ext>
              </a:extLst>
            </p:cNvPr>
            <p:cNvSpPr/>
            <p:nvPr/>
          </p:nvSpPr>
          <p:spPr>
            <a:xfrm>
              <a:off x="1095728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G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8963A5-423D-D933-1853-C89550A58065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8068578" y="2373088"/>
              <a:ext cx="921880" cy="52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6D7F4-5694-15A6-9416-7F43AA24B399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8239373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44B236-F80C-86BE-0C35-F3BF51A8E27B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7283574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B006DD-2C7D-F32F-DE26-655DC158914A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9332048" y="2373088"/>
              <a:ext cx="874734" cy="59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A34820-172D-6ED9-2EB6-AA3ACF11E9DF}"/>
                </a:ext>
              </a:extLst>
            </p:cNvPr>
            <p:cNvCxnSpPr>
              <a:cxnSpLocks/>
              <a:stCxn id="10" idx="0"/>
              <a:endCxn id="6" idx="3"/>
            </p:cNvCxnSpPr>
            <p:nvPr/>
          </p:nvCxnSpPr>
          <p:spPr>
            <a:xfrm flipV="1">
              <a:off x="9684597" y="3312246"/>
              <a:ext cx="522185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3D9E04-3C60-D93F-2B95-A1E2BEBCBEDC}"/>
                </a:ext>
              </a:extLst>
            </p:cNvPr>
            <p:cNvCxnSpPr>
              <a:cxnSpLocks/>
              <a:stCxn id="11" idx="0"/>
              <a:endCxn id="6" idx="5"/>
            </p:cNvCxnSpPr>
            <p:nvPr/>
          </p:nvCxnSpPr>
          <p:spPr>
            <a:xfrm flipH="1" flipV="1">
              <a:off x="10548372" y="3312246"/>
              <a:ext cx="650452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BB0BB490-E3BD-FA09-C604-E12D90F4F02A}"/>
                </a:ext>
              </a:extLst>
            </p:cNvPr>
            <p:cNvSpPr/>
            <p:nvPr/>
          </p:nvSpPr>
          <p:spPr>
            <a:xfrm>
              <a:off x="6315977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H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DB5665-BEBD-DDBF-40C0-86CE02E1B5B6}"/>
                </a:ext>
              </a:extLst>
            </p:cNvPr>
            <p:cNvCxnSpPr>
              <a:cxnSpLocks/>
              <a:stCxn id="7" idx="3"/>
              <a:endCxn id="38" idx="0"/>
            </p:cNvCxnSpPr>
            <p:nvPr/>
          </p:nvCxnSpPr>
          <p:spPr>
            <a:xfrm flipH="1">
              <a:off x="6557517" y="4204759"/>
              <a:ext cx="555262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8F02C8EA-55F2-31D4-9A44-1BC0AE8D0BD6}"/>
                </a:ext>
              </a:extLst>
            </p:cNvPr>
            <p:cNvSpPr/>
            <p:nvPr/>
          </p:nvSpPr>
          <p:spPr>
            <a:xfrm>
              <a:off x="7827038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6CF56B-B639-0DD5-F972-602CB995C152}"/>
                </a:ext>
              </a:extLst>
            </p:cNvPr>
            <p:cNvCxnSpPr>
              <a:cxnSpLocks/>
              <a:stCxn id="7" idx="5"/>
              <a:endCxn id="43" idx="0"/>
            </p:cNvCxnSpPr>
            <p:nvPr/>
          </p:nvCxnSpPr>
          <p:spPr>
            <a:xfrm>
              <a:off x="7454369" y="4204759"/>
              <a:ext cx="614209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89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AA6E-89F2-9A99-B65E-B2215CC9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Use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944B-21C2-9375-698C-1CCAFB90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2800" dirty="0"/>
              <a:t>Trees are suited to </a:t>
            </a:r>
            <a:r>
              <a:rPr lang="en-IE" sz="2800" dirty="0">
                <a:solidFill>
                  <a:srgbClr val="FF0000"/>
                </a:solidFill>
              </a:rPr>
              <a:t>representing hierarchy </a:t>
            </a:r>
            <a:r>
              <a:rPr lang="en-IE" sz="2800" dirty="0"/>
              <a:t>within components</a:t>
            </a:r>
          </a:p>
          <a:p>
            <a:pPr lvl="2"/>
            <a:r>
              <a:rPr lang="en-IE" sz="2400" dirty="0"/>
              <a:t>Hierarchy in the structure mimics the hierarchy in the information being stored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Tree structure can allow for </a:t>
            </a:r>
            <a:r>
              <a:rPr lang="en-IE" sz="2800" dirty="0">
                <a:solidFill>
                  <a:srgbClr val="FF0000"/>
                </a:solidFill>
              </a:rPr>
              <a:t>efficient maintenance of ordered data</a:t>
            </a:r>
          </a:p>
          <a:p>
            <a:pPr lvl="2"/>
            <a:r>
              <a:rPr lang="en-IE" sz="2400" dirty="0"/>
              <a:t>Inserting into an ordered tree is easier and cheaper than inserting into an ordered linear structure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Tree structure stores data for </a:t>
            </a:r>
            <a:r>
              <a:rPr lang="en-IE" sz="2800" dirty="0">
                <a:solidFill>
                  <a:srgbClr val="FF0000"/>
                </a:solidFill>
              </a:rPr>
              <a:t>efficient searching</a:t>
            </a:r>
          </a:p>
          <a:p>
            <a:pPr lvl="2"/>
            <a:r>
              <a:rPr lang="en-IE" sz="2400" dirty="0"/>
              <a:t>The branched nature of trees means entire sections of data are easily eliminated where the tree stores its information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26145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4303-1579-B3B6-51AD-6EB4805B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Tree Terminology: </a:t>
            </a:r>
            <a:br>
              <a:rPr lang="en-IE" dirty="0"/>
            </a:br>
            <a:r>
              <a:rPr lang="en-IE" dirty="0"/>
              <a:t>Node &amp; Connection-Related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0570-23C6-A027-77AF-3B9BDF9F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60411" cy="4382538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IE" sz="2800" dirty="0">
                <a:solidFill>
                  <a:srgbClr val="FF0000"/>
                </a:solidFill>
              </a:rPr>
              <a:t>Root</a:t>
            </a:r>
            <a:r>
              <a:rPr lang="en-IE" sz="2800" dirty="0"/>
              <a:t>: Top-most node in the tree (first node in the tree)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Parent</a:t>
            </a:r>
            <a:r>
              <a:rPr lang="en-IE" sz="2800" dirty="0"/>
              <a:t>: Node linked to a node below it</a:t>
            </a:r>
          </a:p>
          <a:p>
            <a:pPr lvl="2"/>
            <a:r>
              <a:rPr lang="en-IE" sz="2400" dirty="0"/>
              <a:t>Also known as an </a:t>
            </a:r>
            <a:r>
              <a:rPr lang="en-IE" sz="2400" i="1" dirty="0"/>
              <a:t>internal</a:t>
            </a:r>
            <a:r>
              <a:rPr lang="en-IE" sz="2400" dirty="0"/>
              <a:t> node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Child</a:t>
            </a:r>
            <a:r>
              <a:rPr lang="en-IE" sz="2800" dirty="0"/>
              <a:t>: Node linked to a node above it</a:t>
            </a:r>
          </a:p>
          <a:p>
            <a:pPr lvl="2"/>
            <a:r>
              <a:rPr lang="en-IE" sz="2400" dirty="0"/>
              <a:t>Only node that is not a child is the root of the tree</a:t>
            </a:r>
          </a:p>
          <a:p>
            <a:pPr lvl="1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Siblings</a:t>
            </a:r>
            <a:r>
              <a:rPr lang="en-IE" sz="2800" dirty="0"/>
              <a:t>: Nodes sharing the same parent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Descendant</a:t>
            </a:r>
            <a:r>
              <a:rPr lang="en-IE" sz="2800" dirty="0"/>
              <a:t> of a node: Child, grandchild etc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Ancestor</a:t>
            </a:r>
            <a:r>
              <a:rPr lang="en-IE" sz="2800" dirty="0"/>
              <a:t> of a node: Parent, grandparent etc</a:t>
            </a:r>
          </a:p>
          <a:p>
            <a:pPr lvl="1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Leaf</a:t>
            </a:r>
            <a:r>
              <a:rPr lang="en-IE" sz="2800" dirty="0"/>
              <a:t>: Node with no descendants </a:t>
            </a:r>
          </a:p>
          <a:p>
            <a:pPr lvl="2"/>
            <a:r>
              <a:rPr lang="en-IE" sz="2400" dirty="0"/>
              <a:t>A leaf’s left and right nodes are null</a:t>
            </a:r>
          </a:p>
          <a:p>
            <a:pPr lvl="2"/>
            <a:r>
              <a:rPr lang="en-IE" sz="2400" dirty="0"/>
              <a:t>Also known as an </a:t>
            </a:r>
            <a:r>
              <a:rPr lang="en-IE" sz="2400" i="1" dirty="0"/>
              <a:t>external </a:t>
            </a:r>
            <a:r>
              <a:rPr lang="en-IE" sz="2400" dirty="0"/>
              <a:t>node</a:t>
            </a:r>
            <a:endParaRPr lang="en-IE" sz="2800" dirty="0"/>
          </a:p>
          <a:p>
            <a:pPr lvl="1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Edge</a:t>
            </a:r>
            <a:r>
              <a:rPr lang="en-IE" sz="2800" dirty="0"/>
              <a:t>: Link between two nodes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Path</a:t>
            </a:r>
            <a:r>
              <a:rPr lang="en-IE" sz="2800" dirty="0"/>
              <a:t>: Sequence of nodes &amp; edges connecting a node with its descendant</a:t>
            </a:r>
          </a:p>
          <a:p>
            <a:pPr lvl="2"/>
            <a:r>
              <a:rPr lang="en-IE" sz="2400" dirty="0"/>
              <a:t>Example: A-&gt;B-&gt;D-&gt;I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2DCEEA-43FE-5DBB-B432-FB3C2F1AB783}"/>
              </a:ext>
            </a:extLst>
          </p:cNvPr>
          <p:cNvGrpSpPr/>
          <p:nvPr/>
        </p:nvGrpSpPr>
        <p:grpSpPr>
          <a:xfrm>
            <a:off x="5066581" y="1908994"/>
            <a:ext cx="6373783" cy="3602510"/>
            <a:chOff x="5066581" y="1966504"/>
            <a:chExt cx="6373783" cy="360251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97E51C9-3347-9DDC-EAF2-AF791D6A10EF}"/>
                </a:ext>
              </a:extLst>
            </p:cNvPr>
            <p:cNvGrpSpPr/>
            <p:nvPr/>
          </p:nvGrpSpPr>
          <p:grpSpPr>
            <a:xfrm>
              <a:off x="5520906" y="1966504"/>
              <a:ext cx="5919458" cy="3602510"/>
              <a:chOff x="5520906" y="1966504"/>
              <a:chExt cx="5919458" cy="360251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D324A3C-4D4D-4752-8874-769DB45D90FB}"/>
                  </a:ext>
                </a:extLst>
              </p:cNvPr>
              <p:cNvCxnSpPr>
                <a:cxnSpLocks/>
                <a:stCxn id="41" idx="2"/>
                <a:endCxn id="7" idx="7"/>
              </p:cNvCxnSpPr>
              <p:nvPr/>
            </p:nvCxnSpPr>
            <p:spPr>
              <a:xfrm flipH="1">
                <a:off x="10548372" y="2448849"/>
                <a:ext cx="315454" cy="5275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EF5A51-E5F1-9D38-B35B-0F3795C19CB1}"/>
                  </a:ext>
                </a:extLst>
              </p:cNvPr>
              <p:cNvSpPr txBox="1"/>
              <p:nvPr/>
            </p:nvSpPr>
            <p:spPr>
              <a:xfrm>
                <a:off x="10287287" y="2079517"/>
                <a:ext cx="115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solidFill>
                      <a:srgbClr val="FF0000"/>
                    </a:solidFill>
                  </a:rPr>
                  <a:t>Child</a:t>
                </a:r>
                <a:r>
                  <a:rPr lang="en-IE" dirty="0"/>
                  <a:t> of A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8B412C-3FE6-ED46-C839-45E2D224BF2E}"/>
                  </a:ext>
                </a:extLst>
              </p:cNvPr>
              <p:cNvGrpSpPr/>
              <p:nvPr/>
            </p:nvGrpSpPr>
            <p:grpSpPr>
              <a:xfrm>
                <a:off x="5520906" y="1966504"/>
                <a:ext cx="5919458" cy="3602510"/>
                <a:chOff x="5520906" y="1966504"/>
                <a:chExt cx="5919458" cy="360251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D264C55-B548-F86A-8F46-26DA85EB52B7}"/>
                    </a:ext>
                  </a:extLst>
                </p:cNvPr>
                <p:cNvGrpSpPr/>
                <p:nvPr/>
              </p:nvGrpSpPr>
              <p:grpSpPr>
                <a:xfrm>
                  <a:off x="5520906" y="1966504"/>
                  <a:ext cx="5919458" cy="3257290"/>
                  <a:chOff x="5520906" y="1966504"/>
                  <a:chExt cx="5919458" cy="325729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8875B646-87FD-8C8D-AABB-16BA575D1F2B}"/>
                      </a:ext>
                    </a:extLst>
                  </p:cNvPr>
                  <p:cNvGrpSpPr/>
                  <p:nvPr/>
                </p:nvGrpSpPr>
                <p:grpSpPr>
                  <a:xfrm>
                    <a:off x="6315977" y="1966504"/>
                    <a:ext cx="5124387" cy="3257290"/>
                    <a:chOff x="6315977" y="1966504"/>
                    <a:chExt cx="5124387" cy="3257290"/>
                  </a:xfrm>
                </p:grpSpPr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864ACA3D-8FB2-ED0F-A031-C64180C04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5977" y="1966504"/>
                      <a:ext cx="5124387" cy="3257290"/>
                      <a:chOff x="6315977" y="1960753"/>
                      <a:chExt cx="5124387" cy="3257290"/>
                    </a:xfrm>
                  </p:grpSpPr>
                  <p:sp>
                    <p:nvSpPr>
                      <p:cNvPr id="5" name="Flowchart: Connector 4">
                        <a:extLst>
                          <a:ext uri="{FF2B5EF4-FFF2-40B4-BE49-F238E27FC236}">
                            <a16:creationId xmlns:a16="http://schemas.microsoft.com/office/drawing/2014/main" id="{8E615657-3BC4-B65D-1912-B4C9D5EB2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713" y="1960753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A</a:t>
                        </a:r>
                      </a:p>
                    </p:txBody>
                  </p:sp>
                  <p:sp>
                    <p:nvSpPr>
                      <p:cNvPr id="6" name="Flowchart: Connector 5">
                        <a:extLst>
                          <a:ext uri="{FF2B5EF4-FFF2-40B4-BE49-F238E27FC236}">
                            <a16:creationId xmlns:a16="http://schemas.microsoft.com/office/drawing/2014/main" id="{16889F3B-50AF-7130-A115-30D3018F4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27038" y="2899911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B</a:t>
                        </a:r>
                      </a:p>
                    </p:txBody>
                  </p:sp>
                  <p:sp>
                    <p:nvSpPr>
                      <p:cNvPr id="7" name="Flowchart: Connector 6">
                        <a:extLst>
                          <a:ext uri="{FF2B5EF4-FFF2-40B4-BE49-F238E27FC236}">
                            <a16:creationId xmlns:a16="http://schemas.microsoft.com/office/drawing/2014/main" id="{5E3F4FAA-D0F3-FBF2-204B-0646D58004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36037" y="2899911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C</a:t>
                        </a:r>
                      </a:p>
                    </p:txBody>
                  </p:sp>
                  <p:sp>
                    <p:nvSpPr>
                      <p:cNvPr id="8" name="Flowchart: Connector 7">
                        <a:extLst>
                          <a:ext uri="{FF2B5EF4-FFF2-40B4-BE49-F238E27FC236}">
                            <a16:creationId xmlns:a16="http://schemas.microsoft.com/office/drawing/2014/main" id="{07F6F9E2-D907-C91F-5571-408AA76E55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42034" y="3792424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D</a:t>
                        </a:r>
                      </a:p>
                    </p:txBody>
                  </p:sp>
                  <p:sp>
                    <p:nvSpPr>
                      <p:cNvPr id="9" name="Flowchart: Connector 8">
                        <a:extLst>
                          <a:ext uri="{FF2B5EF4-FFF2-40B4-BE49-F238E27FC236}">
                            <a16:creationId xmlns:a16="http://schemas.microsoft.com/office/drawing/2014/main" id="{C4ABA50D-2EF8-1CA6-4FA8-740EBE7CF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12042" y="3792424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E</a:t>
                        </a:r>
                      </a:p>
                    </p:txBody>
                  </p:sp>
                  <p:sp>
                    <p:nvSpPr>
                      <p:cNvPr id="10" name="Flowchart: Connector 9">
                        <a:extLst>
                          <a:ext uri="{FF2B5EF4-FFF2-40B4-BE49-F238E27FC236}">
                            <a16:creationId xmlns:a16="http://schemas.microsoft.com/office/drawing/2014/main" id="{5232643B-CD4A-6F20-887A-537D3A7BA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3057" y="3792424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F</a:t>
                        </a:r>
                      </a:p>
                    </p:txBody>
                  </p:sp>
                  <p:sp>
                    <p:nvSpPr>
                      <p:cNvPr id="11" name="Flowchart: Connector 10">
                        <a:extLst>
                          <a:ext uri="{FF2B5EF4-FFF2-40B4-BE49-F238E27FC236}">
                            <a16:creationId xmlns:a16="http://schemas.microsoft.com/office/drawing/2014/main" id="{E2891A6A-243C-C5C0-1A5E-0C360AABE0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57284" y="3792424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G</a:t>
                        </a:r>
                      </a:p>
                    </p:txBody>
                  </p:sp>
                  <p:cxnSp>
                    <p:nvCxnSpPr>
                      <p:cNvPr id="12" name="Straight Connector 11">
                        <a:extLst>
                          <a:ext uri="{FF2B5EF4-FFF2-40B4-BE49-F238E27FC236}">
                            <a16:creationId xmlns:a16="http://schemas.microsoft.com/office/drawing/2014/main" id="{9C98B50D-7C72-D55C-4288-F6FEEB23095A}"/>
                          </a:ext>
                        </a:extLst>
                      </p:cNvPr>
                      <p:cNvCxnSpPr>
                        <a:cxnSpLocks/>
                        <a:stCxn id="6" idx="0"/>
                        <a:endCxn id="5" idx="3"/>
                      </p:cNvCxnSpPr>
                      <p:nvPr/>
                    </p:nvCxnSpPr>
                    <p:spPr>
                      <a:xfrm flipV="1">
                        <a:off x="8068578" y="2373088"/>
                        <a:ext cx="921880" cy="5268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DF62839-9A98-B758-4675-384F6025408D}"/>
                          </a:ext>
                        </a:extLst>
                      </p:cNvPr>
                      <p:cNvCxnSpPr>
                        <a:cxnSpLocks/>
                        <a:stCxn id="6" idx="5"/>
                        <a:endCxn id="9" idx="0"/>
                      </p:cNvCxnSpPr>
                      <p:nvPr/>
                    </p:nvCxnSpPr>
                    <p:spPr>
                      <a:xfrm>
                        <a:off x="8239373" y="3312246"/>
                        <a:ext cx="614209" cy="4801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>
                        <a:extLst>
                          <a:ext uri="{FF2B5EF4-FFF2-40B4-BE49-F238E27FC236}">
                            <a16:creationId xmlns:a16="http://schemas.microsoft.com/office/drawing/2014/main" id="{C1267116-2479-C4C8-31F4-17B96475C738}"/>
                          </a:ext>
                        </a:extLst>
                      </p:cNvPr>
                      <p:cNvCxnSpPr>
                        <a:cxnSpLocks/>
                        <a:stCxn id="6" idx="3"/>
                        <a:endCxn id="8" idx="0"/>
                      </p:cNvCxnSpPr>
                      <p:nvPr/>
                    </p:nvCxnSpPr>
                    <p:spPr>
                      <a:xfrm flipH="1">
                        <a:off x="7283574" y="3312246"/>
                        <a:ext cx="614209" cy="4801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0F59AEB3-F0AE-A261-6C48-E2A94FA7BE17}"/>
                          </a:ext>
                        </a:extLst>
                      </p:cNvPr>
                      <p:cNvCxnSpPr>
                        <a:cxnSpLocks/>
                        <a:stCxn id="7" idx="1"/>
                        <a:endCxn id="5" idx="5"/>
                      </p:cNvCxnSpPr>
                      <p:nvPr/>
                    </p:nvCxnSpPr>
                    <p:spPr>
                      <a:xfrm flipH="1" flipV="1">
                        <a:off x="9332048" y="2373088"/>
                        <a:ext cx="874734" cy="59756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>
                        <a:extLst>
                          <a:ext uri="{FF2B5EF4-FFF2-40B4-BE49-F238E27FC236}">
                            <a16:creationId xmlns:a16="http://schemas.microsoft.com/office/drawing/2014/main" id="{E933685A-B25D-4123-A8C3-7327A7DBC37E}"/>
                          </a:ext>
                        </a:extLst>
                      </p:cNvPr>
                      <p:cNvCxnSpPr>
                        <a:cxnSpLocks/>
                        <a:stCxn id="10" idx="0"/>
                        <a:endCxn id="7" idx="3"/>
                      </p:cNvCxnSpPr>
                      <p:nvPr/>
                    </p:nvCxnSpPr>
                    <p:spPr>
                      <a:xfrm flipV="1">
                        <a:off x="9684597" y="3312246"/>
                        <a:ext cx="522185" cy="4801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9A11BEC1-7FFD-4131-D2A3-9AE02083FE62}"/>
                          </a:ext>
                        </a:extLst>
                      </p:cNvPr>
                      <p:cNvCxnSpPr>
                        <a:cxnSpLocks/>
                        <a:stCxn id="11" idx="0"/>
                        <a:endCxn id="7" idx="5"/>
                      </p:cNvCxnSpPr>
                      <p:nvPr/>
                    </p:nvCxnSpPr>
                    <p:spPr>
                      <a:xfrm flipH="1" flipV="1">
                        <a:off x="10548372" y="3312246"/>
                        <a:ext cx="650452" cy="48017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Flowchart: Connector 17">
                        <a:extLst>
                          <a:ext uri="{FF2B5EF4-FFF2-40B4-BE49-F238E27FC236}">
                            <a16:creationId xmlns:a16="http://schemas.microsoft.com/office/drawing/2014/main" id="{8BF14554-3042-D459-C714-2EC9B3247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15977" y="4734963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H</a:t>
                        </a:r>
                      </a:p>
                    </p:txBody>
                  </p: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CD16BCE3-373B-A70A-D7D1-E51A748832B2}"/>
                          </a:ext>
                        </a:extLst>
                      </p:cNvPr>
                      <p:cNvCxnSpPr>
                        <a:cxnSpLocks/>
                        <a:stCxn id="8" idx="3"/>
                        <a:endCxn id="18" idx="0"/>
                      </p:cNvCxnSpPr>
                      <p:nvPr/>
                    </p:nvCxnSpPr>
                    <p:spPr>
                      <a:xfrm flipH="1">
                        <a:off x="6557517" y="4204759"/>
                        <a:ext cx="555262" cy="5302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Flowchart: Connector 19">
                        <a:extLst>
                          <a:ext uri="{FF2B5EF4-FFF2-40B4-BE49-F238E27FC236}">
                            <a16:creationId xmlns:a16="http://schemas.microsoft.com/office/drawing/2014/main" id="{AA34E626-B9DC-4293-7688-467B458788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27038" y="4734963"/>
                        <a:ext cx="483080" cy="483080"/>
                      </a:xfrm>
                      <a:prstGeom prst="flowChartConnector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E" dirty="0"/>
                          <a:t>I</a:t>
                        </a:r>
                      </a:p>
                    </p:txBody>
                  </p:sp>
                  <p:cxnSp>
                    <p:nvCxnSpPr>
                      <p:cNvPr id="21" name="Straight Connector 20">
                        <a:extLst>
                          <a:ext uri="{FF2B5EF4-FFF2-40B4-BE49-F238E27FC236}">
                            <a16:creationId xmlns:a16="http://schemas.microsoft.com/office/drawing/2014/main" id="{015A152B-9437-6D0F-9B7C-9038563F12E4}"/>
                          </a:ext>
                        </a:extLst>
                      </p:cNvPr>
                      <p:cNvCxnSpPr>
                        <a:cxnSpLocks/>
                        <a:stCxn id="8" idx="5"/>
                        <a:endCxn id="20" idx="0"/>
                      </p:cNvCxnSpPr>
                      <p:nvPr/>
                    </p:nvCxnSpPr>
                    <p:spPr>
                      <a:xfrm>
                        <a:off x="7454369" y="4204759"/>
                        <a:ext cx="614209" cy="53020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3388F748-2359-99A0-2E62-F3F52FA0570C}"/>
                        </a:ext>
                      </a:extLst>
                    </p:cNvPr>
                    <p:cNvCxnSpPr>
                      <a:cxnSpLocks/>
                      <a:stCxn id="24" idx="3"/>
                      <a:endCxn id="5" idx="2"/>
                    </p:cNvCxnSpPr>
                    <p:nvPr/>
                  </p:nvCxnSpPr>
                  <p:spPr>
                    <a:xfrm>
                      <a:off x="7864423" y="2157111"/>
                      <a:ext cx="1055290" cy="50933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AE70375-C77F-CF29-7A99-D416895885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8867" y="1972445"/>
                      <a:ext cx="625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Root</a:t>
                      </a: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B32510F-5CD9-25A8-9CF8-F26367B0117C}"/>
                      </a:ext>
                    </a:extLst>
                  </p:cNvPr>
                  <p:cNvCxnSpPr>
                    <a:cxnSpLocks/>
                    <a:stCxn id="31" idx="3"/>
                    <a:endCxn id="6" idx="2"/>
                  </p:cNvCxnSpPr>
                  <p:nvPr/>
                </p:nvCxnSpPr>
                <p:spPr>
                  <a:xfrm>
                    <a:off x="7257691" y="2849368"/>
                    <a:ext cx="569347" cy="29783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BD6F107-036A-17FC-DB89-4F001ACEA035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906" y="2387703"/>
                    <a:ext cx="1736785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E" dirty="0">
                        <a:solidFill>
                          <a:srgbClr val="FF0000"/>
                        </a:solidFill>
                      </a:rPr>
                      <a:t>Parent</a:t>
                    </a:r>
                    <a:r>
                      <a:rPr lang="en-IE" dirty="0"/>
                      <a:t> of D &amp; E</a:t>
                    </a:r>
                  </a:p>
                  <a:p>
                    <a:r>
                      <a:rPr lang="en-IE" dirty="0">
                        <a:solidFill>
                          <a:srgbClr val="FF0000"/>
                        </a:solidFill>
                      </a:rPr>
                      <a:t>Ancestor</a:t>
                    </a:r>
                    <a:r>
                      <a:rPr lang="en-IE" dirty="0"/>
                      <a:t> of D, E, H and I</a:t>
                    </a: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CD297DBA-DF9B-44B1-2163-DF09F1558A59}"/>
                    </a:ext>
                  </a:extLst>
                </p:cNvPr>
                <p:cNvCxnSpPr>
                  <a:cxnSpLocks/>
                  <a:stCxn id="51" idx="0"/>
                  <a:endCxn id="10" idx="5"/>
                </p:cNvCxnSpPr>
                <p:nvPr/>
              </p:nvCxnSpPr>
              <p:spPr>
                <a:xfrm flipH="1" flipV="1">
                  <a:off x="9855392" y="4210510"/>
                  <a:ext cx="361160" cy="4351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ADB296-7B95-DDF0-1354-5F6A1CC0319B}"/>
                    </a:ext>
                  </a:extLst>
                </p:cNvPr>
                <p:cNvSpPr txBox="1"/>
                <p:nvPr/>
              </p:nvSpPr>
              <p:spPr>
                <a:xfrm>
                  <a:off x="9138250" y="4645684"/>
                  <a:ext cx="215660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FF0000"/>
                      </a:solidFill>
                    </a:rPr>
                    <a:t>Leaf</a:t>
                  </a:r>
                </a:p>
                <a:p>
                  <a:r>
                    <a:rPr lang="en-IE" dirty="0">
                      <a:solidFill>
                        <a:srgbClr val="FF0000"/>
                      </a:solidFill>
                    </a:rPr>
                    <a:t>Sibling</a:t>
                  </a:r>
                  <a:r>
                    <a:rPr lang="en-I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of G</a:t>
                  </a:r>
                </a:p>
                <a:p>
                  <a:r>
                    <a:rPr lang="en-IE" dirty="0">
                      <a:solidFill>
                        <a:srgbClr val="FF0000"/>
                      </a:solidFill>
                    </a:rPr>
                    <a:t>Descendant</a:t>
                  </a:r>
                  <a:r>
                    <a:rPr lang="en-IE" dirty="0"/>
                    <a:t> of A &amp; C</a:t>
                  </a:r>
                </a:p>
              </p:txBody>
            </p: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C9D67D0-B8C7-CC9B-DBED-BA508AB68357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5739457" y="4450928"/>
              <a:ext cx="1055290" cy="509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9634F5-4063-2EA5-9AEA-B55B9D4E5B8A}"/>
                </a:ext>
              </a:extLst>
            </p:cNvPr>
            <p:cNvSpPr txBox="1"/>
            <p:nvPr/>
          </p:nvSpPr>
          <p:spPr>
            <a:xfrm>
              <a:off x="5066581" y="4266262"/>
              <a:ext cx="6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>
                  <a:solidFill>
                    <a:srgbClr val="FF0000"/>
                  </a:solidFill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0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4303-1579-B3B6-51AD-6EB4805B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Tree Terminology: </a:t>
            </a:r>
            <a:br>
              <a:rPr lang="en-IE" dirty="0"/>
            </a:br>
            <a:r>
              <a:rPr lang="en-IE" dirty="0"/>
              <a:t>Position-Related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0570-23C6-A027-77AF-3B9BDF9F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103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2800" dirty="0">
                <a:solidFill>
                  <a:srgbClr val="FF0000"/>
                </a:solidFill>
              </a:rPr>
              <a:t>Depth: </a:t>
            </a:r>
            <a:r>
              <a:rPr lang="en-IE" sz="2800" dirty="0"/>
              <a:t>how far down in the tree the node appears</a:t>
            </a: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Depth of a node</a:t>
            </a:r>
            <a:r>
              <a:rPr lang="en-IE" sz="2400" dirty="0"/>
              <a:t>: The number of </a:t>
            </a:r>
            <a:r>
              <a:rPr lang="en-IE" sz="2400" u="sng" dirty="0"/>
              <a:t>ancestors</a:t>
            </a:r>
            <a:r>
              <a:rPr lang="en-IE" sz="2400" dirty="0"/>
              <a:t> that node has</a:t>
            </a:r>
          </a:p>
          <a:p>
            <a:pPr lvl="1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Degree: </a:t>
            </a:r>
            <a:r>
              <a:rPr lang="en-IE" sz="2800" dirty="0"/>
              <a:t>How many things descend from the node</a:t>
            </a: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Degree of a </a:t>
            </a:r>
            <a:r>
              <a:rPr lang="en-IE" sz="2400" u="sng" dirty="0">
                <a:solidFill>
                  <a:srgbClr val="FF0000"/>
                </a:solidFill>
              </a:rPr>
              <a:t>node</a:t>
            </a:r>
            <a:r>
              <a:rPr lang="en-IE" sz="2400" dirty="0"/>
              <a:t>: How many descendants the node is linked to</a:t>
            </a: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Degree of the </a:t>
            </a:r>
            <a:r>
              <a:rPr lang="en-IE" sz="2400" u="sng" dirty="0">
                <a:solidFill>
                  <a:srgbClr val="FF0000"/>
                </a:solidFill>
              </a:rPr>
              <a:t>tree</a:t>
            </a:r>
            <a:r>
              <a:rPr lang="en-IE" sz="2400" dirty="0"/>
              <a:t>: How many nodes are in the tree</a:t>
            </a:r>
          </a:p>
          <a:p>
            <a:pPr lvl="1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Level of a node</a:t>
            </a:r>
            <a:r>
              <a:rPr lang="en-IE" sz="2800" dirty="0"/>
              <a:t>: The number of connections from the node to the root</a:t>
            </a:r>
          </a:p>
          <a:p>
            <a:pPr lvl="2"/>
            <a:r>
              <a:rPr lang="en-IE" sz="2400" dirty="0"/>
              <a:t>Calculated by counting from the root down to the specified node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Height</a:t>
            </a:r>
            <a:r>
              <a:rPr lang="en-IE" sz="2800" dirty="0"/>
              <a:t>: Distance from the lowest connected point in the tree</a:t>
            </a:r>
            <a:endParaRPr lang="en-IE" sz="2400" dirty="0"/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Height of a </a:t>
            </a:r>
            <a:r>
              <a:rPr lang="en-IE" sz="2400" u="sng" dirty="0">
                <a:solidFill>
                  <a:srgbClr val="FF0000"/>
                </a:solidFill>
              </a:rPr>
              <a:t>node</a:t>
            </a:r>
            <a:r>
              <a:rPr lang="en-IE" sz="2400" dirty="0"/>
              <a:t>: The longest downward path between the node and a connected leaf</a:t>
            </a:r>
          </a:p>
          <a:p>
            <a:pPr lvl="3"/>
            <a:r>
              <a:rPr lang="en-IE" sz="2400" dirty="0"/>
              <a:t>Calculated by counting from the node downward to the node’s </a:t>
            </a:r>
            <a:r>
              <a:rPr lang="en-IE" sz="2400" u="sng" dirty="0"/>
              <a:t>deepest child</a:t>
            </a:r>
            <a:endParaRPr lang="en-IE" sz="2400" dirty="0"/>
          </a:p>
          <a:p>
            <a:pPr lvl="3"/>
            <a:r>
              <a:rPr lang="en-IE" sz="2400" dirty="0"/>
              <a:t>A leaf will always have a height of 0 as it has no children.</a:t>
            </a:r>
          </a:p>
          <a:p>
            <a:pPr lvl="2"/>
            <a:r>
              <a:rPr lang="en-IE" sz="2400" dirty="0">
                <a:solidFill>
                  <a:srgbClr val="FF0000"/>
                </a:solidFill>
              </a:rPr>
              <a:t>Height of a </a:t>
            </a:r>
            <a:r>
              <a:rPr lang="en-IE" sz="2400" u="sng" dirty="0">
                <a:solidFill>
                  <a:srgbClr val="FF0000"/>
                </a:solidFill>
              </a:rPr>
              <a:t>tree</a:t>
            </a:r>
            <a:r>
              <a:rPr lang="en-IE" sz="2400" dirty="0"/>
              <a:t>: The maximum depth of any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53330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4D03-BBB9-32D3-1BB9-5E4AC4A6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Tree Terminology:</a:t>
            </a:r>
            <a:br>
              <a:rPr lang="en-IE" dirty="0"/>
            </a:br>
            <a:r>
              <a:rPr lang="en-IE" dirty="0"/>
              <a:t>Examples of Calculating 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3C75-2369-F121-82A9-16835DEA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56081" cy="40233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2800" dirty="0"/>
              <a:t>Depth of the E node: 2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Degree:</a:t>
            </a:r>
          </a:p>
          <a:p>
            <a:pPr lvl="2"/>
            <a:r>
              <a:rPr lang="en-IE" sz="2400" dirty="0"/>
              <a:t>Degree of the </a:t>
            </a:r>
            <a:r>
              <a:rPr lang="en-IE" sz="2400" i="1" dirty="0"/>
              <a:t>tree</a:t>
            </a:r>
            <a:r>
              <a:rPr lang="en-IE" sz="2400" dirty="0"/>
              <a:t>: 9</a:t>
            </a:r>
          </a:p>
          <a:p>
            <a:pPr lvl="2"/>
            <a:r>
              <a:rPr lang="en-IE" sz="2400" dirty="0"/>
              <a:t>Degree of the </a:t>
            </a:r>
            <a:r>
              <a:rPr lang="en-IE" sz="2400" i="1" dirty="0"/>
              <a:t>B node</a:t>
            </a:r>
            <a:r>
              <a:rPr lang="en-IE" sz="2400" dirty="0"/>
              <a:t>: 4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Level of the A (root) node: 0</a:t>
            </a:r>
          </a:p>
          <a:p>
            <a:pPr lvl="1"/>
            <a:r>
              <a:rPr lang="en-IE" sz="2800" dirty="0"/>
              <a:t>Level of the C node: 1</a:t>
            </a:r>
          </a:p>
          <a:p>
            <a:pPr lvl="1"/>
            <a:r>
              <a:rPr lang="en-IE" sz="2800" dirty="0"/>
              <a:t>Level of the H node: 3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Height:</a:t>
            </a:r>
          </a:p>
          <a:p>
            <a:pPr lvl="2"/>
            <a:r>
              <a:rPr lang="en-IE" sz="2400" dirty="0"/>
              <a:t>Height of the F node: 0</a:t>
            </a:r>
          </a:p>
          <a:p>
            <a:pPr lvl="2"/>
            <a:r>
              <a:rPr lang="en-IE" sz="2400" dirty="0"/>
              <a:t>Height of the B node: 2</a:t>
            </a:r>
          </a:p>
          <a:p>
            <a:pPr lvl="2"/>
            <a:r>
              <a:rPr lang="en-IE" sz="2400" dirty="0"/>
              <a:t>Height of the tree (also the height of A): 3</a:t>
            </a:r>
          </a:p>
          <a:p>
            <a:pPr lvl="1"/>
            <a:endParaRPr lang="en-IE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00FC1-B8CB-EFB6-B444-3AF69464856C}"/>
              </a:ext>
            </a:extLst>
          </p:cNvPr>
          <p:cNvGrpSpPr/>
          <p:nvPr/>
        </p:nvGrpSpPr>
        <p:grpSpPr>
          <a:xfrm>
            <a:off x="6031293" y="1845734"/>
            <a:ext cx="5124387" cy="3257290"/>
            <a:chOff x="6315977" y="1960753"/>
            <a:chExt cx="5124387" cy="325729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DC624BD-5D31-850A-9C53-59A1E8FCF2F9}"/>
                </a:ext>
              </a:extLst>
            </p:cNvPr>
            <p:cNvSpPr/>
            <p:nvPr/>
          </p:nvSpPr>
          <p:spPr>
            <a:xfrm>
              <a:off x="8919713" y="196075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A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B5379F0-3F0F-F9A7-FE1E-65552C3A37AB}"/>
                </a:ext>
              </a:extLst>
            </p:cNvPr>
            <p:cNvSpPr/>
            <p:nvPr/>
          </p:nvSpPr>
          <p:spPr>
            <a:xfrm>
              <a:off x="7827038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B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178D808-79DC-B28B-20BB-D2C5018B8BD4}"/>
                </a:ext>
              </a:extLst>
            </p:cNvPr>
            <p:cNvSpPr/>
            <p:nvPr/>
          </p:nvSpPr>
          <p:spPr>
            <a:xfrm>
              <a:off x="10136037" y="2899911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EC090F5-574E-B106-1A22-7D81F9BA8B19}"/>
                </a:ext>
              </a:extLst>
            </p:cNvPr>
            <p:cNvSpPr/>
            <p:nvPr/>
          </p:nvSpPr>
          <p:spPr>
            <a:xfrm>
              <a:off x="704203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D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AA241D6-BBC6-A2C6-4D5D-3662AC313195}"/>
                </a:ext>
              </a:extLst>
            </p:cNvPr>
            <p:cNvSpPr/>
            <p:nvPr/>
          </p:nvSpPr>
          <p:spPr>
            <a:xfrm>
              <a:off x="8612042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E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10607EB4-F959-A618-353E-00CC3CAD21E2}"/>
                </a:ext>
              </a:extLst>
            </p:cNvPr>
            <p:cNvSpPr/>
            <p:nvPr/>
          </p:nvSpPr>
          <p:spPr>
            <a:xfrm>
              <a:off x="9443057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F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3CF1A787-182E-F9AD-595E-6B0414FEBE9D}"/>
                </a:ext>
              </a:extLst>
            </p:cNvPr>
            <p:cNvSpPr/>
            <p:nvPr/>
          </p:nvSpPr>
          <p:spPr>
            <a:xfrm>
              <a:off x="10957284" y="3792424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G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C08E48-297E-E72A-EAC6-5D7D849F5ACA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8068578" y="2373088"/>
              <a:ext cx="921880" cy="526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F78B5B-263C-837B-DF83-8A733CFA8B12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39373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701918-6C6A-C28D-1ABB-250B1FA3572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283574" y="3312246"/>
              <a:ext cx="614209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EB9FC7-A7DE-5176-AB99-9260473AFD26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9332048" y="2373088"/>
              <a:ext cx="874734" cy="59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4B8E36-CCD8-678D-B761-E559C87F4054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9684597" y="3312246"/>
              <a:ext cx="522185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D8EAA6-796A-270C-A893-CE9DE6714550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10548372" y="3312246"/>
              <a:ext cx="650452" cy="480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9BD3025-9BA9-AD8E-FC16-E00FC5842E51}"/>
                </a:ext>
              </a:extLst>
            </p:cNvPr>
            <p:cNvSpPr/>
            <p:nvPr/>
          </p:nvSpPr>
          <p:spPr>
            <a:xfrm>
              <a:off x="6315977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H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1E0E71-8837-39B2-229D-A54C7ED46BD0}"/>
                </a:ext>
              </a:extLst>
            </p:cNvPr>
            <p:cNvCxnSpPr>
              <a:cxnSpLocks/>
              <a:stCxn id="8" idx="3"/>
              <a:endCxn id="18" idx="0"/>
            </p:cNvCxnSpPr>
            <p:nvPr/>
          </p:nvCxnSpPr>
          <p:spPr>
            <a:xfrm flipH="1">
              <a:off x="6557517" y="4204759"/>
              <a:ext cx="555262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B99A4531-F8F5-13C5-7A7E-35C579A0737D}"/>
                </a:ext>
              </a:extLst>
            </p:cNvPr>
            <p:cNvSpPr/>
            <p:nvPr/>
          </p:nvSpPr>
          <p:spPr>
            <a:xfrm>
              <a:off x="7827038" y="4734963"/>
              <a:ext cx="483080" cy="48308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I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041FDA-5BEB-F069-32F9-DA78660C90F9}"/>
                </a:ext>
              </a:extLst>
            </p:cNvPr>
            <p:cNvCxnSpPr>
              <a:cxnSpLocks/>
              <a:stCxn id="8" idx="5"/>
              <a:endCxn id="20" idx="0"/>
            </p:cNvCxnSpPr>
            <p:nvPr/>
          </p:nvCxnSpPr>
          <p:spPr>
            <a:xfrm>
              <a:off x="7454369" y="4204759"/>
              <a:ext cx="614209" cy="530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00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ED0F-F0B1-14CC-8987-AF3B47A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A9F0-B3A7-D57A-FE5B-9DFEC49E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There are many forms of Tree</a:t>
            </a:r>
          </a:p>
          <a:p>
            <a:pPr lvl="2"/>
            <a:r>
              <a:rPr lang="en-IE" sz="2400" dirty="0"/>
              <a:t>All based around the idea of parent node and connected child nodes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General</a:t>
            </a:r>
            <a:r>
              <a:rPr lang="en-IE" sz="2800" dirty="0"/>
              <a:t> tree: A tree where each node connects to some number of child nodes – no restriction on the number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Binary</a:t>
            </a:r>
            <a:r>
              <a:rPr lang="en-IE" sz="2800" dirty="0"/>
              <a:t> tree: a tree where each parent node connects to at most two child nodes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Binary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search</a:t>
            </a:r>
            <a:r>
              <a:rPr lang="en-IE" sz="2800" dirty="0"/>
              <a:t> tree (BST): a form of binary tree where the data is stored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225142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EC36-62C7-B647-BD3A-04731FF4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are Trees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47BB-8E3D-5515-E23D-52656032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2800" dirty="0"/>
              <a:t>Similar to linked lists, trees are made up of connected Node objects</a:t>
            </a:r>
          </a:p>
          <a:p>
            <a:pPr lvl="2"/>
            <a:r>
              <a:rPr lang="en-IE" sz="2400" dirty="0"/>
              <a:t>Can be encoded in other ways (e.g. using arrays), but it is very difficult and messy!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Each Node has two sub-Nodes</a:t>
            </a:r>
          </a:p>
          <a:p>
            <a:pPr lvl="2"/>
            <a:r>
              <a:rPr lang="en-IE" sz="2400" dirty="0"/>
              <a:t>Left node (a “child” of the “parent” node)</a:t>
            </a:r>
          </a:p>
          <a:p>
            <a:pPr lvl="2"/>
            <a:r>
              <a:rPr lang="en-IE" sz="2400" dirty="0"/>
              <a:t>Right node (a “child” of the “parent” node)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Each Node contains one data component</a:t>
            </a:r>
          </a:p>
          <a:p>
            <a:pPr lvl="2"/>
            <a:r>
              <a:rPr lang="en-IE" sz="2400" dirty="0"/>
              <a:t>The element actually being stored in the tree</a:t>
            </a:r>
          </a:p>
          <a:p>
            <a:pPr lvl="2"/>
            <a:endParaRPr lang="en-IE" sz="24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82B331-CD6C-5824-795E-FFB6339328F3}"/>
              </a:ext>
            </a:extLst>
          </p:cNvPr>
          <p:cNvGrpSpPr/>
          <p:nvPr/>
        </p:nvGrpSpPr>
        <p:grpSpPr>
          <a:xfrm>
            <a:off x="7513705" y="2874077"/>
            <a:ext cx="3193912" cy="2443252"/>
            <a:chOff x="7059376" y="2874077"/>
            <a:chExt cx="3193912" cy="24432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CB9786-249B-C6A6-87B7-131D713903A7}"/>
                </a:ext>
              </a:extLst>
            </p:cNvPr>
            <p:cNvGrpSpPr/>
            <p:nvPr/>
          </p:nvGrpSpPr>
          <p:grpSpPr>
            <a:xfrm>
              <a:off x="8194704" y="2874077"/>
              <a:ext cx="1597070" cy="1029257"/>
              <a:chOff x="7909963" y="2866844"/>
              <a:chExt cx="1976373" cy="102925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DD7CF3-B4A0-0F96-2CD3-4B2D4C0F4756}"/>
                  </a:ext>
                </a:extLst>
              </p:cNvPr>
              <p:cNvGrpSpPr/>
              <p:nvPr/>
            </p:nvGrpSpPr>
            <p:grpSpPr>
              <a:xfrm>
                <a:off x="8388980" y="2866844"/>
                <a:ext cx="924459" cy="290424"/>
                <a:chOff x="8388980" y="2866844"/>
                <a:chExt cx="924459" cy="29042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6346777-707B-B400-E11E-558AA7E008D8}"/>
                    </a:ext>
                  </a:extLst>
                </p:cNvPr>
                <p:cNvSpPr/>
                <p:nvPr/>
              </p:nvSpPr>
              <p:spPr>
                <a:xfrm>
                  <a:off x="8698090" y="2869721"/>
                  <a:ext cx="307671" cy="28754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9F1978A-F8A0-C973-26A8-DBAECFFBEF2B}"/>
                    </a:ext>
                  </a:extLst>
                </p:cNvPr>
                <p:cNvSpPr/>
                <p:nvPr/>
              </p:nvSpPr>
              <p:spPr>
                <a:xfrm>
                  <a:off x="9005768" y="2866844"/>
                  <a:ext cx="307671" cy="28754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A1815CD-95A7-CD6A-9981-CC425AC93015}"/>
                    </a:ext>
                  </a:extLst>
                </p:cNvPr>
                <p:cNvSpPr/>
                <p:nvPr/>
              </p:nvSpPr>
              <p:spPr>
                <a:xfrm>
                  <a:off x="8388980" y="2866846"/>
                  <a:ext cx="307671" cy="28754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D8D1A2-48A4-9355-0673-962B7DDB0841}"/>
                  </a:ext>
                </a:extLst>
              </p:cNvPr>
              <p:cNvSpPr/>
              <p:nvPr/>
            </p:nvSpPr>
            <p:spPr>
              <a:xfrm>
                <a:off x="8473802" y="2941608"/>
                <a:ext cx="138022" cy="138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FFC12E-72D5-375A-B1E5-B4F93B8214F3}"/>
                  </a:ext>
                </a:extLst>
              </p:cNvPr>
              <p:cNvSpPr/>
              <p:nvPr/>
            </p:nvSpPr>
            <p:spPr>
              <a:xfrm>
                <a:off x="9087125" y="2932982"/>
                <a:ext cx="138022" cy="138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3BF8A5B-2128-EE91-9EDE-331B573D48C2}"/>
                  </a:ext>
                </a:extLst>
              </p:cNvPr>
              <p:cNvCxnSpPr>
                <a:cxnSpLocks/>
                <a:stCxn id="9" idx="3"/>
                <a:endCxn id="91" idx="0"/>
              </p:cNvCxnSpPr>
              <p:nvPr/>
            </p:nvCxnSpPr>
            <p:spPr>
              <a:xfrm flipH="1">
                <a:off x="7909963" y="3059417"/>
                <a:ext cx="584053" cy="833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D5B435F-B90B-4AE8-2E05-1A013D25B25E}"/>
                  </a:ext>
                </a:extLst>
              </p:cNvPr>
              <p:cNvCxnSpPr>
                <a:cxnSpLocks/>
                <a:stCxn id="10" idx="5"/>
                <a:endCxn id="82" idx="0"/>
              </p:cNvCxnSpPr>
              <p:nvPr/>
            </p:nvCxnSpPr>
            <p:spPr>
              <a:xfrm>
                <a:off x="9204934" y="3050791"/>
                <a:ext cx="681402" cy="8453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BA58EC6-07F2-DE08-7949-9B4F68782359}"/>
                </a:ext>
              </a:extLst>
            </p:cNvPr>
            <p:cNvGrpSpPr/>
            <p:nvPr/>
          </p:nvGrpSpPr>
          <p:grpSpPr>
            <a:xfrm>
              <a:off x="9328829" y="3900457"/>
              <a:ext cx="924459" cy="290424"/>
              <a:chOff x="8225289" y="2866844"/>
              <a:chExt cx="924459" cy="290424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3E5FF5C-4CCE-B716-4A41-50FBC81AE84B}"/>
                  </a:ext>
                </a:extLst>
              </p:cNvPr>
              <p:cNvGrpSpPr/>
              <p:nvPr/>
            </p:nvGrpSpPr>
            <p:grpSpPr>
              <a:xfrm>
                <a:off x="8225289" y="2866844"/>
                <a:ext cx="924459" cy="290424"/>
                <a:chOff x="8225289" y="2866844"/>
                <a:chExt cx="924459" cy="29042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9BCEED7-2CAB-4282-1044-79A5E0A226F3}"/>
                    </a:ext>
                  </a:extLst>
                </p:cNvPr>
                <p:cNvSpPr/>
                <p:nvPr/>
              </p:nvSpPr>
              <p:spPr>
                <a:xfrm>
                  <a:off x="8534400" y="2869721"/>
                  <a:ext cx="307671" cy="28754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34F67EC-AA9A-B7D7-49FC-BDA5BBAA981D}"/>
                    </a:ext>
                  </a:extLst>
                </p:cNvPr>
                <p:cNvSpPr/>
                <p:nvPr/>
              </p:nvSpPr>
              <p:spPr>
                <a:xfrm>
                  <a:off x="8842077" y="2866844"/>
                  <a:ext cx="307671" cy="28754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7E542D6-BE05-F4F9-C9F8-2C12A05C3326}"/>
                    </a:ext>
                  </a:extLst>
                </p:cNvPr>
                <p:cNvSpPr/>
                <p:nvPr/>
              </p:nvSpPr>
              <p:spPr>
                <a:xfrm>
                  <a:off x="8225289" y="2866846"/>
                  <a:ext cx="307671" cy="28754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4243D09-BE8B-22EA-1B23-81E28FE7D57B}"/>
                  </a:ext>
                </a:extLst>
              </p:cNvPr>
              <p:cNvSpPr/>
              <p:nvPr/>
            </p:nvSpPr>
            <p:spPr>
              <a:xfrm>
                <a:off x="8310113" y="2941608"/>
                <a:ext cx="138022" cy="138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DCC03AA-D750-85D6-E919-817F6B127233}"/>
                  </a:ext>
                </a:extLst>
              </p:cNvPr>
              <p:cNvSpPr/>
              <p:nvPr/>
            </p:nvSpPr>
            <p:spPr>
              <a:xfrm>
                <a:off x="8923447" y="2932982"/>
                <a:ext cx="138022" cy="138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786134D-D025-7A22-1BA7-56B58984C227}"/>
                </a:ext>
              </a:extLst>
            </p:cNvPr>
            <p:cNvGrpSpPr/>
            <p:nvPr/>
          </p:nvGrpSpPr>
          <p:grpSpPr>
            <a:xfrm>
              <a:off x="7059376" y="3896923"/>
              <a:ext cx="2446872" cy="1420406"/>
              <a:chOff x="7059376" y="3896923"/>
              <a:chExt cx="2446872" cy="1420406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EF6B396-92A3-B1CD-CEDF-C2F2CFC2CCF5}"/>
                  </a:ext>
                </a:extLst>
              </p:cNvPr>
              <p:cNvGrpSpPr/>
              <p:nvPr/>
            </p:nvGrpSpPr>
            <p:grpSpPr>
              <a:xfrm>
                <a:off x="7806416" y="3896923"/>
                <a:ext cx="775373" cy="290424"/>
                <a:chOff x="8225289" y="2866844"/>
                <a:chExt cx="924459" cy="29042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E5D6705-FB33-2660-FAA8-3ABFC60E4CBB}"/>
                    </a:ext>
                  </a:extLst>
                </p:cNvPr>
                <p:cNvGrpSpPr/>
                <p:nvPr/>
              </p:nvGrpSpPr>
              <p:grpSpPr>
                <a:xfrm>
                  <a:off x="8225289" y="2866844"/>
                  <a:ext cx="924459" cy="290424"/>
                  <a:chOff x="8225289" y="2866844"/>
                  <a:chExt cx="924459" cy="290424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5B2EF8F0-2E70-8EAF-64C7-69F308600220}"/>
                      </a:ext>
                    </a:extLst>
                  </p:cNvPr>
                  <p:cNvSpPr/>
                  <p:nvPr/>
                </p:nvSpPr>
                <p:spPr>
                  <a:xfrm>
                    <a:off x="8534400" y="2869721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CC19B81-CF9F-D034-62E4-DEE622FE7FEC}"/>
                      </a:ext>
                    </a:extLst>
                  </p:cNvPr>
                  <p:cNvSpPr/>
                  <p:nvPr/>
                </p:nvSpPr>
                <p:spPr>
                  <a:xfrm>
                    <a:off x="8842077" y="2866844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46DAAF0-FD5B-BFE4-23CB-99BBB3797FAA}"/>
                      </a:ext>
                    </a:extLst>
                  </p:cNvPr>
                  <p:cNvSpPr/>
                  <p:nvPr/>
                </p:nvSpPr>
                <p:spPr>
                  <a:xfrm>
                    <a:off x="8225289" y="2866846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</p:grp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350D6EB-FFEA-4EAE-4514-E5C2E0D4E499}"/>
                    </a:ext>
                  </a:extLst>
                </p:cNvPr>
                <p:cNvSpPr/>
                <p:nvPr/>
              </p:nvSpPr>
              <p:spPr>
                <a:xfrm>
                  <a:off x="8310113" y="2941608"/>
                  <a:ext cx="138022" cy="1380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F3C4368-17F7-4C88-20F6-5307AC39AE27}"/>
                    </a:ext>
                  </a:extLst>
                </p:cNvPr>
                <p:cNvSpPr/>
                <p:nvPr/>
              </p:nvSpPr>
              <p:spPr>
                <a:xfrm>
                  <a:off x="8923447" y="2932982"/>
                  <a:ext cx="138022" cy="1380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8D6A254-2BE9-A4F4-707B-C7A206D03A1C}"/>
                  </a:ext>
                </a:extLst>
              </p:cNvPr>
              <p:cNvGrpSpPr/>
              <p:nvPr/>
            </p:nvGrpSpPr>
            <p:grpSpPr>
              <a:xfrm>
                <a:off x="8581789" y="5026905"/>
                <a:ext cx="924459" cy="290424"/>
                <a:chOff x="8225289" y="2866844"/>
                <a:chExt cx="924459" cy="290424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DD2384FF-D19E-57A7-99E2-BDED7720F4DE}"/>
                    </a:ext>
                  </a:extLst>
                </p:cNvPr>
                <p:cNvGrpSpPr/>
                <p:nvPr/>
              </p:nvGrpSpPr>
              <p:grpSpPr>
                <a:xfrm>
                  <a:off x="8225289" y="2866844"/>
                  <a:ext cx="924459" cy="290424"/>
                  <a:chOff x="8225289" y="2866844"/>
                  <a:chExt cx="924459" cy="290424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E2F29D81-F319-CDA4-0B77-132C0A1648B0}"/>
                      </a:ext>
                    </a:extLst>
                  </p:cNvPr>
                  <p:cNvSpPr/>
                  <p:nvPr/>
                </p:nvSpPr>
                <p:spPr>
                  <a:xfrm>
                    <a:off x="8534400" y="2869721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EC498B2-B4A9-C4C2-F67C-EB2ED1C11122}"/>
                      </a:ext>
                    </a:extLst>
                  </p:cNvPr>
                  <p:cNvSpPr/>
                  <p:nvPr/>
                </p:nvSpPr>
                <p:spPr>
                  <a:xfrm>
                    <a:off x="8842077" y="2866844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2FDB1618-9A86-C0BA-35C3-41D8B9F7DEF5}"/>
                      </a:ext>
                    </a:extLst>
                  </p:cNvPr>
                  <p:cNvSpPr/>
                  <p:nvPr/>
                </p:nvSpPr>
                <p:spPr>
                  <a:xfrm>
                    <a:off x="8225289" y="2866846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4CC00951-E3C7-4930-4CB2-9EFAC41605C6}"/>
                    </a:ext>
                  </a:extLst>
                </p:cNvPr>
                <p:cNvSpPr/>
                <p:nvPr/>
              </p:nvSpPr>
              <p:spPr>
                <a:xfrm>
                  <a:off x="8310113" y="2941608"/>
                  <a:ext cx="138022" cy="1380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EFC5572-F8C3-CBE9-852A-B318FDD68300}"/>
                    </a:ext>
                  </a:extLst>
                </p:cNvPr>
                <p:cNvSpPr/>
                <p:nvPr/>
              </p:nvSpPr>
              <p:spPr>
                <a:xfrm>
                  <a:off x="8923447" y="2932982"/>
                  <a:ext cx="138022" cy="1380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876D6E0-58A9-ADBC-8EDB-69440AF3BF8F}"/>
                  </a:ext>
                </a:extLst>
              </p:cNvPr>
              <p:cNvGrpSpPr/>
              <p:nvPr/>
            </p:nvGrpSpPr>
            <p:grpSpPr>
              <a:xfrm>
                <a:off x="7059376" y="5023371"/>
                <a:ext cx="775373" cy="290424"/>
                <a:chOff x="8225289" y="2866844"/>
                <a:chExt cx="924459" cy="290424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5DD5EE01-E4D7-1A4A-154A-FB42186A76EC}"/>
                    </a:ext>
                  </a:extLst>
                </p:cNvPr>
                <p:cNvGrpSpPr/>
                <p:nvPr/>
              </p:nvGrpSpPr>
              <p:grpSpPr>
                <a:xfrm>
                  <a:off x="8225289" y="2866844"/>
                  <a:ext cx="924459" cy="290424"/>
                  <a:chOff x="8225289" y="2866844"/>
                  <a:chExt cx="924459" cy="290424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77C22A5D-81D0-58C4-C5D4-EFC5352F48EC}"/>
                      </a:ext>
                    </a:extLst>
                  </p:cNvPr>
                  <p:cNvSpPr/>
                  <p:nvPr/>
                </p:nvSpPr>
                <p:spPr>
                  <a:xfrm>
                    <a:off x="8534400" y="2869721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3B93A500-4649-823D-6E0F-99513413D9CE}"/>
                      </a:ext>
                    </a:extLst>
                  </p:cNvPr>
                  <p:cNvSpPr/>
                  <p:nvPr/>
                </p:nvSpPr>
                <p:spPr>
                  <a:xfrm>
                    <a:off x="8842077" y="2866844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8CCEFBAD-704C-E321-FE24-2BB8688D5ABA}"/>
                      </a:ext>
                    </a:extLst>
                  </p:cNvPr>
                  <p:cNvSpPr/>
                  <p:nvPr/>
                </p:nvSpPr>
                <p:spPr>
                  <a:xfrm>
                    <a:off x="8225289" y="2866846"/>
                    <a:ext cx="307671" cy="28754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</p:grp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3A4BC8D-3E83-6A3D-5B88-DCB253FC8DCC}"/>
                    </a:ext>
                  </a:extLst>
                </p:cNvPr>
                <p:cNvSpPr/>
                <p:nvPr/>
              </p:nvSpPr>
              <p:spPr>
                <a:xfrm>
                  <a:off x="8310113" y="2941608"/>
                  <a:ext cx="138022" cy="1380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AC27E96-C23A-370C-EA05-553023F70110}"/>
                    </a:ext>
                  </a:extLst>
                </p:cNvPr>
                <p:cNvSpPr/>
                <p:nvPr/>
              </p:nvSpPr>
              <p:spPr>
                <a:xfrm>
                  <a:off x="8923447" y="2932982"/>
                  <a:ext cx="138022" cy="1380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A8B51B8-DBB2-5F6B-387A-32C9692F3B57}"/>
                  </a:ext>
                </a:extLst>
              </p:cNvPr>
              <p:cNvCxnSpPr>
                <a:cxnSpLocks/>
                <a:stCxn id="87" idx="4"/>
                <a:endCxn id="107" idx="0"/>
              </p:cNvCxnSpPr>
              <p:nvPr/>
            </p:nvCxnSpPr>
            <p:spPr>
              <a:xfrm flipH="1">
                <a:off x="7447664" y="4109709"/>
                <a:ext cx="487779" cy="916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6DCF76E-A09D-DE94-E823-7D9432EE8960}"/>
                  </a:ext>
                </a:extLst>
              </p:cNvPr>
              <p:cNvCxnSpPr>
                <a:cxnSpLocks/>
                <a:stCxn id="88" idx="5"/>
                <a:endCxn id="100" idx="0"/>
              </p:cNvCxnSpPr>
              <p:nvPr/>
            </p:nvCxnSpPr>
            <p:spPr>
              <a:xfrm>
                <a:off x="8490793" y="4080870"/>
                <a:ext cx="553943" cy="948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696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0E5B-C70A-054F-AB23-1170A4EA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Traversing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D84C-6A6E-CA91-1C59-00A5004D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/>
              <a:t>We can traverse trees in three main ways:</a:t>
            </a:r>
          </a:p>
          <a:p>
            <a:pPr lvl="2"/>
            <a:r>
              <a:rPr lang="en-IE" sz="2400" dirty="0"/>
              <a:t>In-order</a:t>
            </a:r>
          </a:p>
          <a:p>
            <a:pPr lvl="2"/>
            <a:r>
              <a:rPr lang="en-IE" sz="2400" dirty="0"/>
              <a:t>Pre-order</a:t>
            </a:r>
          </a:p>
          <a:p>
            <a:pPr lvl="2"/>
            <a:r>
              <a:rPr lang="en-IE" sz="2400" dirty="0"/>
              <a:t>Post-order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In-order</a:t>
            </a:r>
            <a:r>
              <a:rPr lang="en-IE" sz="2800" dirty="0"/>
              <a:t> traversal examines the node and its children going from </a:t>
            </a:r>
            <a:r>
              <a:rPr lang="en-IE" sz="2800" dirty="0">
                <a:solidFill>
                  <a:srgbClr val="FF0000"/>
                </a:solidFill>
              </a:rPr>
              <a:t>left to right </a:t>
            </a:r>
          </a:p>
          <a:p>
            <a:pPr lvl="2"/>
            <a:r>
              <a:rPr lang="en-IE" sz="2400" dirty="0"/>
              <a:t>left child -&gt; current node -&gt; right child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Pre-order</a:t>
            </a:r>
            <a:r>
              <a:rPr lang="en-IE" sz="2800" dirty="0"/>
              <a:t> traversal examines the </a:t>
            </a:r>
            <a:r>
              <a:rPr lang="en-IE" sz="2800" dirty="0">
                <a:solidFill>
                  <a:srgbClr val="FF0000"/>
                </a:solidFill>
              </a:rPr>
              <a:t>current</a:t>
            </a:r>
            <a:r>
              <a:rPr lang="en-IE" sz="2800" dirty="0"/>
              <a:t> node </a:t>
            </a:r>
            <a:r>
              <a:rPr lang="en-IE" sz="2800" dirty="0">
                <a:solidFill>
                  <a:srgbClr val="FF0000"/>
                </a:solidFill>
              </a:rPr>
              <a:t>BEFORE</a:t>
            </a:r>
            <a:r>
              <a:rPr lang="en-IE" sz="2800" dirty="0"/>
              <a:t> looking at its </a:t>
            </a:r>
            <a:r>
              <a:rPr lang="en-IE" sz="2800" dirty="0">
                <a:solidFill>
                  <a:srgbClr val="FF0000"/>
                </a:solidFill>
              </a:rPr>
              <a:t>children</a:t>
            </a:r>
            <a:r>
              <a:rPr lang="en-IE" sz="2800" dirty="0"/>
              <a:t> </a:t>
            </a:r>
          </a:p>
          <a:p>
            <a:pPr lvl="2"/>
            <a:r>
              <a:rPr lang="en-IE" sz="2400" dirty="0"/>
              <a:t>current node -&gt; left child -&gt; right child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Post-order</a:t>
            </a:r>
            <a:r>
              <a:rPr lang="en-IE" sz="2800" dirty="0"/>
              <a:t> traversal examines the </a:t>
            </a:r>
            <a:r>
              <a:rPr lang="en-IE" sz="2800" dirty="0">
                <a:solidFill>
                  <a:srgbClr val="FF0000"/>
                </a:solidFill>
              </a:rPr>
              <a:t>current</a:t>
            </a:r>
            <a:r>
              <a:rPr lang="en-IE" sz="2800" dirty="0"/>
              <a:t> node </a:t>
            </a:r>
            <a:r>
              <a:rPr lang="en-IE" sz="2800" dirty="0">
                <a:solidFill>
                  <a:srgbClr val="FF0000"/>
                </a:solidFill>
              </a:rPr>
              <a:t>AFTER</a:t>
            </a:r>
            <a:r>
              <a:rPr lang="en-IE" sz="2800" dirty="0"/>
              <a:t> dealing with its </a:t>
            </a:r>
            <a:r>
              <a:rPr lang="en-IE" sz="2800" dirty="0">
                <a:solidFill>
                  <a:srgbClr val="FF0000"/>
                </a:solidFill>
              </a:rPr>
              <a:t>children</a:t>
            </a:r>
            <a:r>
              <a:rPr lang="en-IE" sz="2800" dirty="0"/>
              <a:t> </a:t>
            </a:r>
          </a:p>
          <a:p>
            <a:pPr lvl="2"/>
            <a:r>
              <a:rPr lang="en-IE" sz="2400" dirty="0"/>
              <a:t>left child -&gt; right child -&gt; current node</a:t>
            </a:r>
          </a:p>
        </p:txBody>
      </p:sp>
    </p:spTree>
    <p:extLst>
      <p:ext uri="{BB962C8B-B14F-4D97-AF65-F5344CB8AC3E}">
        <p14:creationId xmlns:p14="http://schemas.microsoft.com/office/powerpoint/2010/main" val="3806554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3171</TotalTime>
  <Words>1589</Words>
  <Application>Microsoft Office PowerPoint</Application>
  <PresentationFormat>Widescreen</PresentationFormat>
  <Paragraphs>256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Introducing Trees</vt:lpstr>
      <vt:lpstr>What is a Tree?</vt:lpstr>
      <vt:lpstr>Why Use Trees?</vt:lpstr>
      <vt:lpstr>Tree Terminology:  Node &amp; Connection-Related Terms</vt:lpstr>
      <vt:lpstr>Tree Terminology:  Position-Related Terms</vt:lpstr>
      <vt:lpstr>Tree Terminology: Examples of Calculating Position Values</vt:lpstr>
      <vt:lpstr>Types of Tree</vt:lpstr>
      <vt:lpstr>How are Trees Implemented?</vt:lpstr>
      <vt:lpstr>Traversing Trees</vt:lpstr>
      <vt:lpstr>Traversal Approaches in Action: In-order Traversal</vt:lpstr>
      <vt:lpstr>Traversal Approaches in Action: Pre-order Traversal</vt:lpstr>
      <vt:lpstr>Traversal Approaches in Action: Post-order Traversal</vt:lpstr>
      <vt:lpstr>Motivations for Use: What Approach is Best When?</vt:lpstr>
      <vt:lpstr>Trees in Action</vt:lpstr>
      <vt:lpstr>Recursively Searching a BST: Wrapping the Search Call</vt:lpstr>
      <vt:lpstr>Recursively Searching a BST: Actively Searching the Tree (Recursing)</vt:lpstr>
      <vt:lpstr>Recursive vs Iterative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Trees</dc:title>
  <dc:creator>Michelle Graham</dc:creator>
  <cp:lastModifiedBy>Michelle Graham</cp:lastModifiedBy>
  <cp:revision>14</cp:revision>
  <dcterms:created xsi:type="dcterms:W3CDTF">2023-04-14T23:09:18Z</dcterms:created>
  <dcterms:modified xsi:type="dcterms:W3CDTF">2024-11-24T23:24:03Z</dcterms:modified>
</cp:coreProperties>
</file>