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  <p:sldId id="264" r:id="rId10"/>
    <p:sldId id="267" r:id="rId11"/>
    <p:sldId id="266" r:id="rId12"/>
    <p:sldId id="265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C72371-CD41-429F-9ABC-402F8402237B}">
          <p14:sldIdLst>
            <p14:sldId id="256"/>
          </p14:sldIdLst>
        </p14:section>
        <p14:section name="Intro" id="{AD2A55A8-2D0E-4365-A8DD-63273CEA4B84}">
          <p14:sldIdLst>
            <p14:sldId id="258"/>
            <p14:sldId id="257"/>
            <p14:sldId id="261"/>
            <p14:sldId id="259"/>
            <p14:sldId id="260"/>
            <p14:sldId id="262"/>
            <p14:sldId id="263"/>
          </p14:sldIdLst>
        </p14:section>
        <p14:section name="BST ADT" id="{7B62F0ED-8DE8-4E8B-BAC6-0FB7C6DE88BA}">
          <p14:sldIdLst>
            <p14:sldId id="264"/>
            <p14:sldId id="267"/>
            <p14:sldId id="266"/>
            <p14:sldId id="265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64F5-5346-4404-B614-86FE8BF74F8A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AA283-4BCE-4CC6-87F2-AF5F6687C6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441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Useful site: https://www.geeksforgeeks.org/tree-traversals-inorder-preorder-and-postorder/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D090D-0A06-48B8-91CF-74BC1926C9BE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821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7E11-AC09-45E6-B6F1-1B3AAE6602FC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B3F5-7578-478E-8EA4-3FEC001575D1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94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7E11-AC09-45E6-B6F1-1B3AAE6602FC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B3F5-7578-478E-8EA4-3FEC001575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024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7E11-AC09-45E6-B6F1-1B3AAE6602FC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B3F5-7578-478E-8EA4-3FEC001575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087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7E11-AC09-45E6-B6F1-1B3AAE6602FC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B3F5-7578-478E-8EA4-3FEC001575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719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7E11-AC09-45E6-B6F1-1B3AAE6602FC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B3F5-7578-478E-8EA4-3FEC001575D1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47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7E11-AC09-45E6-B6F1-1B3AAE6602FC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B3F5-7578-478E-8EA4-3FEC001575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443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7E11-AC09-45E6-B6F1-1B3AAE6602FC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B3F5-7578-478E-8EA4-3FEC001575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428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7E11-AC09-45E6-B6F1-1B3AAE6602FC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B3F5-7578-478E-8EA4-3FEC001575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582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7E11-AC09-45E6-B6F1-1B3AAE6602FC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B3F5-7578-478E-8EA4-3FEC001575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616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6B7E11-AC09-45E6-B6F1-1B3AAE6602FC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6B3F5-7578-478E-8EA4-3FEC001575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875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7E11-AC09-45E6-B6F1-1B3AAE6602FC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B3F5-7578-478E-8EA4-3FEC001575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738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6B7E11-AC09-45E6-B6F1-1B3AAE6602FC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6B3F5-7578-478E-8EA4-3FEC001575D1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05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9974-6C65-7F88-8C81-4CC793CCB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Binary Search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9DCBA-104E-0809-9B9A-E2AFA35BC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 Special Form of Binary Tree</a:t>
            </a:r>
          </a:p>
        </p:txBody>
      </p:sp>
    </p:spTree>
    <p:extLst>
      <p:ext uri="{BB962C8B-B14F-4D97-AF65-F5344CB8AC3E}">
        <p14:creationId xmlns:p14="http://schemas.microsoft.com/office/powerpoint/2010/main" val="11850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A163E-4A6F-9CD4-4F26-B6E908143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820C-1CAA-A17D-A0D2-A85C388C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Binary Search Tree Abstract Data Type (ADT): </a:t>
            </a:r>
            <a:br>
              <a:rPr lang="en-IE" dirty="0"/>
            </a:br>
            <a:r>
              <a:rPr lang="en-IE" dirty="0"/>
              <a:t>More Core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9ED8-92EE-0527-75D2-9843F49A7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contains(e)	Check if e is present in the tree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Element to be found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True if element is present, false otherwise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 err="1"/>
              <a:t>isEmpty</a:t>
            </a:r>
            <a:r>
              <a:rPr lang="en-IE" sz="3200" dirty="0"/>
              <a:t>()		Check if the tree is empty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None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True if the tree is empty, false otherwise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 err="1"/>
              <a:t>inOrder</a:t>
            </a:r>
            <a:r>
              <a:rPr lang="en-IE" sz="3200" dirty="0"/>
              <a:t>()	Get the content of the tree in-order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None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Content of the tree in in-order ordering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77627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57CBF-ED6F-3E61-4575-5BD195C45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CED3-5310-C05B-86A0-0511F3A7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Binary Search Tree Abstract Data Type (ADT): </a:t>
            </a:r>
            <a:br>
              <a:rPr lang="en-IE" dirty="0"/>
            </a:br>
            <a:r>
              <a:rPr lang="en-IE" dirty="0"/>
              <a:t>Locating Max and Min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4F74-0CCE-12B9-665F-55C8267CD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 err="1"/>
              <a:t>getMax</a:t>
            </a:r>
            <a:r>
              <a:rPr lang="en-IE" sz="3200" dirty="0"/>
              <a:t>()	Find the largest element in the tree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None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The largest element in the tree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 err="1"/>
              <a:t>getMin</a:t>
            </a:r>
            <a:r>
              <a:rPr lang="en-IE" sz="3200" dirty="0"/>
              <a:t>()		Find the smallest element in the tree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None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The smallest element in the tree</a:t>
            </a:r>
          </a:p>
          <a:p>
            <a:pPr lvl="1"/>
            <a:endParaRPr lang="en-IE" sz="3200" dirty="0"/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94568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561F6-9C80-A34A-DC4D-6C68DF79E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BF31-5E3D-DCF1-F877-5D71E317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Binary Search Tree Abstract Data Type (ADT): </a:t>
            </a:r>
            <a:br>
              <a:rPr lang="en-IE" dirty="0"/>
            </a:br>
            <a:r>
              <a:rPr lang="en-IE" dirty="0"/>
              <a:t>More Max and Min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3FBE-8E70-C61E-AAFE-BE6745DBC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 err="1"/>
              <a:t>removeMax</a:t>
            </a:r>
            <a:r>
              <a:rPr lang="en-IE" sz="3200" dirty="0"/>
              <a:t>()	Delete the largest element in the tree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None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The element that was deleted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 err="1"/>
              <a:t>removeMin</a:t>
            </a:r>
            <a:r>
              <a:rPr lang="en-IE" sz="3200" dirty="0"/>
              <a:t>()	Delete the smallest element in the tree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None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The element that was deleted</a:t>
            </a:r>
          </a:p>
          <a:p>
            <a:pPr lvl="1"/>
            <a:endParaRPr lang="en-IE" sz="3200" dirty="0"/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91808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0E5B-C70A-054F-AB23-1170A4EA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Revision: Traversing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D84C-6A6E-CA91-1C59-00A5004D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79021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IE" sz="2800" dirty="0"/>
              <a:t>Reminder: We can traverse trees in three main ways:</a:t>
            </a:r>
          </a:p>
          <a:p>
            <a:pPr lvl="2"/>
            <a:r>
              <a:rPr lang="en-IE" sz="2400" dirty="0"/>
              <a:t>In-order</a:t>
            </a:r>
          </a:p>
          <a:p>
            <a:pPr lvl="2"/>
            <a:r>
              <a:rPr lang="en-IE" sz="2400" dirty="0"/>
              <a:t>Pre-order</a:t>
            </a:r>
          </a:p>
          <a:p>
            <a:pPr lvl="2"/>
            <a:r>
              <a:rPr lang="en-IE" sz="2400" dirty="0"/>
              <a:t>Post-order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In-order</a:t>
            </a:r>
            <a:r>
              <a:rPr lang="en-IE" sz="2800" dirty="0"/>
              <a:t> traversal examines the node and its children going from </a:t>
            </a:r>
            <a:r>
              <a:rPr lang="en-IE" sz="2800" dirty="0">
                <a:solidFill>
                  <a:srgbClr val="FF0000"/>
                </a:solidFill>
              </a:rPr>
              <a:t>left to right </a:t>
            </a:r>
          </a:p>
          <a:p>
            <a:pPr lvl="2"/>
            <a:r>
              <a:rPr lang="en-IE" sz="2400" dirty="0"/>
              <a:t>left child -&gt; current node -&gt; right child</a:t>
            </a:r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Pre-order</a:t>
            </a:r>
            <a:r>
              <a:rPr lang="en-IE" sz="2800" dirty="0"/>
              <a:t> traversal examines the </a:t>
            </a:r>
            <a:r>
              <a:rPr lang="en-IE" sz="2800" dirty="0">
                <a:solidFill>
                  <a:srgbClr val="FF0000"/>
                </a:solidFill>
              </a:rPr>
              <a:t>current</a:t>
            </a:r>
            <a:r>
              <a:rPr lang="en-IE" sz="2800" dirty="0"/>
              <a:t> node </a:t>
            </a:r>
            <a:r>
              <a:rPr lang="en-IE" sz="2800" dirty="0">
                <a:solidFill>
                  <a:srgbClr val="FF0000"/>
                </a:solidFill>
              </a:rPr>
              <a:t>BEFORE</a:t>
            </a:r>
            <a:r>
              <a:rPr lang="en-IE" sz="2800" dirty="0"/>
              <a:t> looking at its </a:t>
            </a:r>
            <a:r>
              <a:rPr lang="en-IE" sz="2800" dirty="0">
                <a:solidFill>
                  <a:srgbClr val="FF0000"/>
                </a:solidFill>
              </a:rPr>
              <a:t>children</a:t>
            </a:r>
            <a:r>
              <a:rPr lang="en-IE" sz="2800" dirty="0"/>
              <a:t> </a:t>
            </a:r>
          </a:p>
          <a:p>
            <a:pPr lvl="2"/>
            <a:r>
              <a:rPr lang="en-IE" sz="2400" dirty="0"/>
              <a:t>current node -&gt; left child -&gt; right child</a:t>
            </a:r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Post-order</a:t>
            </a:r>
            <a:r>
              <a:rPr lang="en-IE" sz="2800" dirty="0"/>
              <a:t> traversal examines the </a:t>
            </a:r>
            <a:r>
              <a:rPr lang="en-IE" sz="2800" dirty="0">
                <a:solidFill>
                  <a:srgbClr val="FF0000"/>
                </a:solidFill>
              </a:rPr>
              <a:t>current</a:t>
            </a:r>
            <a:r>
              <a:rPr lang="en-IE" sz="2800" dirty="0"/>
              <a:t> node </a:t>
            </a:r>
            <a:r>
              <a:rPr lang="en-IE" sz="2800" dirty="0">
                <a:solidFill>
                  <a:srgbClr val="FF0000"/>
                </a:solidFill>
              </a:rPr>
              <a:t>AFTER</a:t>
            </a:r>
            <a:r>
              <a:rPr lang="en-IE" sz="2800" dirty="0"/>
              <a:t> dealing with its </a:t>
            </a:r>
            <a:r>
              <a:rPr lang="en-IE" sz="2800" dirty="0">
                <a:solidFill>
                  <a:srgbClr val="FF0000"/>
                </a:solidFill>
              </a:rPr>
              <a:t>children</a:t>
            </a:r>
            <a:r>
              <a:rPr lang="en-IE" sz="2800" dirty="0"/>
              <a:t> </a:t>
            </a:r>
          </a:p>
          <a:p>
            <a:pPr lvl="2"/>
            <a:r>
              <a:rPr lang="en-IE" sz="2400" dirty="0"/>
              <a:t>left child -&gt; right child -&gt; current node</a:t>
            </a:r>
          </a:p>
        </p:txBody>
      </p:sp>
    </p:spTree>
    <p:extLst>
      <p:ext uri="{BB962C8B-B14F-4D97-AF65-F5344CB8AC3E}">
        <p14:creationId xmlns:p14="http://schemas.microsoft.com/office/powerpoint/2010/main" val="380655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AA0D1-3265-F5B0-19E7-5041882E3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2453-C600-5CCC-D1F4-7A5B6EFC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Binary Search Tree Abstract Data Type (ADT): </a:t>
            </a:r>
            <a:br>
              <a:rPr lang="en-IE" dirty="0"/>
            </a:br>
            <a:r>
              <a:rPr lang="en-IE" dirty="0"/>
              <a:t>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0B03-0E43-6F52-3543-39B8392D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 err="1"/>
              <a:t>inOrder</a:t>
            </a:r>
            <a:r>
              <a:rPr lang="en-IE" sz="3200" dirty="0"/>
              <a:t>()	Get the content of the tree in in-order ordering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None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Content of the tree in in-order ordering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 err="1"/>
              <a:t>preOrder</a:t>
            </a:r>
            <a:r>
              <a:rPr lang="en-IE" sz="3200" dirty="0"/>
              <a:t>()	Get the content of the tree in pre-order ordering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None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Content of the tree in pre-order ordering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 err="1"/>
              <a:t>postOrder</a:t>
            </a:r>
            <a:r>
              <a:rPr lang="en-IE" sz="3200" dirty="0"/>
              <a:t>()	Get the content of the tree in post-order ordering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None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Content of the tree in post-order ordering</a:t>
            </a:r>
            <a:endParaRPr lang="en-IE" sz="3200" dirty="0"/>
          </a:p>
          <a:p>
            <a:pPr lvl="1"/>
            <a:endParaRPr lang="en-IE" sz="3200" dirty="0"/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77527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340F-199C-2037-5B8C-FD517FF5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Revision: What is a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49BEC-E889-084E-908B-12DBECBA2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23007" cy="402336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2800" dirty="0"/>
              <a:t>Tree: Data structure in which data is stored in a </a:t>
            </a:r>
            <a:r>
              <a:rPr lang="en-IE" sz="2800" dirty="0">
                <a:solidFill>
                  <a:srgbClr val="FF0000"/>
                </a:solidFill>
              </a:rPr>
              <a:t>hierarchy</a:t>
            </a:r>
          </a:p>
          <a:p>
            <a:pPr lvl="2"/>
            <a:r>
              <a:rPr lang="en-IE" sz="2400" dirty="0"/>
              <a:t>Very different to lists, which are linear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Tree is made up of </a:t>
            </a:r>
            <a:r>
              <a:rPr lang="en-IE" sz="2800" b="1" u="sng" dirty="0">
                <a:solidFill>
                  <a:srgbClr val="FF0000"/>
                </a:solidFill>
              </a:rPr>
              <a:t>nodes</a:t>
            </a:r>
            <a:r>
              <a:rPr lang="en-IE" sz="2800" dirty="0"/>
              <a:t> connected by </a:t>
            </a:r>
            <a:r>
              <a:rPr lang="en-IE" sz="2800" b="1" u="sng" dirty="0">
                <a:solidFill>
                  <a:srgbClr val="FF0000"/>
                </a:solidFill>
              </a:rPr>
              <a:t>edges</a:t>
            </a:r>
          </a:p>
          <a:p>
            <a:pPr lvl="2"/>
            <a:r>
              <a:rPr lang="en-IE" sz="2400" dirty="0"/>
              <a:t>The top of the tree is the </a:t>
            </a:r>
            <a:r>
              <a:rPr lang="en-IE" sz="2400" b="1" dirty="0"/>
              <a:t>root</a:t>
            </a:r>
            <a:r>
              <a:rPr lang="en-IE" sz="2400" dirty="0"/>
              <a:t> node</a:t>
            </a:r>
          </a:p>
          <a:p>
            <a:pPr lvl="2"/>
            <a:r>
              <a:rPr lang="en-IE" sz="2400" dirty="0"/>
              <a:t>Each node has sub-nodes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A tree is a </a:t>
            </a:r>
            <a:r>
              <a:rPr lang="en-IE" sz="2800" dirty="0">
                <a:solidFill>
                  <a:srgbClr val="FF0000"/>
                </a:solidFill>
              </a:rPr>
              <a:t>recursive</a:t>
            </a:r>
            <a:r>
              <a:rPr lang="en-IE" sz="2800" dirty="0"/>
              <a:t> structure</a:t>
            </a:r>
          </a:p>
          <a:p>
            <a:pPr lvl="2"/>
            <a:r>
              <a:rPr lang="en-IE" sz="2400" dirty="0"/>
              <a:t>Each level is a subtree of the overall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Trees do </a:t>
            </a:r>
            <a:r>
              <a:rPr lang="en-IE" sz="2800" dirty="0">
                <a:solidFill>
                  <a:srgbClr val="FF0000"/>
                </a:solidFill>
              </a:rPr>
              <a:t>NOT</a:t>
            </a:r>
            <a:r>
              <a:rPr lang="en-IE" sz="2800" dirty="0"/>
              <a:t> contain cycles</a:t>
            </a:r>
          </a:p>
          <a:p>
            <a:pPr lvl="2"/>
            <a:r>
              <a:rPr lang="en-IE" sz="2400" dirty="0"/>
              <a:t>Each node has only one parent</a:t>
            </a:r>
          </a:p>
          <a:p>
            <a:pPr lvl="2"/>
            <a:r>
              <a:rPr lang="en-IE" sz="2400" dirty="0"/>
              <a:t>Siblings cannot be connected</a:t>
            </a:r>
          </a:p>
          <a:p>
            <a:pPr lvl="2"/>
            <a:endParaRPr lang="en-IE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060976-A0B0-E0AD-AF3B-53FAB04F89B5}"/>
              </a:ext>
            </a:extLst>
          </p:cNvPr>
          <p:cNvGrpSpPr/>
          <p:nvPr/>
        </p:nvGrpSpPr>
        <p:grpSpPr>
          <a:xfrm>
            <a:off x="6315977" y="1966504"/>
            <a:ext cx="5124387" cy="3257290"/>
            <a:chOff x="6315977" y="1960753"/>
            <a:chExt cx="5124387" cy="325729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BE8D25A1-DFCF-125A-4F19-0BB9BBAC0CC8}"/>
                </a:ext>
              </a:extLst>
            </p:cNvPr>
            <p:cNvSpPr/>
            <p:nvPr/>
          </p:nvSpPr>
          <p:spPr>
            <a:xfrm>
              <a:off x="8919713" y="1960753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A</a:t>
              </a:r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35E075D6-2BFA-237A-3C83-15FB98C37F5E}"/>
                </a:ext>
              </a:extLst>
            </p:cNvPr>
            <p:cNvSpPr/>
            <p:nvPr/>
          </p:nvSpPr>
          <p:spPr>
            <a:xfrm>
              <a:off x="7827038" y="2899911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B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5DBE708-8F97-45BC-415F-C8EB755236D3}"/>
                </a:ext>
              </a:extLst>
            </p:cNvPr>
            <p:cNvSpPr/>
            <p:nvPr/>
          </p:nvSpPr>
          <p:spPr>
            <a:xfrm>
              <a:off x="10136037" y="2899911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C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4015A398-4926-5E7B-0FA7-2A7824C4120A}"/>
                </a:ext>
              </a:extLst>
            </p:cNvPr>
            <p:cNvSpPr/>
            <p:nvPr/>
          </p:nvSpPr>
          <p:spPr>
            <a:xfrm>
              <a:off x="7042034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D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7CBA06DD-A440-24E1-0993-2F7293D148D1}"/>
                </a:ext>
              </a:extLst>
            </p:cNvPr>
            <p:cNvSpPr/>
            <p:nvPr/>
          </p:nvSpPr>
          <p:spPr>
            <a:xfrm>
              <a:off x="8612042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E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FB6D62D-25F8-7E26-3501-6D616E3DB0F3}"/>
                </a:ext>
              </a:extLst>
            </p:cNvPr>
            <p:cNvSpPr/>
            <p:nvPr/>
          </p:nvSpPr>
          <p:spPr>
            <a:xfrm>
              <a:off x="9443057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F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08A4393D-B417-E133-E20B-D85096C46340}"/>
                </a:ext>
              </a:extLst>
            </p:cNvPr>
            <p:cNvSpPr/>
            <p:nvPr/>
          </p:nvSpPr>
          <p:spPr>
            <a:xfrm>
              <a:off x="10957284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G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88963A5-423D-D933-1853-C89550A58065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8068578" y="2373088"/>
              <a:ext cx="921880" cy="526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36D7F4-5694-15A6-9416-7F43AA24B399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8239373" y="3312246"/>
              <a:ext cx="614209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44B236-F80C-86BE-0C35-F3BF51A8E27B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7283574" y="3312246"/>
              <a:ext cx="614209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B006DD-2C7D-F32F-DE26-655DC158914A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9332048" y="2373088"/>
              <a:ext cx="874734" cy="597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A34820-172D-6ED9-2EB6-AA3ACF11E9DF}"/>
                </a:ext>
              </a:extLst>
            </p:cNvPr>
            <p:cNvCxnSpPr>
              <a:cxnSpLocks/>
              <a:stCxn id="10" idx="0"/>
              <a:endCxn id="6" idx="3"/>
            </p:cNvCxnSpPr>
            <p:nvPr/>
          </p:nvCxnSpPr>
          <p:spPr>
            <a:xfrm flipV="1">
              <a:off x="9684597" y="3312246"/>
              <a:ext cx="522185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3D9E04-3C60-D93F-2B95-A1E2BEBCBEDC}"/>
                </a:ext>
              </a:extLst>
            </p:cNvPr>
            <p:cNvCxnSpPr>
              <a:cxnSpLocks/>
              <a:stCxn id="11" idx="0"/>
              <a:endCxn id="6" idx="5"/>
            </p:cNvCxnSpPr>
            <p:nvPr/>
          </p:nvCxnSpPr>
          <p:spPr>
            <a:xfrm flipH="1" flipV="1">
              <a:off x="10548372" y="3312246"/>
              <a:ext cx="650452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BB0BB490-E3BD-FA09-C604-E12D90F4F02A}"/>
                </a:ext>
              </a:extLst>
            </p:cNvPr>
            <p:cNvSpPr/>
            <p:nvPr/>
          </p:nvSpPr>
          <p:spPr>
            <a:xfrm>
              <a:off x="6315977" y="4734963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H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2DB5665-BEBD-DDBF-40C0-86CE02E1B5B6}"/>
                </a:ext>
              </a:extLst>
            </p:cNvPr>
            <p:cNvCxnSpPr>
              <a:cxnSpLocks/>
              <a:stCxn id="7" idx="3"/>
              <a:endCxn id="38" idx="0"/>
            </p:cNvCxnSpPr>
            <p:nvPr/>
          </p:nvCxnSpPr>
          <p:spPr>
            <a:xfrm flipH="1">
              <a:off x="6557517" y="4204759"/>
              <a:ext cx="555262" cy="530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8F02C8EA-55F2-31D4-9A44-1BC0AE8D0BD6}"/>
                </a:ext>
              </a:extLst>
            </p:cNvPr>
            <p:cNvSpPr/>
            <p:nvPr/>
          </p:nvSpPr>
          <p:spPr>
            <a:xfrm>
              <a:off x="7827038" y="4734963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I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56CF56B-B639-0DD5-F972-602CB995C152}"/>
                </a:ext>
              </a:extLst>
            </p:cNvPr>
            <p:cNvCxnSpPr>
              <a:cxnSpLocks/>
              <a:stCxn id="7" idx="5"/>
              <a:endCxn id="43" idx="0"/>
            </p:cNvCxnSpPr>
            <p:nvPr/>
          </p:nvCxnSpPr>
          <p:spPr>
            <a:xfrm>
              <a:off x="7454369" y="4204759"/>
              <a:ext cx="614209" cy="530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989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8874-E143-389D-C727-4BAFF81D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Binary Search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2B15-0A20-3FF6-800B-90B29C9FC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140901" cy="4175504"/>
          </a:xfrm>
        </p:spPr>
        <p:txBody>
          <a:bodyPr>
            <a:normAutofit/>
          </a:bodyPr>
          <a:lstStyle/>
          <a:p>
            <a:pPr lvl="1"/>
            <a:r>
              <a:rPr lang="en-IE" sz="2400" dirty="0">
                <a:solidFill>
                  <a:srgbClr val="FF0000"/>
                </a:solidFill>
              </a:rPr>
              <a:t>Binary</a:t>
            </a:r>
            <a:r>
              <a:rPr lang="en-IE" sz="2400" dirty="0"/>
              <a:t> </a:t>
            </a:r>
            <a:r>
              <a:rPr lang="en-IE" sz="2400" dirty="0">
                <a:solidFill>
                  <a:srgbClr val="FF0000"/>
                </a:solidFill>
              </a:rPr>
              <a:t>search</a:t>
            </a:r>
            <a:r>
              <a:rPr lang="en-IE" sz="2400" dirty="0"/>
              <a:t> tree (BST): a form of binary tree where the data is stored in sorted order</a:t>
            </a:r>
          </a:p>
          <a:p>
            <a:pPr lvl="1"/>
            <a:endParaRPr lang="en-IE" sz="2400" dirty="0"/>
          </a:p>
          <a:p>
            <a:pPr lvl="1"/>
            <a:r>
              <a:rPr lang="en-IE" sz="2400" dirty="0"/>
              <a:t>Core property of a BST: </a:t>
            </a:r>
          </a:p>
          <a:p>
            <a:pPr lvl="2"/>
            <a:r>
              <a:rPr lang="en-IE" sz="2000" dirty="0"/>
              <a:t>For a tree/sub-tree with a root X:</a:t>
            </a:r>
          </a:p>
          <a:p>
            <a:pPr lvl="3"/>
            <a:r>
              <a:rPr lang="en-IE" sz="2000" dirty="0"/>
              <a:t>All elements to the </a:t>
            </a:r>
            <a:r>
              <a:rPr lang="en-IE" sz="2000" dirty="0">
                <a:solidFill>
                  <a:srgbClr val="FF0000"/>
                </a:solidFill>
              </a:rPr>
              <a:t>left</a:t>
            </a:r>
            <a:r>
              <a:rPr lang="en-IE" sz="2000" dirty="0"/>
              <a:t> of X are </a:t>
            </a:r>
            <a:r>
              <a:rPr lang="en-IE" sz="2000" dirty="0">
                <a:solidFill>
                  <a:srgbClr val="FF0000"/>
                </a:solidFill>
              </a:rPr>
              <a:t>smaller</a:t>
            </a:r>
            <a:r>
              <a:rPr lang="en-IE" sz="2000" dirty="0"/>
              <a:t> than X</a:t>
            </a:r>
          </a:p>
          <a:p>
            <a:pPr lvl="3"/>
            <a:r>
              <a:rPr lang="en-IE" sz="2000" dirty="0"/>
              <a:t>All elements to the </a:t>
            </a:r>
            <a:r>
              <a:rPr lang="en-IE" sz="2000" dirty="0">
                <a:solidFill>
                  <a:srgbClr val="FF0000"/>
                </a:solidFill>
              </a:rPr>
              <a:t>right</a:t>
            </a:r>
            <a:r>
              <a:rPr lang="en-IE" sz="2000" dirty="0"/>
              <a:t> of X are </a:t>
            </a:r>
            <a:r>
              <a:rPr lang="en-IE" sz="2000" dirty="0">
                <a:solidFill>
                  <a:srgbClr val="FF0000"/>
                </a:solidFill>
              </a:rPr>
              <a:t>bigger</a:t>
            </a:r>
            <a:r>
              <a:rPr lang="en-IE" sz="2000" dirty="0"/>
              <a:t> than X</a:t>
            </a:r>
          </a:p>
          <a:p>
            <a:pPr lvl="2"/>
            <a:r>
              <a:rPr lang="en-IE" sz="2000" dirty="0"/>
              <a:t>This property holds true for every sub-tree of the BST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00A2BC-4540-61FE-821A-8CD271773256}"/>
              </a:ext>
            </a:extLst>
          </p:cNvPr>
          <p:cNvSpPr/>
          <p:nvPr/>
        </p:nvSpPr>
        <p:spPr>
          <a:xfrm>
            <a:off x="8259793" y="4738778"/>
            <a:ext cx="2007079" cy="1282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You can choose to set this to &lt;= or &gt;= if you want to allow duplicates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0D42D1-C34A-3015-60AE-D13A7074242B}"/>
              </a:ext>
            </a:extLst>
          </p:cNvPr>
          <p:cNvSpPr/>
          <p:nvPr/>
        </p:nvSpPr>
        <p:spPr>
          <a:xfrm>
            <a:off x="8664887" y="2346385"/>
            <a:ext cx="1196892" cy="6469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1C347C-FC28-82CF-0F41-32D7C0F3CA89}"/>
              </a:ext>
            </a:extLst>
          </p:cNvPr>
          <p:cNvSpPr/>
          <p:nvPr/>
        </p:nvSpPr>
        <p:spPr>
          <a:xfrm>
            <a:off x="7462417" y="3602378"/>
            <a:ext cx="1196892" cy="6469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&lt; 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669161-9746-FA5E-C8B2-8ED6478B8F66}"/>
              </a:ext>
            </a:extLst>
          </p:cNvPr>
          <p:cNvSpPr/>
          <p:nvPr/>
        </p:nvSpPr>
        <p:spPr>
          <a:xfrm>
            <a:off x="9861779" y="3602378"/>
            <a:ext cx="1196892" cy="6469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&gt; 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216E29-A947-BB88-9512-C30E9537A717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8484028" y="2898607"/>
            <a:ext cx="356140" cy="798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23BA16-65EC-00F1-5E8E-2377AE21BAF2}"/>
              </a:ext>
            </a:extLst>
          </p:cNvPr>
          <p:cNvCxnSpPr>
            <a:stCxn id="7" idx="1"/>
            <a:endCxn id="5" idx="5"/>
          </p:cNvCxnSpPr>
          <p:nvPr/>
        </p:nvCxnSpPr>
        <p:spPr>
          <a:xfrm flipH="1" flipV="1">
            <a:off x="9686498" y="2898607"/>
            <a:ext cx="350562" cy="798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5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0F3EA-97D4-08BA-9CCE-286146D8B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B411-B30F-29D0-06D8-324581FB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Abstract Visual Representation of a BST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EEE730-F98D-C0CB-FFC7-A297967DFBC8}"/>
              </a:ext>
            </a:extLst>
          </p:cNvPr>
          <p:cNvSpPr/>
          <p:nvPr/>
        </p:nvSpPr>
        <p:spPr>
          <a:xfrm>
            <a:off x="5141343" y="2111840"/>
            <a:ext cx="2191110" cy="9810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7FC6F5-4D3E-9444-CF25-5FEA3116BDB0}"/>
              </a:ext>
            </a:extLst>
          </p:cNvPr>
          <p:cNvSpPr/>
          <p:nvPr/>
        </p:nvSpPr>
        <p:spPr>
          <a:xfrm>
            <a:off x="3271604" y="3127822"/>
            <a:ext cx="2053770" cy="8985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/>
              <a:t>Y</a:t>
            </a:r>
          </a:p>
          <a:p>
            <a:pPr algn="ctr"/>
            <a:r>
              <a:rPr lang="en-IE" sz="2800" dirty="0"/>
              <a:t>(Y &lt; X)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F061CA-36AF-1026-A81C-4D8F51177949}"/>
              </a:ext>
            </a:extLst>
          </p:cNvPr>
          <p:cNvSpPr/>
          <p:nvPr/>
        </p:nvSpPr>
        <p:spPr>
          <a:xfrm>
            <a:off x="7277810" y="3259411"/>
            <a:ext cx="2101979" cy="1009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 Z</a:t>
            </a:r>
          </a:p>
          <a:p>
            <a:pPr algn="ctr"/>
            <a:r>
              <a:rPr lang="en-IE" sz="2400" dirty="0"/>
              <a:t>(Z &gt; X)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1C5EB0-EDFF-FBA5-4667-222AFE67109E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5024606" y="2949260"/>
            <a:ext cx="437618" cy="31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09C4C-780C-7B64-55BB-799E69E7B146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7011572" y="2949260"/>
            <a:ext cx="574066" cy="458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CE66433-8D8C-0200-E867-EA94788522E0}"/>
              </a:ext>
            </a:extLst>
          </p:cNvPr>
          <p:cNvSpPr/>
          <p:nvPr/>
        </p:nvSpPr>
        <p:spPr>
          <a:xfrm>
            <a:off x="1675420" y="4269265"/>
            <a:ext cx="2497982" cy="9789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A</a:t>
            </a:r>
          </a:p>
          <a:p>
            <a:pPr algn="ctr"/>
            <a:r>
              <a:rPr lang="en-IE" sz="2400" dirty="0"/>
              <a:t>(A &lt; Y, A &lt; X)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39F0EE-4200-C3EA-4CAC-F3069AB42A0D}"/>
              </a:ext>
            </a:extLst>
          </p:cNvPr>
          <p:cNvSpPr/>
          <p:nvPr/>
        </p:nvSpPr>
        <p:spPr>
          <a:xfrm>
            <a:off x="5244055" y="4269266"/>
            <a:ext cx="2497982" cy="930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B</a:t>
            </a:r>
          </a:p>
          <a:p>
            <a:pPr algn="ctr"/>
            <a:r>
              <a:rPr lang="en-IE" sz="2400" dirty="0"/>
              <a:t>(B &gt; Y, B &lt; X)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4F3DF5A-C9DE-9416-5EF5-AFE87CA193A1}"/>
              </a:ext>
            </a:extLst>
          </p:cNvPr>
          <p:cNvSpPr/>
          <p:nvPr/>
        </p:nvSpPr>
        <p:spPr>
          <a:xfrm>
            <a:off x="6703526" y="5414727"/>
            <a:ext cx="2624503" cy="8985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D</a:t>
            </a:r>
          </a:p>
          <a:p>
            <a:pPr algn="ctr"/>
            <a:r>
              <a:rPr lang="en-IE" sz="2400" dirty="0"/>
              <a:t>(D &gt; B, D &lt; X)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CDE880-0FB0-C40F-53FB-9B045FBDB844}"/>
              </a:ext>
            </a:extLst>
          </p:cNvPr>
          <p:cNvSpPr/>
          <p:nvPr/>
        </p:nvSpPr>
        <p:spPr>
          <a:xfrm>
            <a:off x="4019421" y="5416838"/>
            <a:ext cx="2497982" cy="8985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C</a:t>
            </a:r>
          </a:p>
          <a:p>
            <a:pPr algn="ctr"/>
            <a:r>
              <a:rPr lang="en-IE" sz="2400" dirty="0"/>
              <a:t>(C &lt; B, C &lt; X)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D1DD69-F80B-F070-903D-2F611285964F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 flipH="1">
            <a:off x="2924411" y="3894786"/>
            <a:ext cx="647961" cy="374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64B92E-F70F-DFBD-C8BC-8A0B5DB0434D}"/>
              </a:ext>
            </a:extLst>
          </p:cNvPr>
          <p:cNvCxnSpPr>
            <a:cxnSpLocks/>
            <a:stCxn id="16" idx="1"/>
            <a:endCxn id="5" idx="5"/>
          </p:cNvCxnSpPr>
          <p:nvPr/>
        </p:nvCxnSpPr>
        <p:spPr>
          <a:xfrm flipH="1" flipV="1">
            <a:off x="5024606" y="3894786"/>
            <a:ext cx="585270" cy="51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0D8139-3E7F-A6A0-76CC-77C7B5BDC530}"/>
              </a:ext>
            </a:extLst>
          </p:cNvPr>
          <p:cNvCxnSpPr>
            <a:cxnSpLocks/>
            <a:stCxn id="16" idx="3"/>
            <a:endCxn id="21" idx="0"/>
          </p:cNvCxnSpPr>
          <p:nvPr/>
        </p:nvCxnSpPr>
        <p:spPr>
          <a:xfrm flipH="1">
            <a:off x="5268412" y="5063331"/>
            <a:ext cx="341464" cy="3535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7D506F-47FD-B5B9-52DF-B342C54F9E06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>
            <a:off x="7376216" y="5063331"/>
            <a:ext cx="639562" cy="351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04FBCED-0263-FDF3-9209-7780131351DC}"/>
              </a:ext>
            </a:extLst>
          </p:cNvPr>
          <p:cNvCxnSpPr>
            <a:cxnSpLocks/>
          </p:cNvCxnSpPr>
          <p:nvPr/>
        </p:nvCxnSpPr>
        <p:spPr>
          <a:xfrm flipV="1">
            <a:off x="5016207" y="2934039"/>
            <a:ext cx="437618" cy="3101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FEC28D9-CD7D-41B7-2C12-E74F4A025DF2}"/>
              </a:ext>
            </a:extLst>
          </p:cNvPr>
          <p:cNvCxnSpPr>
            <a:cxnSpLocks/>
          </p:cNvCxnSpPr>
          <p:nvPr/>
        </p:nvCxnSpPr>
        <p:spPr>
          <a:xfrm flipH="1" flipV="1">
            <a:off x="7003173" y="2934039"/>
            <a:ext cx="574066" cy="4580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EBD1351-328E-0479-A880-C920190C02F6}"/>
              </a:ext>
            </a:extLst>
          </p:cNvPr>
          <p:cNvCxnSpPr>
            <a:cxnSpLocks/>
          </p:cNvCxnSpPr>
          <p:nvPr/>
        </p:nvCxnSpPr>
        <p:spPr>
          <a:xfrm flipH="1">
            <a:off x="2916012" y="3879565"/>
            <a:ext cx="647961" cy="3744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CE82121-E957-EDF3-EB59-233D48A36EF5}"/>
              </a:ext>
            </a:extLst>
          </p:cNvPr>
          <p:cNvCxnSpPr>
            <a:cxnSpLocks/>
          </p:cNvCxnSpPr>
          <p:nvPr/>
        </p:nvCxnSpPr>
        <p:spPr>
          <a:xfrm flipH="1" flipV="1">
            <a:off x="5016207" y="3879565"/>
            <a:ext cx="585270" cy="510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26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DE4A-D30B-5B61-A231-91E2DA90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Visual Representation of a BST:</a:t>
            </a:r>
            <a:br>
              <a:rPr lang="en-IE" dirty="0"/>
            </a:br>
            <a:r>
              <a:rPr lang="en-IE" dirty="0"/>
              <a:t>Left Subtree of Root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C78A46-B8BD-870D-3991-AEA6F96A47F8}"/>
              </a:ext>
            </a:extLst>
          </p:cNvPr>
          <p:cNvSpPr/>
          <p:nvPr/>
        </p:nvSpPr>
        <p:spPr>
          <a:xfrm>
            <a:off x="5743754" y="2299011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12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B13B96-2FBA-3600-CE03-1D2FFCB126CE}"/>
              </a:ext>
            </a:extLst>
          </p:cNvPr>
          <p:cNvSpPr/>
          <p:nvPr/>
        </p:nvSpPr>
        <p:spPr>
          <a:xfrm>
            <a:off x="4244196" y="3107845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6CFE12-8720-2FBF-BB4A-76FC3480A486}"/>
              </a:ext>
            </a:extLst>
          </p:cNvPr>
          <p:cNvSpPr/>
          <p:nvPr/>
        </p:nvSpPr>
        <p:spPr>
          <a:xfrm>
            <a:off x="7295070" y="3107845"/>
            <a:ext cx="1078303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 16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A91DAC-6CDA-BDD6-67B1-57C92BD292A5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5088500" y="2755391"/>
            <a:ext cx="800114" cy="43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21B7EC-2E57-18CA-ADC5-2533287D02F1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6588058" y="2755391"/>
            <a:ext cx="864926" cy="43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75CFD88-31AE-015A-2394-370167DA6515}"/>
              </a:ext>
            </a:extLst>
          </p:cNvPr>
          <p:cNvSpPr/>
          <p:nvPr/>
        </p:nvSpPr>
        <p:spPr>
          <a:xfrm>
            <a:off x="3255032" y="3994981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594ED1-19C3-659E-0017-0CE393765E17}"/>
              </a:ext>
            </a:extLst>
          </p:cNvPr>
          <p:cNvSpPr/>
          <p:nvPr/>
        </p:nvSpPr>
        <p:spPr>
          <a:xfrm>
            <a:off x="5233360" y="3997068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4D035C-D66E-6E96-778F-708B96C6F95D}"/>
              </a:ext>
            </a:extLst>
          </p:cNvPr>
          <p:cNvSpPr/>
          <p:nvPr/>
        </p:nvSpPr>
        <p:spPr>
          <a:xfrm>
            <a:off x="6238336" y="5098373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11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29F40E-616A-B6A9-112E-69382EED55FE}"/>
              </a:ext>
            </a:extLst>
          </p:cNvPr>
          <p:cNvSpPr/>
          <p:nvPr/>
        </p:nvSpPr>
        <p:spPr>
          <a:xfrm>
            <a:off x="4244196" y="5073243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9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115911-3577-5ACC-18E1-3550A60663E2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 flipH="1">
            <a:off x="3749614" y="3564225"/>
            <a:ext cx="639442" cy="43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8C8F49-1849-617B-0542-E3E589836670}"/>
              </a:ext>
            </a:extLst>
          </p:cNvPr>
          <p:cNvCxnSpPr>
            <a:cxnSpLocks/>
            <a:stCxn id="16" idx="0"/>
            <a:endCxn id="5" idx="5"/>
          </p:cNvCxnSpPr>
          <p:nvPr/>
        </p:nvCxnSpPr>
        <p:spPr>
          <a:xfrm flipH="1" flipV="1">
            <a:off x="5088500" y="3564225"/>
            <a:ext cx="639442" cy="43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487D67-F9C8-6459-162F-4BB0FF3D9829}"/>
              </a:ext>
            </a:extLst>
          </p:cNvPr>
          <p:cNvCxnSpPr>
            <a:cxnSpLocks/>
            <a:stCxn id="16" idx="3"/>
            <a:endCxn id="21" idx="0"/>
          </p:cNvCxnSpPr>
          <p:nvPr/>
        </p:nvCxnSpPr>
        <p:spPr>
          <a:xfrm flipH="1">
            <a:off x="4738778" y="4453448"/>
            <a:ext cx="639442" cy="61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97251E-0E5C-0283-CC35-805FFD365093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>
            <a:off x="6077664" y="4453448"/>
            <a:ext cx="655254" cy="64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9F0F308-2875-7A3A-408C-8C09D734FFBE}"/>
              </a:ext>
            </a:extLst>
          </p:cNvPr>
          <p:cNvSpPr/>
          <p:nvPr/>
        </p:nvSpPr>
        <p:spPr>
          <a:xfrm>
            <a:off x="2794958" y="2656936"/>
            <a:ext cx="4633451" cy="3600090"/>
          </a:xfrm>
          <a:custGeom>
            <a:avLst/>
            <a:gdLst>
              <a:gd name="connsiteX0" fmla="*/ 471578 w 4633451"/>
              <a:gd name="connsiteY0" fmla="*/ 2461404 h 3600090"/>
              <a:gd name="connsiteX1" fmla="*/ 437072 w 4633451"/>
              <a:gd name="connsiteY1" fmla="*/ 2438400 h 3600090"/>
              <a:gd name="connsiteX2" fmla="*/ 178280 w 4633451"/>
              <a:gd name="connsiteY2" fmla="*/ 2156604 h 3600090"/>
              <a:gd name="connsiteX3" fmla="*/ 120770 w 4633451"/>
              <a:gd name="connsiteY3" fmla="*/ 2058838 h 3600090"/>
              <a:gd name="connsiteX4" fmla="*/ 80514 w 4633451"/>
              <a:gd name="connsiteY4" fmla="*/ 1955321 h 3600090"/>
              <a:gd name="connsiteX5" fmla="*/ 57510 w 4633451"/>
              <a:gd name="connsiteY5" fmla="*/ 1834551 h 3600090"/>
              <a:gd name="connsiteX6" fmla="*/ 23004 w 4633451"/>
              <a:gd name="connsiteY6" fmla="*/ 1708030 h 3600090"/>
              <a:gd name="connsiteX7" fmla="*/ 0 w 4633451"/>
              <a:gd name="connsiteY7" fmla="*/ 1449238 h 3600090"/>
              <a:gd name="connsiteX8" fmla="*/ 11502 w 4633451"/>
              <a:gd name="connsiteY8" fmla="*/ 1178943 h 3600090"/>
              <a:gd name="connsiteX9" fmla="*/ 109268 w 4633451"/>
              <a:gd name="connsiteY9" fmla="*/ 730370 h 3600090"/>
              <a:gd name="connsiteX10" fmla="*/ 149525 w 4633451"/>
              <a:gd name="connsiteY10" fmla="*/ 621102 h 3600090"/>
              <a:gd name="connsiteX11" fmla="*/ 287548 w 4633451"/>
              <a:gd name="connsiteY11" fmla="*/ 396815 h 3600090"/>
              <a:gd name="connsiteX12" fmla="*/ 385314 w 4633451"/>
              <a:gd name="connsiteY12" fmla="*/ 299049 h 3600090"/>
              <a:gd name="connsiteX13" fmla="*/ 644106 w 4633451"/>
              <a:gd name="connsiteY13" fmla="*/ 132272 h 3600090"/>
              <a:gd name="connsiteX14" fmla="*/ 770627 w 4633451"/>
              <a:gd name="connsiteY14" fmla="*/ 80513 h 3600090"/>
              <a:gd name="connsiteX15" fmla="*/ 1012167 w 4633451"/>
              <a:gd name="connsiteY15" fmla="*/ 34506 h 3600090"/>
              <a:gd name="connsiteX16" fmla="*/ 1173193 w 4633451"/>
              <a:gd name="connsiteY16" fmla="*/ 0 h 3600090"/>
              <a:gd name="connsiteX17" fmla="*/ 1483744 w 4633451"/>
              <a:gd name="connsiteY17" fmla="*/ 11502 h 3600090"/>
              <a:gd name="connsiteX18" fmla="*/ 1518250 w 4633451"/>
              <a:gd name="connsiteY18" fmla="*/ 17253 h 3600090"/>
              <a:gd name="connsiteX19" fmla="*/ 1610265 w 4633451"/>
              <a:gd name="connsiteY19" fmla="*/ 34506 h 3600090"/>
              <a:gd name="connsiteX20" fmla="*/ 1679276 w 4633451"/>
              <a:gd name="connsiteY20" fmla="*/ 40256 h 3600090"/>
              <a:gd name="connsiteX21" fmla="*/ 1869057 w 4633451"/>
              <a:gd name="connsiteY21" fmla="*/ 69011 h 3600090"/>
              <a:gd name="connsiteX22" fmla="*/ 2001329 w 4633451"/>
              <a:gd name="connsiteY22" fmla="*/ 115019 h 3600090"/>
              <a:gd name="connsiteX23" fmla="*/ 2053087 w 4633451"/>
              <a:gd name="connsiteY23" fmla="*/ 132272 h 3600090"/>
              <a:gd name="connsiteX24" fmla="*/ 2122099 w 4633451"/>
              <a:gd name="connsiteY24" fmla="*/ 161026 h 3600090"/>
              <a:gd name="connsiteX25" fmla="*/ 2196861 w 4633451"/>
              <a:gd name="connsiteY25" fmla="*/ 184030 h 3600090"/>
              <a:gd name="connsiteX26" fmla="*/ 2260121 w 4633451"/>
              <a:gd name="connsiteY26" fmla="*/ 207034 h 3600090"/>
              <a:gd name="connsiteX27" fmla="*/ 2340634 w 4633451"/>
              <a:gd name="connsiteY27" fmla="*/ 201283 h 3600090"/>
              <a:gd name="connsiteX28" fmla="*/ 2352136 w 4633451"/>
              <a:gd name="connsiteY28" fmla="*/ 178279 h 3600090"/>
              <a:gd name="connsiteX29" fmla="*/ 2432650 w 4633451"/>
              <a:gd name="connsiteY29" fmla="*/ 247290 h 3600090"/>
              <a:gd name="connsiteX30" fmla="*/ 2490159 w 4633451"/>
              <a:gd name="connsiteY30" fmla="*/ 304800 h 3600090"/>
              <a:gd name="connsiteX31" fmla="*/ 2593676 w 4633451"/>
              <a:gd name="connsiteY31" fmla="*/ 408317 h 3600090"/>
              <a:gd name="connsiteX32" fmla="*/ 2651185 w 4633451"/>
              <a:gd name="connsiteY32" fmla="*/ 442822 h 3600090"/>
              <a:gd name="connsiteX33" fmla="*/ 2760453 w 4633451"/>
              <a:gd name="connsiteY33" fmla="*/ 511834 h 3600090"/>
              <a:gd name="connsiteX34" fmla="*/ 2869721 w 4633451"/>
              <a:gd name="connsiteY34" fmla="*/ 575094 h 3600090"/>
              <a:gd name="connsiteX35" fmla="*/ 3036499 w 4633451"/>
              <a:gd name="connsiteY35" fmla="*/ 701615 h 3600090"/>
              <a:gd name="connsiteX36" fmla="*/ 3168770 w 4633451"/>
              <a:gd name="connsiteY36" fmla="*/ 799381 h 3600090"/>
              <a:gd name="connsiteX37" fmla="*/ 3232031 w 4633451"/>
              <a:gd name="connsiteY37" fmla="*/ 862641 h 3600090"/>
              <a:gd name="connsiteX38" fmla="*/ 3301042 w 4633451"/>
              <a:gd name="connsiteY38" fmla="*/ 920151 h 3600090"/>
              <a:gd name="connsiteX39" fmla="*/ 3456317 w 4633451"/>
              <a:gd name="connsiteY39" fmla="*/ 1075426 h 3600090"/>
              <a:gd name="connsiteX40" fmla="*/ 3536831 w 4633451"/>
              <a:gd name="connsiteY40" fmla="*/ 1167441 h 3600090"/>
              <a:gd name="connsiteX41" fmla="*/ 3594340 w 4633451"/>
              <a:gd name="connsiteY41" fmla="*/ 1213449 h 3600090"/>
              <a:gd name="connsiteX42" fmla="*/ 3669102 w 4633451"/>
              <a:gd name="connsiteY42" fmla="*/ 1288211 h 3600090"/>
              <a:gd name="connsiteX43" fmla="*/ 3738114 w 4633451"/>
              <a:gd name="connsiteY43" fmla="*/ 1362973 h 3600090"/>
              <a:gd name="connsiteX44" fmla="*/ 3795623 w 4633451"/>
              <a:gd name="connsiteY44" fmla="*/ 1391728 h 3600090"/>
              <a:gd name="connsiteX45" fmla="*/ 3876136 w 4633451"/>
              <a:gd name="connsiteY45" fmla="*/ 1483743 h 3600090"/>
              <a:gd name="connsiteX46" fmla="*/ 3933646 w 4633451"/>
              <a:gd name="connsiteY46" fmla="*/ 1529751 h 3600090"/>
              <a:gd name="connsiteX47" fmla="*/ 4002657 w 4633451"/>
              <a:gd name="connsiteY47" fmla="*/ 1610264 h 3600090"/>
              <a:gd name="connsiteX48" fmla="*/ 4065917 w 4633451"/>
              <a:gd name="connsiteY48" fmla="*/ 1696528 h 3600090"/>
              <a:gd name="connsiteX49" fmla="*/ 4129178 w 4633451"/>
              <a:gd name="connsiteY49" fmla="*/ 1742536 h 3600090"/>
              <a:gd name="connsiteX50" fmla="*/ 4175185 w 4633451"/>
              <a:gd name="connsiteY50" fmla="*/ 1794294 h 3600090"/>
              <a:gd name="connsiteX51" fmla="*/ 4255699 w 4633451"/>
              <a:gd name="connsiteY51" fmla="*/ 1863306 h 3600090"/>
              <a:gd name="connsiteX52" fmla="*/ 4307457 w 4633451"/>
              <a:gd name="connsiteY52" fmla="*/ 1920815 h 3600090"/>
              <a:gd name="connsiteX53" fmla="*/ 4347714 w 4633451"/>
              <a:gd name="connsiteY53" fmla="*/ 1961072 h 3600090"/>
              <a:gd name="connsiteX54" fmla="*/ 4445480 w 4633451"/>
              <a:gd name="connsiteY54" fmla="*/ 2104845 h 3600090"/>
              <a:gd name="connsiteX55" fmla="*/ 4497238 w 4633451"/>
              <a:gd name="connsiteY55" fmla="*/ 2168106 h 3600090"/>
              <a:gd name="connsiteX56" fmla="*/ 4514491 w 4633451"/>
              <a:gd name="connsiteY56" fmla="*/ 2208362 h 3600090"/>
              <a:gd name="connsiteX57" fmla="*/ 4554748 w 4633451"/>
              <a:gd name="connsiteY57" fmla="*/ 2283124 h 3600090"/>
              <a:gd name="connsiteX58" fmla="*/ 4566250 w 4633451"/>
              <a:gd name="connsiteY58" fmla="*/ 2340634 h 3600090"/>
              <a:gd name="connsiteX59" fmla="*/ 4612257 w 4633451"/>
              <a:gd name="connsiteY59" fmla="*/ 2449902 h 3600090"/>
              <a:gd name="connsiteX60" fmla="*/ 4618008 w 4633451"/>
              <a:gd name="connsiteY60" fmla="*/ 2817962 h 3600090"/>
              <a:gd name="connsiteX61" fmla="*/ 4600755 w 4633451"/>
              <a:gd name="connsiteY61" fmla="*/ 3122762 h 3600090"/>
              <a:gd name="connsiteX62" fmla="*/ 4514491 w 4633451"/>
              <a:gd name="connsiteY62" fmla="*/ 3226279 h 3600090"/>
              <a:gd name="connsiteX63" fmla="*/ 4175185 w 4633451"/>
              <a:gd name="connsiteY63" fmla="*/ 3393056 h 3600090"/>
              <a:gd name="connsiteX64" fmla="*/ 3893389 w 4633451"/>
              <a:gd name="connsiteY64" fmla="*/ 3485072 h 3600090"/>
              <a:gd name="connsiteX65" fmla="*/ 3818627 w 4633451"/>
              <a:gd name="connsiteY65" fmla="*/ 3496573 h 3600090"/>
              <a:gd name="connsiteX66" fmla="*/ 3738114 w 4633451"/>
              <a:gd name="connsiteY66" fmla="*/ 3519577 h 3600090"/>
              <a:gd name="connsiteX67" fmla="*/ 3462068 w 4633451"/>
              <a:gd name="connsiteY67" fmla="*/ 3565585 h 3600090"/>
              <a:gd name="connsiteX68" fmla="*/ 2938733 w 4633451"/>
              <a:gd name="connsiteY68" fmla="*/ 3600090 h 3600090"/>
              <a:gd name="connsiteX69" fmla="*/ 2633933 w 4633451"/>
              <a:gd name="connsiteY69" fmla="*/ 3594339 h 3600090"/>
              <a:gd name="connsiteX70" fmla="*/ 2576423 w 4633451"/>
              <a:gd name="connsiteY70" fmla="*/ 3571336 h 3600090"/>
              <a:gd name="connsiteX71" fmla="*/ 2524665 w 4633451"/>
              <a:gd name="connsiteY71" fmla="*/ 3554083 h 3600090"/>
              <a:gd name="connsiteX72" fmla="*/ 2283125 w 4633451"/>
              <a:gd name="connsiteY72" fmla="*/ 3502324 h 3600090"/>
              <a:gd name="connsiteX73" fmla="*/ 2139351 w 4633451"/>
              <a:gd name="connsiteY73" fmla="*/ 3456317 h 3600090"/>
              <a:gd name="connsiteX74" fmla="*/ 1984076 w 4633451"/>
              <a:gd name="connsiteY74" fmla="*/ 3427562 h 3600090"/>
              <a:gd name="connsiteX75" fmla="*/ 1840302 w 4633451"/>
              <a:gd name="connsiteY75" fmla="*/ 3381555 h 3600090"/>
              <a:gd name="connsiteX76" fmla="*/ 1690778 w 4633451"/>
              <a:gd name="connsiteY76" fmla="*/ 3341298 h 3600090"/>
              <a:gd name="connsiteX77" fmla="*/ 1564257 w 4633451"/>
              <a:gd name="connsiteY77" fmla="*/ 3278038 h 3600090"/>
              <a:gd name="connsiteX78" fmla="*/ 1385978 w 4633451"/>
              <a:gd name="connsiteY78" fmla="*/ 3163019 h 3600090"/>
              <a:gd name="connsiteX79" fmla="*/ 1190446 w 4633451"/>
              <a:gd name="connsiteY79" fmla="*/ 3094007 h 3600090"/>
              <a:gd name="connsiteX80" fmla="*/ 1086929 w 4633451"/>
              <a:gd name="connsiteY80" fmla="*/ 3030747 h 3600090"/>
              <a:gd name="connsiteX81" fmla="*/ 1012167 w 4633451"/>
              <a:gd name="connsiteY81" fmla="*/ 2921479 h 3600090"/>
              <a:gd name="connsiteX82" fmla="*/ 931653 w 4633451"/>
              <a:gd name="connsiteY82" fmla="*/ 2835215 h 3600090"/>
              <a:gd name="connsiteX83" fmla="*/ 724619 w 4633451"/>
              <a:gd name="connsiteY83" fmla="*/ 2766204 h 3600090"/>
              <a:gd name="connsiteX84" fmla="*/ 644106 w 4633451"/>
              <a:gd name="connsiteY84" fmla="*/ 2708694 h 3600090"/>
              <a:gd name="connsiteX85" fmla="*/ 586597 w 4633451"/>
              <a:gd name="connsiteY85" fmla="*/ 2656936 h 3600090"/>
              <a:gd name="connsiteX86" fmla="*/ 540589 w 4633451"/>
              <a:gd name="connsiteY86" fmla="*/ 2628181 h 3600090"/>
              <a:gd name="connsiteX87" fmla="*/ 448574 w 4633451"/>
              <a:gd name="connsiteY87" fmla="*/ 2576422 h 3600090"/>
              <a:gd name="connsiteX88" fmla="*/ 425570 w 4633451"/>
              <a:gd name="connsiteY88" fmla="*/ 2530415 h 3600090"/>
              <a:gd name="connsiteX89" fmla="*/ 437072 w 4633451"/>
              <a:gd name="connsiteY89" fmla="*/ 2507411 h 3600090"/>
              <a:gd name="connsiteX90" fmla="*/ 471578 w 4633451"/>
              <a:gd name="connsiteY90" fmla="*/ 2461404 h 360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633451" h="3600090">
                <a:moveTo>
                  <a:pt x="471578" y="2461404"/>
                </a:moveTo>
                <a:cubicBezTo>
                  <a:pt x="471578" y="2449902"/>
                  <a:pt x="447240" y="2447765"/>
                  <a:pt x="437072" y="2438400"/>
                </a:cubicBezTo>
                <a:cubicBezTo>
                  <a:pt x="296659" y="2309072"/>
                  <a:pt x="266075" y="2290205"/>
                  <a:pt x="178280" y="2156604"/>
                </a:cubicBezTo>
                <a:cubicBezTo>
                  <a:pt x="157516" y="2125007"/>
                  <a:pt x="137289" y="2092847"/>
                  <a:pt x="120770" y="2058838"/>
                </a:cubicBezTo>
                <a:cubicBezTo>
                  <a:pt x="104595" y="2025536"/>
                  <a:pt x="93933" y="1989827"/>
                  <a:pt x="80514" y="1955321"/>
                </a:cubicBezTo>
                <a:cubicBezTo>
                  <a:pt x="72846" y="1915064"/>
                  <a:pt x="66793" y="1874466"/>
                  <a:pt x="57510" y="1834551"/>
                </a:cubicBezTo>
                <a:cubicBezTo>
                  <a:pt x="47608" y="1791973"/>
                  <a:pt x="31000" y="1751007"/>
                  <a:pt x="23004" y="1708030"/>
                </a:cubicBezTo>
                <a:cubicBezTo>
                  <a:pt x="19409" y="1688706"/>
                  <a:pt x="836" y="1459275"/>
                  <a:pt x="0" y="1449238"/>
                </a:cubicBezTo>
                <a:cubicBezTo>
                  <a:pt x="3834" y="1359140"/>
                  <a:pt x="2254" y="1268647"/>
                  <a:pt x="11502" y="1178943"/>
                </a:cubicBezTo>
                <a:cubicBezTo>
                  <a:pt x="34800" y="952952"/>
                  <a:pt x="46171" y="915718"/>
                  <a:pt x="109268" y="730370"/>
                </a:cubicBezTo>
                <a:cubicBezTo>
                  <a:pt x="121777" y="693625"/>
                  <a:pt x="133674" y="656534"/>
                  <a:pt x="149525" y="621102"/>
                </a:cubicBezTo>
                <a:cubicBezTo>
                  <a:pt x="182649" y="547060"/>
                  <a:pt x="235941" y="458411"/>
                  <a:pt x="287548" y="396815"/>
                </a:cubicBezTo>
                <a:cubicBezTo>
                  <a:pt x="317146" y="361488"/>
                  <a:pt x="350575" y="329335"/>
                  <a:pt x="385314" y="299049"/>
                </a:cubicBezTo>
                <a:cubicBezTo>
                  <a:pt x="484472" y="212603"/>
                  <a:pt x="526830" y="187001"/>
                  <a:pt x="644106" y="132272"/>
                </a:cubicBezTo>
                <a:cubicBezTo>
                  <a:pt x="685397" y="113003"/>
                  <a:pt x="726588" y="92211"/>
                  <a:pt x="770627" y="80513"/>
                </a:cubicBezTo>
                <a:cubicBezTo>
                  <a:pt x="849841" y="59472"/>
                  <a:pt x="931642" y="49778"/>
                  <a:pt x="1012167" y="34506"/>
                </a:cubicBezTo>
                <a:cubicBezTo>
                  <a:pt x="1131599" y="11855"/>
                  <a:pt x="1070783" y="25603"/>
                  <a:pt x="1173193" y="0"/>
                </a:cubicBezTo>
                <a:lnTo>
                  <a:pt x="1483744" y="11502"/>
                </a:lnTo>
                <a:cubicBezTo>
                  <a:pt x="1495390" y="12084"/>
                  <a:pt x="1506777" y="15167"/>
                  <a:pt x="1518250" y="17253"/>
                </a:cubicBezTo>
                <a:cubicBezTo>
                  <a:pt x="1548953" y="22835"/>
                  <a:pt x="1579372" y="30093"/>
                  <a:pt x="1610265" y="34506"/>
                </a:cubicBezTo>
                <a:cubicBezTo>
                  <a:pt x="1633116" y="37770"/>
                  <a:pt x="1656324" y="37797"/>
                  <a:pt x="1679276" y="40256"/>
                </a:cubicBezTo>
                <a:cubicBezTo>
                  <a:pt x="1732495" y="45958"/>
                  <a:pt x="1817540" y="56990"/>
                  <a:pt x="1869057" y="69011"/>
                </a:cubicBezTo>
                <a:cubicBezTo>
                  <a:pt x="1935658" y="84552"/>
                  <a:pt x="1941698" y="93050"/>
                  <a:pt x="2001329" y="115019"/>
                </a:cubicBezTo>
                <a:cubicBezTo>
                  <a:pt x="2018394" y="121306"/>
                  <a:pt x="2036092" y="125798"/>
                  <a:pt x="2053087" y="132272"/>
                </a:cubicBezTo>
                <a:cubicBezTo>
                  <a:pt x="2076375" y="141144"/>
                  <a:pt x="2098651" y="152585"/>
                  <a:pt x="2122099" y="161026"/>
                </a:cubicBezTo>
                <a:cubicBezTo>
                  <a:pt x="2146631" y="169858"/>
                  <a:pt x="2172125" y="175785"/>
                  <a:pt x="2196861" y="184030"/>
                </a:cubicBezTo>
                <a:cubicBezTo>
                  <a:pt x="2218147" y="191125"/>
                  <a:pt x="2239034" y="199366"/>
                  <a:pt x="2260121" y="207034"/>
                </a:cubicBezTo>
                <a:cubicBezTo>
                  <a:pt x="2286959" y="205117"/>
                  <a:pt x="2314953" y="209308"/>
                  <a:pt x="2340634" y="201283"/>
                </a:cubicBezTo>
                <a:cubicBezTo>
                  <a:pt x="2348817" y="198726"/>
                  <a:pt x="2344468" y="174445"/>
                  <a:pt x="2352136" y="178279"/>
                </a:cubicBezTo>
                <a:cubicBezTo>
                  <a:pt x="2383752" y="194087"/>
                  <a:pt x="2406593" y="223405"/>
                  <a:pt x="2432650" y="247290"/>
                </a:cubicBezTo>
                <a:cubicBezTo>
                  <a:pt x="2452634" y="265609"/>
                  <a:pt x="2471514" y="285119"/>
                  <a:pt x="2490159" y="304800"/>
                </a:cubicBezTo>
                <a:cubicBezTo>
                  <a:pt x="2534837" y="351960"/>
                  <a:pt x="2539639" y="367789"/>
                  <a:pt x="2593676" y="408317"/>
                </a:cubicBezTo>
                <a:cubicBezTo>
                  <a:pt x="2611560" y="421730"/>
                  <a:pt x="2632191" y="431033"/>
                  <a:pt x="2651185" y="442822"/>
                </a:cubicBezTo>
                <a:cubicBezTo>
                  <a:pt x="2687787" y="465540"/>
                  <a:pt x="2723513" y="489670"/>
                  <a:pt x="2760453" y="511834"/>
                </a:cubicBezTo>
                <a:cubicBezTo>
                  <a:pt x="2849264" y="565121"/>
                  <a:pt x="2796062" y="525988"/>
                  <a:pt x="2869721" y="575094"/>
                </a:cubicBezTo>
                <a:cubicBezTo>
                  <a:pt x="2948089" y="627340"/>
                  <a:pt x="2942892" y="629850"/>
                  <a:pt x="3036499" y="701615"/>
                </a:cubicBezTo>
                <a:cubicBezTo>
                  <a:pt x="3050316" y="712208"/>
                  <a:pt x="3159074" y="789686"/>
                  <a:pt x="3168770" y="799381"/>
                </a:cubicBezTo>
                <a:cubicBezTo>
                  <a:pt x="3189857" y="820468"/>
                  <a:pt x="3210008" y="842533"/>
                  <a:pt x="3232031" y="862641"/>
                </a:cubicBezTo>
                <a:cubicBezTo>
                  <a:pt x="3254144" y="882831"/>
                  <a:pt x="3279319" y="899542"/>
                  <a:pt x="3301042" y="920151"/>
                </a:cubicBezTo>
                <a:cubicBezTo>
                  <a:pt x="3354144" y="970530"/>
                  <a:pt x="3408116" y="1020340"/>
                  <a:pt x="3456317" y="1075426"/>
                </a:cubicBezTo>
                <a:cubicBezTo>
                  <a:pt x="3483155" y="1106098"/>
                  <a:pt x="3508012" y="1138622"/>
                  <a:pt x="3536831" y="1167441"/>
                </a:cubicBezTo>
                <a:cubicBezTo>
                  <a:pt x="3554190" y="1184800"/>
                  <a:pt x="3576211" y="1196896"/>
                  <a:pt x="3594340" y="1213449"/>
                </a:cubicBezTo>
                <a:cubicBezTo>
                  <a:pt x="3620366" y="1237212"/>
                  <a:pt x="3646540" y="1261136"/>
                  <a:pt x="3669102" y="1288211"/>
                </a:cubicBezTo>
                <a:cubicBezTo>
                  <a:pt x="3686130" y="1308645"/>
                  <a:pt x="3717532" y="1348444"/>
                  <a:pt x="3738114" y="1362973"/>
                </a:cubicBezTo>
                <a:cubicBezTo>
                  <a:pt x="3755624" y="1375333"/>
                  <a:pt x="3776453" y="1382143"/>
                  <a:pt x="3795623" y="1391728"/>
                </a:cubicBezTo>
                <a:cubicBezTo>
                  <a:pt x="3828815" y="1434404"/>
                  <a:pt x="3836674" y="1448924"/>
                  <a:pt x="3876136" y="1483743"/>
                </a:cubicBezTo>
                <a:cubicBezTo>
                  <a:pt x="3894544" y="1499986"/>
                  <a:pt x="3916287" y="1512392"/>
                  <a:pt x="3933646" y="1529751"/>
                </a:cubicBezTo>
                <a:cubicBezTo>
                  <a:pt x="3958640" y="1554745"/>
                  <a:pt x="3980692" y="1582569"/>
                  <a:pt x="4002657" y="1610264"/>
                </a:cubicBezTo>
                <a:cubicBezTo>
                  <a:pt x="4024815" y="1638202"/>
                  <a:pt x="4041270" y="1670760"/>
                  <a:pt x="4065917" y="1696528"/>
                </a:cubicBezTo>
                <a:cubicBezTo>
                  <a:pt x="4083940" y="1715370"/>
                  <a:pt x="4109747" y="1725150"/>
                  <a:pt x="4129178" y="1742536"/>
                </a:cubicBezTo>
                <a:cubicBezTo>
                  <a:pt x="4146381" y="1757928"/>
                  <a:pt x="4158488" y="1778356"/>
                  <a:pt x="4175185" y="1794294"/>
                </a:cubicBezTo>
                <a:cubicBezTo>
                  <a:pt x="4200754" y="1818701"/>
                  <a:pt x="4232053" y="1837032"/>
                  <a:pt x="4255699" y="1863306"/>
                </a:cubicBezTo>
                <a:cubicBezTo>
                  <a:pt x="4272952" y="1882476"/>
                  <a:pt x="4289781" y="1902035"/>
                  <a:pt x="4307457" y="1920815"/>
                </a:cubicBezTo>
                <a:cubicBezTo>
                  <a:pt x="4320463" y="1934634"/>
                  <a:pt x="4335565" y="1946493"/>
                  <a:pt x="4347714" y="1961072"/>
                </a:cubicBezTo>
                <a:cubicBezTo>
                  <a:pt x="4399958" y="2023764"/>
                  <a:pt x="4394952" y="2034668"/>
                  <a:pt x="4445480" y="2104845"/>
                </a:cubicBezTo>
                <a:cubicBezTo>
                  <a:pt x="4461400" y="2126956"/>
                  <a:pt x="4482125" y="2145436"/>
                  <a:pt x="4497238" y="2168106"/>
                </a:cubicBezTo>
                <a:cubicBezTo>
                  <a:pt x="4505336" y="2180253"/>
                  <a:pt x="4507962" y="2195304"/>
                  <a:pt x="4514491" y="2208362"/>
                </a:cubicBezTo>
                <a:cubicBezTo>
                  <a:pt x="4527149" y="2233678"/>
                  <a:pt x="4541329" y="2258203"/>
                  <a:pt x="4554748" y="2283124"/>
                </a:cubicBezTo>
                <a:cubicBezTo>
                  <a:pt x="4558582" y="2302294"/>
                  <a:pt x="4560633" y="2321909"/>
                  <a:pt x="4566250" y="2340634"/>
                </a:cubicBezTo>
                <a:cubicBezTo>
                  <a:pt x="4573178" y="2363727"/>
                  <a:pt x="4601980" y="2426778"/>
                  <a:pt x="4612257" y="2449902"/>
                </a:cubicBezTo>
                <a:cubicBezTo>
                  <a:pt x="4614174" y="2572589"/>
                  <a:pt x="4614737" y="2695304"/>
                  <a:pt x="4618008" y="2817962"/>
                </a:cubicBezTo>
                <a:cubicBezTo>
                  <a:pt x="4622322" y="2979753"/>
                  <a:pt x="4659223" y="2791444"/>
                  <a:pt x="4600755" y="3122762"/>
                </a:cubicBezTo>
                <a:cubicBezTo>
                  <a:pt x="4593897" y="3161626"/>
                  <a:pt x="4541691" y="3207627"/>
                  <a:pt x="4514491" y="3226279"/>
                </a:cubicBezTo>
                <a:cubicBezTo>
                  <a:pt x="4383635" y="3316008"/>
                  <a:pt x="4329876" y="3332629"/>
                  <a:pt x="4175185" y="3393056"/>
                </a:cubicBezTo>
                <a:cubicBezTo>
                  <a:pt x="4067085" y="3435283"/>
                  <a:pt x="4000537" y="3461634"/>
                  <a:pt x="3893389" y="3485072"/>
                </a:cubicBezTo>
                <a:cubicBezTo>
                  <a:pt x="3868758" y="3490460"/>
                  <a:pt x="3843240" y="3491103"/>
                  <a:pt x="3818627" y="3496573"/>
                </a:cubicBezTo>
                <a:cubicBezTo>
                  <a:pt x="3791380" y="3502628"/>
                  <a:pt x="3765295" y="3513235"/>
                  <a:pt x="3738114" y="3519577"/>
                </a:cubicBezTo>
                <a:cubicBezTo>
                  <a:pt x="3680747" y="3532963"/>
                  <a:pt x="3486580" y="3562472"/>
                  <a:pt x="3462068" y="3565585"/>
                </a:cubicBezTo>
                <a:cubicBezTo>
                  <a:pt x="3284098" y="3588184"/>
                  <a:pt x="3121719" y="3590941"/>
                  <a:pt x="2938733" y="3600090"/>
                </a:cubicBezTo>
                <a:lnTo>
                  <a:pt x="2633933" y="3594339"/>
                </a:lnTo>
                <a:cubicBezTo>
                  <a:pt x="2613351" y="3592706"/>
                  <a:pt x="2595797" y="3578474"/>
                  <a:pt x="2576423" y="3571336"/>
                </a:cubicBezTo>
                <a:cubicBezTo>
                  <a:pt x="2559358" y="3565049"/>
                  <a:pt x="2542367" y="3558248"/>
                  <a:pt x="2524665" y="3554083"/>
                </a:cubicBezTo>
                <a:cubicBezTo>
                  <a:pt x="2444513" y="3535223"/>
                  <a:pt x="2362937" y="3522575"/>
                  <a:pt x="2283125" y="3502324"/>
                </a:cubicBezTo>
                <a:cubicBezTo>
                  <a:pt x="2234352" y="3489949"/>
                  <a:pt x="2188167" y="3468521"/>
                  <a:pt x="2139351" y="3456317"/>
                </a:cubicBezTo>
                <a:cubicBezTo>
                  <a:pt x="2088284" y="3443550"/>
                  <a:pt x="2035143" y="3440329"/>
                  <a:pt x="1984076" y="3427562"/>
                </a:cubicBezTo>
                <a:cubicBezTo>
                  <a:pt x="1935260" y="3415358"/>
                  <a:pt x="1888576" y="3395753"/>
                  <a:pt x="1840302" y="3381555"/>
                </a:cubicBezTo>
                <a:cubicBezTo>
                  <a:pt x="1790783" y="3366991"/>
                  <a:pt x="1739108" y="3359422"/>
                  <a:pt x="1690778" y="3341298"/>
                </a:cubicBezTo>
                <a:cubicBezTo>
                  <a:pt x="1646629" y="3324742"/>
                  <a:pt x="1604958" y="3301844"/>
                  <a:pt x="1564257" y="3278038"/>
                </a:cubicBezTo>
                <a:cubicBezTo>
                  <a:pt x="1503212" y="3242332"/>
                  <a:pt x="1453479" y="3184113"/>
                  <a:pt x="1385978" y="3163019"/>
                </a:cubicBezTo>
                <a:cubicBezTo>
                  <a:pt x="1327272" y="3144673"/>
                  <a:pt x="1244822" y="3121195"/>
                  <a:pt x="1190446" y="3094007"/>
                </a:cubicBezTo>
                <a:cubicBezTo>
                  <a:pt x="1154277" y="3075922"/>
                  <a:pt x="1121435" y="3051834"/>
                  <a:pt x="1086929" y="3030747"/>
                </a:cubicBezTo>
                <a:cubicBezTo>
                  <a:pt x="1062008" y="2994324"/>
                  <a:pt x="1036353" y="2958394"/>
                  <a:pt x="1012167" y="2921479"/>
                </a:cubicBezTo>
                <a:cubicBezTo>
                  <a:pt x="979775" y="2872038"/>
                  <a:pt x="987381" y="2856746"/>
                  <a:pt x="931653" y="2835215"/>
                </a:cubicBezTo>
                <a:cubicBezTo>
                  <a:pt x="863797" y="2808998"/>
                  <a:pt x="793630" y="2789208"/>
                  <a:pt x="724619" y="2766204"/>
                </a:cubicBezTo>
                <a:cubicBezTo>
                  <a:pt x="697781" y="2747034"/>
                  <a:pt x="669965" y="2729165"/>
                  <a:pt x="644106" y="2708694"/>
                </a:cubicBezTo>
                <a:cubicBezTo>
                  <a:pt x="623885" y="2692686"/>
                  <a:pt x="606955" y="2672770"/>
                  <a:pt x="586597" y="2656936"/>
                </a:cubicBezTo>
                <a:cubicBezTo>
                  <a:pt x="572322" y="2645833"/>
                  <a:pt x="555364" y="2638610"/>
                  <a:pt x="540589" y="2628181"/>
                </a:cubicBezTo>
                <a:cubicBezTo>
                  <a:pt x="467073" y="2576287"/>
                  <a:pt x="516706" y="2595888"/>
                  <a:pt x="448574" y="2576422"/>
                </a:cubicBezTo>
                <a:cubicBezTo>
                  <a:pt x="439169" y="2563883"/>
                  <a:pt x="423263" y="2548874"/>
                  <a:pt x="425570" y="2530415"/>
                </a:cubicBezTo>
                <a:cubicBezTo>
                  <a:pt x="426633" y="2521908"/>
                  <a:pt x="435538" y="2515846"/>
                  <a:pt x="437072" y="2507411"/>
                </a:cubicBezTo>
                <a:cubicBezTo>
                  <a:pt x="439472" y="2494209"/>
                  <a:pt x="471578" y="2472906"/>
                  <a:pt x="471578" y="24614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F5072E-6E12-D4A5-4A8A-49185AFD2D47}"/>
              </a:ext>
            </a:extLst>
          </p:cNvPr>
          <p:cNvCxnSpPr>
            <a:cxnSpLocks/>
            <a:stCxn id="39" idx="3"/>
            <a:endCxn id="36" idx="9"/>
          </p:cNvCxnSpPr>
          <p:nvPr/>
        </p:nvCxnSpPr>
        <p:spPr>
          <a:xfrm>
            <a:off x="2397968" y="2724482"/>
            <a:ext cx="506258" cy="66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780AB9C-BBBE-044F-004F-2D7727962AC9}"/>
              </a:ext>
            </a:extLst>
          </p:cNvPr>
          <p:cNvSpPr txBox="1"/>
          <p:nvPr/>
        </p:nvSpPr>
        <p:spPr>
          <a:xfrm>
            <a:off x="482551" y="2262817"/>
            <a:ext cx="191541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Left subtree of 12: All elements are all less than 12</a:t>
            </a:r>
          </a:p>
        </p:txBody>
      </p:sp>
    </p:spTree>
    <p:extLst>
      <p:ext uri="{BB962C8B-B14F-4D97-AF65-F5344CB8AC3E}">
        <p14:creationId xmlns:p14="http://schemas.microsoft.com/office/powerpoint/2010/main" val="304705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938C5-1E98-0CAA-0202-3D2E4430C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B26B-5484-3012-63AF-9BDD419F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Visual Representation of a BST:</a:t>
            </a:r>
            <a:br>
              <a:rPr lang="en-IE" dirty="0"/>
            </a:br>
            <a:r>
              <a:rPr lang="en-IE" dirty="0"/>
              <a:t>Right Subtree of (Internal)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E69C3D-3163-7CFA-5305-C38F9E4A3E40}"/>
              </a:ext>
            </a:extLst>
          </p:cNvPr>
          <p:cNvSpPr/>
          <p:nvPr/>
        </p:nvSpPr>
        <p:spPr>
          <a:xfrm>
            <a:off x="5743754" y="2299011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12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89411F-0E1F-70B2-4E0C-C52314E67E59}"/>
              </a:ext>
            </a:extLst>
          </p:cNvPr>
          <p:cNvSpPr/>
          <p:nvPr/>
        </p:nvSpPr>
        <p:spPr>
          <a:xfrm>
            <a:off x="4244196" y="3107845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61EE29-B7E9-D1BB-233F-BC0DEC2D1840}"/>
              </a:ext>
            </a:extLst>
          </p:cNvPr>
          <p:cNvSpPr/>
          <p:nvPr/>
        </p:nvSpPr>
        <p:spPr>
          <a:xfrm>
            <a:off x="7295070" y="3107845"/>
            <a:ext cx="1078303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 16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7A9872-E6DB-C991-7D72-BC75F108089D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5088500" y="2755391"/>
            <a:ext cx="800114" cy="43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1416FE-4BE8-3BF0-51CE-2CDD4D8C3835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6588058" y="2755391"/>
            <a:ext cx="864926" cy="43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1246B07-F708-43E8-2B72-FAB3C03C8B48}"/>
              </a:ext>
            </a:extLst>
          </p:cNvPr>
          <p:cNvSpPr/>
          <p:nvPr/>
        </p:nvSpPr>
        <p:spPr>
          <a:xfrm>
            <a:off x="3255032" y="3994981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E9010-20A0-7D75-3E33-CDCE8BABD864}"/>
              </a:ext>
            </a:extLst>
          </p:cNvPr>
          <p:cNvSpPr/>
          <p:nvPr/>
        </p:nvSpPr>
        <p:spPr>
          <a:xfrm>
            <a:off x="5233360" y="3997068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25FB11-4F67-FBB3-58BF-E90E5AE27F45}"/>
              </a:ext>
            </a:extLst>
          </p:cNvPr>
          <p:cNvSpPr/>
          <p:nvPr/>
        </p:nvSpPr>
        <p:spPr>
          <a:xfrm>
            <a:off x="6238336" y="5098373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11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39ECB9-1BD3-5B6C-0B18-42D8BEF3D524}"/>
              </a:ext>
            </a:extLst>
          </p:cNvPr>
          <p:cNvSpPr/>
          <p:nvPr/>
        </p:nvSpPr>
        <p:spPr>
          <a:xfrm>
            <a:off x="4244196" y="5073243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9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6BECDF-F3CB-ECE5-52F6-56501693DD00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 flipH="1">
            <a:off x="3749614" y="3564225"/>
            <a:ext cx="639442" cy="43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13D0F9-1F49-88F1-62FA-B8E0B0FFBABA}"/>
              </a:ext>
            </a:extLst>
          </p:cNvPr>
          <p:cNvCxnSpPr>
            <a:cxnSpLocks/>
            <a:stCxn id="16" idx="0"/>
            <a:endCxn id="5" idx="5"/>
          </p:cNvCxnSpPr>
          <p:nvPr/>
        </p:nvCxnSpPr>
        <p:spPr>
          <a:xfrm flipH="1" flipV="1">
            <a:off x="5088500" y="3564225"/>
            <a:ext cx="639442" cy="43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4D3557-B7E1-A618-AE2A-6567F9F4D3A2}"/>
              </a:ext>
            </a:extLst>
          </p:cNvPr>
          <p:cNvCxnSpPr>
            <a:cxnSpLocks/>
            <a:stCxn id="16" idx="3"/>
            <a:endCxn id="21" idx="0"/>
          </p:cNvCxnSpPr>
          <p:nvPr/>
        </p:nvCxnSpPr>
        <p:spPr>
          <a:xfrm flipH="1">
            <a:off x="4738778" y="4453448"/>
            <a:ext cx="639442" cy="61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324D49-0B0B-78D8-70D0-445DA87F67D2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>
            <a:off x="6077664" y="4453448"/>
            <a:ext cx="655254" cy="64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E8427C-7C02-7C5D-F338-C7E2BB44B29F}"/>
              </a:ext>
            </a:extLst>
          </p:cNvPr>
          <p:cNvCxnSpPr>
            <a:cxnSpLocks/>
            <a:stCxn id="39" idx="1"/>
            <a:endCxn id="3" idx="45"/>
          </p:cNvCxnSpPr>
          <p:nvPr/>
        </p:nvCxnSpPr>
        <p:spPr>
          <a:xfrm flipH="1">
            <a:off x="7562491" y="5014957"/>
            <a:ext cx="869510" cy="3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0C22CC9-28FD-FBE6-F96C-1E86471F80CD}"/>
              </a:ext>
            </a:extLst>
          </p:cNvPr>
          <p:cNvSpPr txBox="1"/>
          <p:nvPr/>
        </p:nvSpPr>
        <p:spPr>
          <a:xfrm>
            <a:off x="8432001" y="4414792"/>
            <a:ext cx="159764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Right subtree of 8 : All elements are greater than 8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090D187-EC82-4163-9EAF-B18D04895142}"/>
              </a:ext>
            </a:extLst>
          </p:cNvPr>
          <p:cNvSpPr/>
          <p:nvPr/>
        </p:nvSpPr>
        <p:spPr>
          <a:xfrm>
            <a:off x="3938772" y="3858883"/>
            <a:ext cx="3693223" cy="2369389"/>
          </a:xfrm>
          <a:custGeom>
            <a:avLst/>
            <a:gdLst>
              <a:gd name="connsiteX0" fmla="*/ 2502285 w 3693223"/>
              <a:gd name="connsiteY0" fmla="*/ 109268 h 2369389"/>
              <a:gd name="connsiteX1" fmla="*/ 2467779 w 3693223"/>
              <a:gd name="connsiteY1" fmla="*/ 40257 h 2369389"/>
              <a:gd name="connsiteX2" fmla="*/ 2421771 w 3693223"/>
              <a:gd name="connsiteY2" fmla="*/ 17253 h 2369389"/>
              <a:gd name="connsiteX3" fmla="*/ 2197485 w 3693223"/>
              <a:gd name="connsiteY3" fmla="*/ 0 h 2369389"/>
              <a:gd name="connsiteX4" fmla="*/ 1869681 w 3693223"/>
              <a:gd name="connsiteY4" fmla="*/ 11502 h 2369389"/>
              <a:gd name="connsiteX5" fmla="*/ 1651145 w 3693223"/>
              <a:gd name="connsiteY5" fmla="*/ 34506 h 2369389"/>
              <a:gd name="connsiteX6" fmla="*/ 1559130 w 3693223"/>
              <a:gd name="connsiteY6" fmla="*/ 51759 h 2369389"/>
              <a:gd name="connsiteX7" fmla="*/ 1513122 w 3693223"/>
              <a:gd name="connsiteY7" fmla="*/ 57509 h 2369389"/>
              <a:gd name="connsiteX8" fmla="*/ 1403854 w 3693223"/>
              <a:gd name="connsiteY8" fmla="*/ 69011 h 2369389"/>
              <a:gd name="connsiteX9" fmla="*/ 1277334 w 3693223"/>
              <a:gd name="connsiteY9" fmla="*/ 109268 h 2369389"/>
              <a:gd name="connsiteX10" fmla="*/ 1133560 w 3693223"/>
              <a:gd name="connsiteY10" fmla="*/ 143774 h 2369389"/>
              <a:gd name="connsiteX11" fmla="*/ 1064549 w 3693223"/>
              <a:gd name="connsiteY11" fmla="*/ 178279 h 2369389"/>
              <a:gd name="connsiteX12" fmla="*/ 1007039 w 3693223"/>
              <a:gd name="connsiteY12" fmla="*/ 235789 h 2369389"/>
              <a:gd name="connsiteX13" fmla="*/ 788503 w 3693223"/>
              <a:gd name="connsiteY13" fmla="*/ 534838 h 2369389"/>
              <a:gd name="connsiteX14" fmla="*/ 679236 w 3693223"/>
              <a:gd name="connsiteY14" fmla="*/ 661359 h 2369389"/>
              <a:gd name="connsiteX15" fmla="*/ 569968 w 3693223"/>
              <a:gd name="connsiteY15" fmla="*/ 718868 h 2369389"/>
              <a:gd name="connsiteX16" fmla="*/ 368685 w 3693223"/>
              <a:gd name="connsiteY16" fmla="*/ 799381 h 2369389"/>
              <a:gd name="connsiteX17" fmla="*/ 167402 w 3693223"/>
              <a:gd name="connsiteY17" fmla="*/ 931653 h 2369389"/>
              <a:gd name="connsiteX18" fmla="*/ 109892 w 3693223"/>
              <a:gd name="connsiteY18" fmla="*/ 1006415 h 2369389"/>
              <a:gd name="connsiteX19" fmla="*/ 40881 w 3693223"/>
              <a:gd name="connsiteY19" fmla="*/ 1190445 h 2369389"/>
              <a:gd name="connsiteX20" fmla="*/ 12126 w 3693223"/>
              <a:gd name="connsiteY20" fmla="*/ 1328468 h 2369389"/>
              <a:gd name="connsiteX21" fmla="*/ 624 w 3693223"/>
              <a:gd name="connsiteY21" fmla="*/ 1420483 h 2369389"/>
              <a:gd name="connsiteX22" fmla="*/ 40881 w 3693223"/>
              <a:gd name="connsiteY22" fmla="*/ 1742536 h 2369389"/>
              <a:gd name="connsiteX23" fmla="*/ 63885 w 3693223"/>
              <a:gd name="connsiteY23" fmla="*/ 1811547 h 2369389"/>
              <a:gd name="connsiteX24" fmla="*/ 104141 w 3693223"/>
              <a:gd name="connsiteY24" fmla="*/ 1869057 h 2369389"/>
              <a:gd name="connsiteX25" fmla="*/ 178903 w 3693223"/>
              <a:gd name="connsiteY25" fmla="*/ 2012830 h 2369389"/>
              <a:gd name="connsiteX26" fmla="*/ 265168 w 3693223"/>
              <a:gd name="connsiteY26" fmla="*/ 2139351 h 2369389"/>
              <a:gd name="connsiteX27" fmla="*/ 316926 w 3693223"/>
              <a:gd name="connsiteY27" fmla="*/ 2185359 h 2369389"/>
              <a:gd name="connsiteX28" fmla="*/ 500956 w 3693223"/>
              <a:gd name="connsiteY28" fmla="*/ 2265872 h 2369389"/>
              <a:gd name="connsiteX29" fmla="*/ 725243 w 3693223"/>
              <a:gd name="connsiteY29" fmla="*/ 2288875 h 2369389"/>
              <a:gd name="connsiteX30" fmla="*/ 1093303 w 3693223"/>
              <a:gd name="connsiteY30" fmla="*/ 2277374 h 2369389"/>
              <a:gd name="connsiteX31" fmla="*/ 1242828 w 3693223"/>
              <a:gd name="connsiteY31" fmla="*/ 2254370 h 2369389"/>
              <a:gd name="connsiteX32" fmla="*/ 1587885 w 3693223"/>
              <a:gd name="connsiteY32" fmla="*/ 2248619 h 2369389"/>
              <a:gd name="connsiteX33" fmla="*/ 2105470 w 3693223"/>
              <a:gd name="connsiteY33" fmla="*/ 2254370 h 2369389"/>
              <a:gd name="connsiteX34" fmla="*/ 2306753 w 3693223"/>
              <a:gd name="connsiteY34" fmla="*/ 2300377 h 2369389"/>
              <a:gd name="connsiteX35" fmla="*/ 2651809 w 3693223"/>
              <a:gd name="connsiteY35" fmla="*/ 2369389 h 2369389"/>
              <a:gd name="connsiteX36" fmla="*/ 2950858 w 3693223"/>
              <a:gd name="connsiteY36" fmla="*/ 2357887 h 2369389"/>
              <a:gd name="connsiteX37" fmla="*/ 3042873 w 3693223"/>
              <a:gd name="connsiteY37" fmla="*/ 2317630 h 2369389"/>
              <a:gd name="connsiteX38" fmla="*/ 3203900 w 3693223"/>
              <a:gd name="connsiteY38" fmla="*/ 2196860 h 2369389"/>
              <a:gd name="connsiteX39" fmla="*/ 3353424 w 3693223"/>
              <a:gd name="connsiteY39" fmla="*/ 2030083 h 2369389"/>
              <a:gd name="connsiteX40" fmla="*/ 3474194 w 3693223"/>
              <a:gd name="connsiteY40" fmla="*/ 1915064 h 2369389"/>
              <a:gd name="connsiteX41" fmla="*/ 3589213 w 3693223"/>
              <a:gd name="connsiteY41" fmla="*/ 1805796 h 2369389"/>
              <a:gd name="connsiteX42" fmla="*/ 3663975 w 3693223"/>
              <a:gd name="connsiteY42" fmla="*/ 1685026 h 2369389"/>
              <a:gd name="connsiteX43" fmla="*/ 3692730 w 3693223"/>
              <a:gd name="connsiteY43" fmla="*/ 1512498 h 2369389"/>
              <a:gd name="connsiteX44" fmla="*/ 3658224 w 3693223"/>
              <a:gd name="connsiteY44" fmla="*/ 1282460 h 2369389"/>
              <a:gd name="connsiteX45" fmla="*/ 3623719 w 3693223"/>
              <a:gd name="connsiteY45" fmla="*/ 1190445 h 2369389"/>
              <a:gd name="connsiteX46" fmla="*/ 3387930 w 3693223"/>
              <a:gd name="connsiteY46" fmla="*/ 994913 h 2369389"/>
              <a:gd name="connsiteX47" fmla="*/ 3272911 w 3693223"/>
              <a:gd name="connsiteY47" fmla="*/ 879894 h 2369389"/>
              <a:gd name="connsiteX48" fmla="*/ 3157892 w 3693223"/>
              <a:gd name="connsiteY48" fmla="*/ 747623 h 2369389"/>
              <a:gd name="connsiteX49" fmla="*/ 3031371 w 3693223"/>
              <a:gd name="connsiteY49" fmla="*/ 638355 h 2369389"/>
              <a:gd name="connsiteX50" fmla="*/ 2973862 w 3693223"/>
              <a:gd name="connsiteY50" fmla="*/ 569343 h 2369389"/>
              <a:gd name="connsiteX51" fmla="*/ 2922103 w 3693223"/>
              <a:gd name="connsiteY51" fmla="*/ 494581 h 2369389"/>
              <a:gd name="connsiteX52" fmla="*/ 2864594 w 3693223"/>
              <a:gd name="connsiteY52" fmla="*/ 431321 h 2369389"/>
              <a:gd name="connsiteX53" fmla="*/ 2818586 w 3693223"/>
              <a:gd name="connsiteY53" fmla="*/ 373811 h 2369389"/>
              <a:gd name="connsiteX54" fmla="*/ 2715070 w 3693223"/>
              <a:gd name="connsiteY54" fmla="*/ 281796 h 2369389"/>
              <a:gd name="connsiteX55" fmla="*/ 2640307 w 3693223"/>
              <a:gd name="connsiteY55" fmla="*/ 184030 h 2369389"/>
              <a:gd name="connsiteX56" fmla="*/ 2605802 w 3693223"/>
              <a:gd name="connsiteY56" fmla="*/ 149525 h 2369389"/>
              <a:gd name="connsiteX57" fmla="*/ 2565545 w 3693223"/>
              <a:gd name="connsiteY57" fmla="*/ 132272 h 2369389"/>
              <a:gd name="connsiteX58" fmla="*/ 2502285 w 3693223"/>
              <a:gd name="connsiteY58" fmla="*/ 97766 h 2369389"/>
              <a:gd name="connsiteX59" fmla="*/ 2502285 w 3693223"/>
              <a:gd name="connsiteY59" fmla="*/ 109268 h 236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693223" h="2369389">
                <a:moveTo>
                  <a:pt x="2502285" y="109268"/>
                </a:moveTo>
                <a:cubicBezTo>
                  <a:pt x="2490783" y="86264"/>
                  <a:pt x="2484715" y="59612"/>
                  <a:pt x="2467779" y="40257"/>
                </a:cubicBezTo>
                <a:cubicBezTo>
                  <a:pt x="2456488" y="27353"/>
                  <a:pt x="2438730" y="19779"/>
                  <a:pt x="2421771" y="17253"/>
                </a:cubicBezTo>
                <a:cubicBezTo>
                  <a:pt x="2347606" y="6207"/>
                  <a:pt x="2272247" y="5751"/>
                  <a:pt x="2197485" y="0"/>
                </a:cubicBezTo>
                <a:cubicBezTo>
                  <a:pt x="2150316" y="1241"/>
                  <a:pt x="1947697" y="4658"/>
                  <a:pt x="1869681" y="11502"/>
                </a:cubicBezTo>
                <a:cubicBezTo>
                  <a:pt x="1796713" y="17903"/>
                  <a:pt x="1723785" y="25090"/>
                  <a:pt x="1651145" y="34506"/>
                </a:cubicBezTo>
                <a:cubicBezTo>
                  <a:pt x="1620198" y="38518"/>
                  <a:pt x="1589912" y="46629"/>
                  <a:pt x="1559130" y="51759"/>
                </a:cubicBezTo>
                <a:cubicBezTo>
                  <a:pt x="1543885" y="54300"/>
                  <a:pt x="1528471" y="55703"/>
                  <a:pt x="1513122" y="57509"/>
                </a:cubicBezTo>
                <a:cubicBezTo>
                  <a:pt x="1468446" y="62765"/>
                  <a:pt x="1449526" y="64444"/>
                  <a:pt x="1403854" y="69011"/>
                </a:cubicBezTo>
                <a:cubicBezTo>
                  <a:pt x="1361681" y="82430"/>
                  <a:pt x="1320989" y="101992"/>
                  <a:pt x="1277334" y="109268"/>
                </a:cubicBezTo>
                <a:cubicBezTo>
                  <a:pt x="1216942" y="119333"/>
                  <a:pt x="1192220" y="120310"/>
                  <a:pt x="1133560" y="143774"/>
                </a:cubicBezTo>
                <a:cubicBezTo>
                  <a:pt x="1109681" y="153326"/>
                  <a:pt x="1087553" y="166777"/>
                  <a:pt x="1064549" y="178279"/>
                </a:cubicBezTo>
                <a:cubicBezTo>
                  <a:pt x="1045379" y="197449"/>
                  <a:pt x="1024632" y="215162"/>
                  <a:pt x="1007039" y="235789"/>
                </a:cubicBezTo>
                <a:cubicBezTo>
                  <a:pt x="899853" y="361455"/>
                  <a:pt x="883909" y="395135"/>
                  <a:pt x="788503" y="534838"/>
                </a:cubicBezTo>
                <a:cubicBezTo>
                  <a:pt x="752158" y="588058"/>
                  <a:pt x="733668" y="625696"/>
                  <a:pt x="679236" y="661359"/>
                </a:cubicBezTo>
                <a:cubicBezTo>
                  <a:pt x="644808" y="683915"/>
                  <a:pt x="608507" y="704416"/>
                  <a:pt x="569968" y="718868"/>
                </a:cubicBezTo>
                <a:cubicBezTo>
                  <a:pt x="508803" y="741805"/>
                  <a:pt x="426283" y="771361"/>
                  <a:pt x="368685" y="799381"/>
                </a:cubicBezTo>
                <a:cubicBezTo>
                  <a:pt x="301205" y="832209"/>
                  <a:pt x="221797" y="879273"/>
                  <a:pt x="167402" y="931653"/>
                </a:cubicBezTo>
                <a:cubicBezTo>
                  <a:pt x="144754" y="953462"/>
                  <a:pt x="129062" y="981494"/>
                  <a:pt x="109892" y="1006415"/>
                </a:cubicBezTo>
                <a:cubicBezTo>
                  <a:pt x="86888" y="1067758"/>
                  <a:pt x="49540" y="1125505"/>
                  <a:pt x="40881" y="1190445"/>
                </a:cubicBezTo>
                <a:cubicBezTo>
                  <a:pt x="26975" y="1294736"/>
                  <a:pt x="38552" y="1249189"/>
                  <a:pt x="12126" y="1328468"/>
                </a:cubicBezTo>
                <a:cubicBezTo>
                  <a:pt x="8292" y="1359140"/>
                  <a:pt x="1296" y="1389580"/>
                  <a:pt x="624" y="1420483"/>
                </a:cubicBezTo>
                <a:cubicBezTo>
                  <a:pt x="-2032" y="1542640"/>
                  <a:pt x="2424" y="1627167"/>
                  <a:pt x="40881" y="1742536"/>
                </a:cubicBezTo>
                <a:cubicBezTo>
                  <a:pt x="48549" y="1765540"/>
                  <a:pt x="53041" y="1789859"/>
                  <a:pt x="63885" y="1811547"/>
                </a:cubicBezTo>
                <a:cubicBezTo>
                  <a:pt x="74350" y="1832476"/>
                  <a:pt x="92532" y="1848740"/>
                  <a:pt x="104141" y="1869057"/>
                </a:cubicBezTo>
                <a:cubicBezTo>
                  <a:pt x="130941" y="1915957"/>
                  <a:pt x="151112" y="1966511"/>
                  <a:pt x="178903" y="2012830"/>
                </a:cubicBezTo>
                <a:cubicBezTo>
                  <a:pt x="207937" y="2061220"/>
                  <a:pt x="226062" y="2095900"/>
                  <a:pt x="265168" y="2139351"/>
                </a:cubicBezTo>
                <a:cubicBezTo>
                  <a:pt x="280610" y="2156509"/>
                  <a:pt x="297591" y="2172749"/>
                  <a:pt x="316926" y="2185359"/>
                </a:cubicBezTo>
                <a:cubicBezTo>
                  <a:pt x="351190" y="2207705"/>
                  <a:pt x="467399" y="2257268"/>
                  <a:pt x="500956" y="2265872"/>
                </a:cubicBezTo>
                <a:cubicBezTo>
                  <a:pt x="568323" y="2283146"/>
                  <a:pt x="655581" y="2285006"/>
                  <a:pt x="725243" y="2288875"/>
                </a:cubicBezTo>
                <a:cubicBezTo>
                  <a:pt x="847930" y="2285041"/>
                  <a:pt x="970828" y="2285539"/>
                  <a:pt x="1093303" y="2277374"/>
                </a:cubicBezTo>
                <a:cubicBezTo>
                  <a:pt x="1143619" y="2274020"/>
                  <a:pt x="1192485" y="2257297"/>
                  <a:pt x="1242828" y="2254370"/>
                </a:cubicBezTo>
                <a:cubicBezTo>
                  <a:pt x="1357669" y="2247693"/>
                  <a:pt x="1472866" y="2250536"/>
                  <a:pt x="1587885" y="2248619"/>
                </a:cubicBezTo>
                <a:lnTo>
                  <a:pt x="2105470" y="2254370"/>
                </a:lnTo>
                <a:cubicBezTo>
                  <a:pt x="2174117" y="2259313"/>
                  <a:pt x="2239342" y="2286498"/>
                  <a:pt x="2306753" y="2300377"/>
                </a:cubicBezTo>
                <a:cubicBezTo>
                  <a:pt x="2904914" y="2423528"/>
                  <a:pt x="2140027" y="2255658"/>
                  <a:pt x="2651809" y="2369389"/>
                </a:cubicBezTo>
                <a:cubicBezTo>
                  <a:pt x="2751492" y="2365555"/>
                  <a:pt x="2851964" y="2370976"/>
                  <a:pt x="2950858" y="2357887"/>
                </a:cubicBezTo>
                <a:cubicBezTo>
                  <a:pt x="2984047" y="2353494"/>
                  <a:pt x="3013123" y="2332985"/>
                  <a:pt x="3042873" y="2317630"/>
                </a:cubicBezTo>
                <a:cubicBezTo>
                  <a:pt x="3116597" y="2279579"/>
                  <a:pt x="3146593" y="2257106"/>
                  <a:pt x="3203900" y="2196860"/>
                </a:cubicBezTo>
                <a:cubicBezTo>
                  <a:pt x="3255359" y="2142762"/>
                  <a:pt x="3299357" y="2081575"/>
                  <a:pt x="3353424" y="2030083"/>
                </a:cubicBezTo>
                <a:cubicBezTo>
                  <a:pt x="3393681" y="1991743"/>
                  <a:pt x="3432872" y="1952253"/>
                  <a:pt x="3474194" y="1915064"/>
                </a:cubicBezTo>
                <a:cubicBezTo>
                  <a:pt x="3511824" y="1881197"/>
                  <a:pt x="3555546" y="1843671"/>
                  <a:pt x="3589213" y="1805796"/>
                </a:cubicBezTo>
                <a:cubicBezTo>
                  <a:pt x="3626053" y="1764352"/>
                  <a:pt x="3636260" y="1736499"/>
                  <a:pt x="3663975" y="1685026"/>
                </a:cubicBezTo>
                <a:cubicBezTo>
                  <a:pt x="3677398" y="1631335"/>
                  <a:pt x="3696546" y="1567835"/>
                  <a:pt x="3692730" y="1512498"/>
                </a:cubicBezTo>
                <a:cubicBezTo>
                  <a:pt x="3687395" y="1435145"/>
                  <a:pt x="3674470" y="1358276"/>
                  <a:pt x="3658224" y="1282460"/>
                </a:cubicBezTo>
                <a:cubicBezTo>
                  <a:pt x="3651360" y="1250430"/>
                  <a:pt x="3642244" y="1217461"/>
                  <a:pt x="3623719" y="1190445"/>
                </a:cubicBezTo>
                <a:cubicBezTo>
                  <a:pt x="3480709" y="981888"/>
                  <a:pt x="3565680" y="1172663"/>
                  <a:pt x="3387930" y="994913"/>
                </a:cubicBezTo>
                <a:cubicBezTo>
                  <a:pt x="3349590" y="956573"/>
                  <a:pt x="3308489" y="920809"/>
                  <a:pt x="3272911" y="879894"/>
                </a:cubicBezTo>
                <a:cubicBezTo>
                  <a:pt x="3234571" y="835804"/>
                  <a:pt x="3202112" y="785813"/>
                  <a:pt x="3157892" y="747623"/>
                </a:cubicBezTo>
                <a:cubicBezTo>
                  <a:pt x="3115718" y="711200"/>
                  <a:pt x="3067045" y="681164"/>
                  <a:pt x="3031371" y="638355"/>
                </a:cubicBezTo>
                <a:cubicBezTo>
                  <a:pt x="3012201" y="615351"/>
                  <a:pt x="2991981" y="593184"/>
                  <a:pt x="2973862" y="569343"/>
                </a:cubicBezTo>
                <a:cubicBezTo>
                  <a:pt x="2955522" y="545211"/>
                  <a:pt x="2940917" y="518346"/>
                  <a:pt x="2922103" y="494581"/>
                </a:cubicBezTo>
                <a:cubicBezTo>
                  <a:pt x="2904414" y="472237"/>
                  <a:pt x="2883140" y="452958"/>
                  <a:pt x="2864594" y="431321"/>
                </a:cubicBezTo>
                <a:cubicBezTo>
                  <a:pt x="2848617" y="412682"/>
                  <a:pt x="2835945" y="391170"/>
                  <a:pt x="2818586" y="373811"/>
                </a:cubicBezTo>
                <a:cubicBezTo>
                  <a:pt x="2785941" y="341166"/>
                  <a:pt x="2741545" y="319617"/>
                  <a:pt x="2715070" y="281796"/>
                </a:cubicBezTo>
                <a:cubicBezTo>
                  <a:pt x="2680573" y="232515"/>
                  <a:pt x="2678036" y="224903"/>
                  <a:pt x="2640307" y="184030"/>
                </a:cubicBezTo>
                <a:cubicBezTo>
                  <a:pt x="2629274" y="172078"/>
                  <a:pt x="2619176" y="158784"/>
                  <a:pt x="2605802" y="149525"/>
                </a:cubicBezTo>
                <a:cubicBezTo>
                  <a:pt x="2593798" y="141215"/>
                  <a:pt x="2578362" y="139263"/>
                  <a:pt x="2565545" y="132272"/>
                </a:cubicBezTo>
                <a:cubicBezTo>
                  <a:pt x="2470160" y="80244"/>
                  <a:pt x="2643807" y="158420"/>
                  <a:pt x="2502285" y="97766"/>
                </a:cubicBezTo>
                <a:lnTo>
                  <a:pt x="2502285" y="109268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323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1992A-E632-AAAF-B72B-2E6FFF829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0D7E-8F19-81DD-42F3-7D44DAF9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Invalid Binary Search Tree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C7E558-5723-3161-6B0F-17D950B0F139}"/>
              </a:ext>
            </a:extLst>
          </p:cNvPr>
          <p:cNvSpPr/>
          <p:nvPr/>
        </p:nvSpPr>
        <p:spPr>
          <a:xfrm>
            <a:off x="5743754" y="2299011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13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2E37C7-2E02-00A3-CBA7-8B8987C94C12}"/>
              </a:ext>
            </a:extLst>
          </p:cNvPr>
          <p:cNvSpPr/>
          <p:nvPr/>
        </p:nvSpPr>
        <p:spPr>
          <a:xfrm>
            <a:off x="4244196" y="3107845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7A8FF6-0289-D10A-5C1E-9A9D9C86F5D4}"/>
              </a:ext>
            </a:extLst>
          </p:cNvPr>
          <p:cNvSpPr/>
          <p:nvPr/>
        </p:nvSpPr>
        <p:spPr>
          <a:xfrm>
            <a:off x="7295070" y="3107845"/>
            <a:ext cx="1078303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 16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471E53-EFA1-3F0C-04B3-2C07973B8F66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5088500" y="2755391"/>
            <a:ext cx="800114" cy="43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CD1D7B-B179-F5DA-9F20-EED49D2927F9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6588058" y="2755391"/>
            <a:ext cx="864926" cy="43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C269195-E878-633E-E803-8F45F21AD4EB}"/>
              </a:ext>
            </a:extLst>
          </p:cNvPr>
          <p:cNvSpPr/>
          <p:nvPr/>
        </p:nvSpPr>
        <p:spPr>
          <a:xfrm>
            <a:off x="3255032" y="3994981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EB6CDE-4C5C-227F-96F6-24420CB33952}"/>
              </a:ext>
            </a:extLst>
          </p:cNvPr>
          <p:cNvSpPr/>
          <p:nvPr/>
        </p:nvSpPr>
        <p:spPr>
          <a:xfrm>
            <a:off x="5233360" y="3997068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376D5C-5AA7-F5C3-EDE7-283B836B3AAA}"/>
              </a:ext>
            </a:extLst>
          </p:cNvPr>
          <p:cNvSpPr/>
          <p:nvPr/>
        </p:nvSpPr>
        <p:spPr>
          <a:xfrm>
            <a:off x="6238336" y="5098373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>
                <a:solidFill>
                  <a:srgbClr val="FF4747"/>
                </a:solidFill>
              </a:rPr>
              <a:t>14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B7EBF7-6165-20F7-D2DF-63B3068305E5}"/>
              </a:ext>
            </a:extLst>
          </p:cNvPr>
          <p:cNvSpPr/>
          <p:nvPr/>
        </p:nvSpPr>
        <p:spPr>
          <a:xfrm>
            <a:off x="4244196" y="5073243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9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CD013-C95F-42AE-D409-5809EF22A7F5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 flipH="1">
            <a:off x="3749614" y="3564225"/>
            <a:ext cx="639442" cy="43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D79A36-52CE-F0FC-5101-12CB07EFE29A}"/>
              </a:ext>
            </a:extLst>
          </p:cNvPr>
          <p:cNvCxnSpPr>
            <a:cxnSpLocks/>
            <a:stCxn id="16" idx="0"/>
            <a:endCxn id="5" idx="5"/>
          </p:cNvCxnSpPr>
          <p:nvPr/>
        </p:nvCxnSpPr>
        <p:spPr>
          <a:xfrm flipH="1" flipV="1">
            <a:off x="5088500" y="3564225"/>
            <a:ext cx="639442" cy="43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807FB3-2FCF-A765-5213-4DB1064FF497}"/>
              </a:ext>
            </a:extLst>
          </p:cNvPr>
          <p:cNvCxnSpPr>
            <a:cxnSpLocks/>
            <a:stCxn id="16" idx="3"/>
            <a:endCxn id="21" idx="0"/>
          </p:cNvCxnSpPr>
          <p:nvPr/>
        </p:nvCxnSpPr>
        <p:spPr>
          <a:xfrm flipH="1">
            <a:off x="4738778" y="4453448"/>
            <a:ext cx="639442" cy="61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440921-BD04-7D9F-E16B-11B491CD66D8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>
            <a:off x="6077664" y="4453448"/>
            <a:ext cx="655254" cy="64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FF61AA-8578-A356-4C23-564FF985E306}"/>
              </a:ext>
            </a:extLst>
          </p:cNvPr>
          <p:cNvCxnSpPr>
            <a:cxnSpLocks/>
            <a:stCxn id="39" idx="1"/>
            <a:endCxn id="20" idx="6"/>
          </p:cNvCxnSpPr>
          <p:nvPr/>
        </p:nvCxnSpPr>
        <p:spPr>
          <a:xfrm flipH="1" flipV="1">
            <a:off x="7227500" y="5365714"/>
            <a:ext cx="1117471" cy="7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43CBDBC-DF79-3837-FF35-693652E0EDA2}"/>
              </a:ext>
            </a:extLst>
          </p:cNvPr>
          <p:cNvSpPr txBox="1"/>
          <p:nvPr/>
        </p:nvSpPr>
        <p:spPr>
          <a:xfrm>
            <a:off x="8344971" y="5120641"/>
            <a:ext cx="262207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Part of 13’s </a:t>
            </a:r>
            <a:r>
              <a:rPr lang="en-IE" b="1" dirty="0"/>
              <a:t>LEFT</a:t>
            </a:r>
            <a:r>
              <a:rPr lang="en-IE" dirty="0"/>
              <a:t> subtree, but it’s bigger than 13!</a:t>
            </a:r>
          </a:p>
        </p:txBody>
      </p:sp>
    </p:spTree>
    <p:extLst>
      <p:ext uri="{BB962C8B-B14F-4D97-AF65-F5344CB8AC3E}">
        <p14:creationId xmlns:p14="http://schemas.microsoft.com/office/powerpoint/2010/main" val="261164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1FCCA-B309-5F68-2AF0-1AF1CDAD4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31B1-0010-6370-B522-A5D8583D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Invalid Binary Search Tree - Corrected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EC5A4C-1F95-B416-CF70-62DA75FD283F}"/>
              </a:ext>
            </a:extLst>
          </p:cNvPr>
          <p:cNvSpPr/>
          <p:nvPr/>
        </p:nvSpPr>
        <p:spPr>
          <a:xfrm>
            <a:off x="5743754" y="2299011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13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1C9C2B-C25E-D411-DA0A-549805E58482}"/>
              </a:ext>
            </a:extLst>
          </p:cNvPr>
          <p:cNvSpPr/>
          <p:nvPr/>
        </p:nvSpPr>
        <p:spPr>
          <a:xfrm>
            <a:off x="4244196" y="3107845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300648-FDF3-0789-3594-3ADFC20B8588}"/>
              </a:ext>
            </a:extLst>
          </p:cNvPr>
          <p:cNvSpPr/>
          <p:nvPr/>
        </p:nvSpPr>
        <p:spPr>
          <a:xfrm>
            <a:off x="7295070" y="3107845"/>
            <a:ext cx="1078303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 16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E52D93-AFBB-D0F6-497D-547732782CF9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5088500" y="2755391"/>
            <a:ext cx="800114" cy="43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A1F24C-191A-EECE-5855-97AB74ADF9FC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6588058" y="2755391"/>
            <a:ext cx="864926" cy="43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39EA1AB-4110-0867-60E0-88BEF3DEF7FF}"/>
              </a:ext>
            </a:extLst>
          </p:cNvPr>
          <p:cNvSpPr/>
          <p:nvPr/>
        </p:nvSpPr>
        <p:spPr>
          <a:xfrm>
            <a:off x="3255032" y="3994981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1C6160-C2DD-116D-B90A-D65286AD289A}"/>
              </a:ext>
            </a:extLst>
          </p:cNvPr>
          <p:cNvSpPr/>
          <p:nvPr/>
        </p:nvSpPr>
        <p:spPr>
          <a:xfrm>
            <a:off x="5233360" y="3997068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6FE014-BC9F-9B0D-298C-106400C4E553}"/>
              </a:ext>
            </a:extLst>
          </p:cNvPr>
          <p:cNvSpPr/>
          <p:nvPr/>
        </p:nvSpPr>
        <p:spPr>
          <a:xfrm>
            <a:off x="6646653" y="3994981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51FC15-B51A-F878-8673-077E8CE12ACE}"/>
              </a:ext>
            </a:extLst>
          </p:cNvPr>
          <p:cNvSpPr/>
          <p:nvPr/>
        </p:nvSpPr>
        <p:spPr>
          <a:xfrm>
            <a:off x="4244196" y="5073243"/>
            <a:ext cx="989164" cy="534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/>
              <a:t>9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984B51-0031-60EA-E9A2-91F4163532E0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 flipH="1">
            <a:off x="3749614" y="3564225"/>
            <a:ext cx="639442" cy="43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019E63-F7FD-8F49-0CD0-85ED9D58105F}"/>
              </a:ext>
            </a:extLst>
          </p:cNvPr>
          <p:cNvCxnSpPr>
            <a:cxnSpLocks/>
            <a:stCxn id="16" idx="0"/>
            <a:endCxn id="5" idx="5"/>
          </p:cNvCxnSpPr>
          <p:nvPr/>
        </p:nvCxnSpPr>
        <p:spPr>
          <a:xfrm flipH="1" flipV="1">
            <a:off x="5088500" y="3564225"/>
            <a:ext cx="639442" cy="43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EFAB0-6AD9-B569-4CC2-9AF09BB5AE00}"/>
              </a:ext>
            </a:extLst>
          </p:cNvPr>
          <p:cNvCxnSpPr>
            <a:cxnSpLocks/>
            <a:stCxn id="16" idx="3"/>
            <a:endCxn id="21" idx="0"/>
          </p:cNvCxnSpPr>
          <p:nvPr/>
        </p:nvCxnSpPr>
        <p:spPr>
          <a:xfrm flipH="1">
            <a:off x="4738778" y="4453448"/>
            <a:ext cx="639442" cy="61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8A9AE7-72FF-3554-A59A-E26FE68BBDC0}"/>
              </a:ext>
            </a:extLst>
          </p:cNvPr>
          <p:cNvCxnSpPr>
            <a:cxnSpLocks/>
            <a:stCxn id="6" idx="3"/>
            <a:endCxn id="20" idx="0"/>
          </p:cNvCxnSpPr>
          <p:nvPr/>
        </p:nvCxnSpPr>
        <p:spPr>
          <a:xfrm flipH="1">
            <a:off x="7141235" y="3564225"/>
            <a:ext cx="311749" cy="43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24EE25-850D-A58F-D60B-9DF99E371105}"/>
              </a:ext>
            </a:extLst>
          </p:cNvPr>
          <p:cNvCxnSpPr>
            <a:cxnSpLocks/>
            <a:stCxn id="39" idx="1"/>
            <a:endCxn id="20" idx="5"/>
          </p:cNvCxnSpPr>
          <p:nvPr/>
        </p:nvCxnSpPr>
        <p:spPr>
          <a:xfrm flipH="1" flipV="1">
            <a:off x="7490957" y="4451361"/>
            <a:ext cx="854015" cy="113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F528931-8E08-78A2-4BC2-9C75ABDA81E0}"/>
              </a:ext>
            </a:extLst>
          </p:cNvPr>
          <p:cNvSpPr txBox="1"/>
          <p:nvPr/>
        </p:nvSpPr>
        <p:spPr>
          <a:xfrm>
            <a:off x="8344972" y="5120641"/>
            <a:ext cx="239779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14 now appears</a:t>
            </a:r>
          </a:p>
          <a:p>
            <a:pPr marL="342900" indent="-342900">
              <a:buAutoNum type="alphaLcParenR"/>
            </a:pPr>
            <a:r>
              <a:rPr lang="en-IE" dirty="0"/>
              <a:t>To the right of 13</a:t>
            </a:r>
          </a:p>
          <a:p>
            <a:pPr marL="342900" indent="-342900">
              <a:buAutoNum type="alphaLcParenR"/>
            </a:pPr>
            <a:r>
              <a:rPr lang="en-IE" dirty="0"/>
              <a:t>To the left of 16</a:t>
            </a:r>
          </a:p>
        </p:txBody>
      </p:sp>
    </p:spTree>
    <p:extLst>
      <p:ext uri="{BB962C8B-B14F-4D97-AF65-F5344CB8AC3E}">
        <p14:creationId xmlns:p14="http://schemas.microsoft.com/office/powerpoint/2010/main" val="376352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6E81-7022-7108-F060-5031F28F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Binary Search Tree Abstract Data Type (ADT): </a:t>
            </a:r>
            <a:br>
              <a:rPr lang="en-IE" dirty="0"/>
            </a:br>
            <a:r>
              <a:rPr lang="en-IE" dirty="0"/>
              <a:t>Core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2ECF-94D0-DDAF-C6C4-707876C5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add(e)	Insert e at appropriate location within the tree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Element to be added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None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remove(e)	Remove e from the tree if present. This should maintain the core order property of the BST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Element to be removed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None/Element removed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size()	Get the number of elements stored in the tree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None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Number of elements currently in the tree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64364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</TotalTime>
  <Words>860</Words>
  <Application>Microsoft Office PowerPoint</Application>
  <PresentationFormat>Widescreen</PresentationFormat>
  <Paragraphs>157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Calibri</vt:lpstr>
      <vt:lpstr>Calibri Light</vt:lpstr>
      <vt:lpstr>Retrospect</vt:lpstr>
      <vt:lpstr>Binary Search Trees</vt:lpstr>
      <vt:lpstr>Revision: What is a Tree?</vt:lpstr>
      <vt:lpstr>What is a Binary Search Tree?</vt:lpstr>
      <vt:lpstr>Abstract Visual Representation of a BST</vt:lpstr>
      <vt:lpstr>Visual Representation of a BST: Left Subtree of Root</vt:lpstr>
      <vt:lpstr>Visual Representation of a BST: Right Subtree of (Internal) Node</vt:lpstr>
      <vt:lpstr>Invalid Binary Search Tree</vt:lpstr>
      <vt:lpstr>Invalid Binary Search Tree - Corrected</vt:lpstr>
      <vt:lpstr>Binary Search Tree Abstract Data Type (ADT):  Core Actions</vt:lpstr>
      <vt:lpstr>Binary Search Tree Abstract Data Type (ADT):  More Core Actions</vt:lpstr>
      <vt:lpstr>Binary Search Tree Abstract Data Type (ADT):  Locating Max and Min Elements</vt:lpstr>
      <vt:lpstr>Binary Search Tree Abstract Data Type (ADT):  More Max and Min Operations</vt:lpstr>
      <vt:lpstr>Revision: Traversing Trees</vt:lpstr>
      <vt:lpstr>Binary Search Tree Abstract Data Type (ADT):  Traversal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Graham</dc:creator>
  <cp:lastModifiedBy>Michelle Graham</cp:lastModifiedBy>
  <cp:revision>5</cp:revision>
  <dcterms:created xsi:type="dcterms:W3CDTF">2024-11-28T10:05:36Z</dcterms:created>
  <dcterms:modified xsi:type="dcterms:W3CDTF">2024-12-02T02:21:40Z</dcterms:modified>
</cp:coreProperties>
</file>