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90" r:id="rId2"/>
    <p:sldId id="277" r:id="rId3"/>
    <p:sldId id="278" r:id="rId4"/>
    <p:sldId id="285" r:id="rId5"/>
    <p:sldId id="286" r:id="rId6"/>
    <p:sldId id="287" r:id="rId7"/>
    <p:sldId id="289" r:id="rId8"/>
    <p:sldId id="291" r:id="rId9"/>
    <p:sldId id="292" r:id="rId10"/>
    <p:sldId id="288" r:id="rId11"/>
    <p:sldId id="310" r:id="rId12"/>
    <p:sldId id="311" r:id="rId13"/>
    <p:sldId id="312" r:id="rId14"/>
    <p:sldId id="294" r:id="rId15"/>
    <p:sldId id="295" r:id="rId16"/>
    <p:sldId id="313" r:id="rId17"/>
    <p:sldId id="314" r:id="rId18"/>
    <p:sldId id="315" r:id="rId19"/>
    <p:sldId id="317" r:id="rId20"/>
    <p:sldId id="316" r:id="rId21"/>
    <p:sldId id="293" r:id="rId22"/>
    <p:sldId id="308" r:id="rId23"/>
    <p:sldId id="309" r:id="rId24"/>
    <p:sldId id="297" r:id="rId25"/>
    <p:sldId id="296" r:id="rId26"/>
    <p:sldId id="298" r:id="rId27"/>
    <p:sldId id="299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05" r:id="rId36"/>
    <p:sldId id="306" r:id="rId37"/>
    <p:sldId id="302" r:id="rId38"/>
    <p:sldId id="304" r:id="rId39"/>
    <p:sldId id="303" r:id="rId40"/>
    <p:sldId id="30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6E8B4D-5D2D-4BA9-8A8C-9DCE18AB5F01}">
          <p14:sldIdLst>
            <p14:sldId id="290"/>
            <p14:sldId id="277"/>
            <p14:sldId id="278"/>
            <p14:sldId id="285"/>
            <p14:sldId id="286"/>
            <p14:sldId id="287"/>
            <p14:sldId id="289"/>
            <p14:sldId id="291"/>
            <p14:sldId id="292"/>
            <p14:sldId id="288"/>
          </p14:sldIdLst>
        </p14:section>
        <p14:section name="LinkedList Functionality" id="{445F198F-7A1F-425C-95D1-44687C342EB5}">
          <p14:sldIdLst>
            <p14:sldId id="310"/>
            <p14:sldId id="311"/>
            <p14:sldId id="312"/>
            <p14:sldId id="294"/>
            <p14:sldId id="295"/>
            <p14:sldId id="313"/>
            <p14:sldId id="314"/>
            <p14:sldId id="315"/>
            <p14:sldId id="317"/>
            <p14:sldId id="316"/>
            <p14:sldId id="293"/>
            <p14:sldId id="308"/>
            <p14:sldId id="309"/>
            <p14:sldId id="297"/>
            <p14:sldId id="296"/>
            <p14:sldId id="298"/>
            <p14:sldId id="299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Improving Our LinkedList" id="{6003A1DB-8F7C-467B-B5C4-6071FBBB3CE2}">
          <p14:sldIdLst>
            <p14:sldId id="305"/>
            <p14:sldId id="306"/>
            <p14:sldId id="302"/>
            <p14:sldId id="304"/>
            <p14:sldId id="303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74" autoAdjust="0"/>
  </p:normalViewPr>
  <p:slideViewPr>
    <p:cSldViewPr snapToGrid="0">
      <p:cViewPr varScale="1">
        <p:scale>
          <a:sx n="68" d="100"/>
          <a:sy n="68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5488E-6A93-4009-BB87-D33800FDB24B}" type="datetimeFigureOut">
              <a:rPr lang="en-IE" smtClean="0"/>
              <a:t>30/09/2024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DE663-1F17-47D9-AFC9-8481F3D167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98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2600" dirty="0"/>
              <a:t>*Think about how you use an ArrayList – do you have to create a wrapper around what you’re storing when you put it in?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DE663-1F17-47D9-AFC9-8481F3D1672A}" type="slidenum">
              <a:rPr lang="en-IE" smtClean="0"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23655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When there is only a single entry</a:t>
            </a:r>
            <a:r>
              <a:rPr lang="en-IE" baseline="0" dirty="0"/>
              <a:t> in a list, it is both its first and its last element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DE663-1F17-47D9-AFC9-8481F3D1672A}" type="slidenum">
              <a:rPr lang="en-IE" smtClean="0"/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152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*Can</a:t>
            </a:r>
            <a:r>
              <a:rPr lang="en-IE" baseline="0" dirty="0"/>
              <a:t> also be encoded as a doubly-linked list</a:t>
            </a:r>
          </a:p>
          <a:p>
            <a:r>
              <a:rPr lang="en-IE" baseline="0" dirty="0"/>
              <a:t>A single link Node can only be used if you want to keep it as a singly-linked list. If you want to use a doubly-linked list approach to a Circular Linked List, you have to use the double link Node.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DE663-1F17-47D9-AFC9-8481F3D1672A}" type="slidenum">
              <a:rPr lang="en-IE" smtClean="0"/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110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30/09/2024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2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30/09/2024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983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30/09/2024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81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30/09/2024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425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30/09/2024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1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30/09/2024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060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30/09/2024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729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30/09/2024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779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30/09/2024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436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A0211E-26E1-4A56-8B7B-661E9D6D814C}" type="datetimeFigureOut">
              <a:rPr lang="en-IE" smtClean="0"/>
              <a:t>30/09/2024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310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30/09/2024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623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A0211E-26E1-4A56-8B7B-661E9D6D814C}" type="datetimeFigureOut">
              <a:rPr lang="en-IE" smtClean="0"/>
              <a:t>30/09/2024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24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Link-Based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Lists without all the Duplication</a:t>
            </a:r>
          </a:p>
        </p:txBody>
      </p:sp>
    </p:spTree>
    <p:extLst>
      <p:ext uri="{BB962C8B-B14F-4D97-AF65-F5344CB8AC3E}">
        <p14:creationId xmlns:p14="http://schemas.microsoft.com/office/powerpoint/2010/main" val="81768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a Linked List as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Two components to a Linked List:</a:t>
            </a:r>
          </a:p>
          <a:p>
            <a:pPr lvl="2"/>
            <a:r>
              <a:rPr lang="en-IE" sz="2800" dirty="0"/>
              <a:t>Reference to </a:t>
            </a:r>
            <a:r>
              <a:rPr lang="en-IE" sz="2800" dirty="0">
                <a:solidFill>
                  <a:srgbClr val="FF0000"/>
                </a:solidFill>
              </a:rPr>
              <a:t>first node</a:t>
            </a:r>
            <a:r>
              <a:rPr lang="en-IE" sz="2800" dirty="0"/>
              <a:t>.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Count</a:t>
            </a:r>
            <a:r>
              <a:rPr lang="en-IE" sz="2800" dirty="0"/>
              <a:t> of how many nodes are in the list.</a:t>
            </a:r>
          </a:p>
          <a:p>
            <a:pPr lvl="1"/>
            <a:r>
              <a:rPr lang="en-IE" sz="3200" dirty="0"/>
              <a:t>Basic structure of a Linked List: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51" y="3857414"/>
            <a:ext cx="5114925" cy="207645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436077" y="2899001"/>
            <a:ext cx="7077073" cy="1406547"/>
            <a:chOff x="4436077" y="2899001"/>
            <a:chExt cx="7077073" cy="1406547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4436077" y="3499166"/>
              <a:ext cx="3342862" cy="806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778939" y="2899001"/>
              <a:ext cx="3734211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Remember, the Node contains:</a:t>
              </a:r>
            </a:p>
            <a:p>
              <a:r>
                <a:rPr lang="en-IE" dirty="0"/>
                <a:t>  a) The data to be stored</a:t>
              </a:r>
            </a:p>
            <a:p>
              <a:r>
                <a:rPr lang="en-IE" dirty="0"/>
                <a:t>  b) A reference to the next</a:t>
              </a:r>
            </a:p>
            <a:p>
              <a:r>
                <a:rPr lang="en-IE" dirty="0"/>
                <a:t>      node in the list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24865" y="4426230"/>
            <a:ext cx="7188286" cy="646331"/>
            <a:chOff x="4324865" y="4352088"/>
            <a:chExt cx="7188286" cy="646331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 flipV="1">
              <a:off x="4324865" y="4510215"/>
              <a:ext cx="2949919" cy="1650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74784" y="4352088"/>
              <a:ext cx="4238367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Every time a new piece of data is added, the size counter should be incremented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01297" y="5427815"/>
            <a:ext cx="7315970" cy="649770"/>
            <a:chOff x="4201297" y="5427815"/>
            <a:chExt cx="7315970" cy="649770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4201297" y="5427815"/>
              <a:ext cx="3077603" cy="32660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900" y="5431254"/>
              <a:ext cx="4238367" cy="64633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When the list is started, the first reference/node is blank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5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a Link-Based List:</a:t>
            </a:r>
            <a:br>
              <a:rPr lang="en-IE" dirty="0"/>
            </a:br>
            <a:r>
              <a:rPr lang="en-IE" dirty="0"/>
              <a:t>Providing List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Main list functionality:</a:t>
            </a:r>
          </a:p>
          <a:p>
            <a:pPr lvl="2"/>
            <a:r>
              <a:rPr lang="en-IE" sz="2800" dirty="0"/>
              <a:t>Find the size</a:t>
            </a:r>
          </a:p>
          <a:p>
            <a:pPr lvl="2"/>
            <a:r>
              <a:rPr lang="en-IE" sz="2800" dirty="0"/>
              <a:t>Get an element from a specific position</a:t>
            </a:r>
          </a:p>
          <a:p>
            <a:pPr lvl="2"/>
            <a:r>
              <a:rPr lang="en-IE" sz="2800" dirty="0"/>
              <a:t>Find an element</a:t>
            </a:r>
          </a:p>
          <a:p>
            <a:pPr lvl="2"/>
            <a:r>
              <a:rPr lang="en-IE" sz="2800" dirty="0"/>
              <a:t>Add an element</a:t>
            </a:r>
          </a:p>
          <a:p>
            <a:pPr lvl="2"/>
            <a:r>
              <a:rPr lang="en-IE" sz="2800" dirty="0"/>
              <a:t>Remove an element</a:t>
            </a:r>
          </a:p>
        </p:txBody>
      </p:sp>
    </p:spTree>
    <p:extLst>
      <p:ext uri="{BB962C8B-B14F-4D97-AF65-F5344CB8AC3E}">
        <p14:creationId xmlns:p14="http://schemas.microsoft.com/office/powerpoint/2010/main" val="416236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the Size of a Link-Based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Just like in a dynamic array, we are maintaining a count of how many elements are currently in the list.</a:t>
            </a:r>
          </a:p>
          <a:p>
            <a:pPr lvl="2"/>
            <a:r>
              <a:rPr lang="en-IE" sz="2800" dirty="0"/>
              <a:t>When we add a new element, we increase the count.</a:t>
            </a:r>
          </a:p>
          <a:p>
            <a:pPr lvl="2"/>
            <a:r>
              <a:rPr lang="en-IE" sz="2800" dirty="0"/>
              <a:t>When we remove an element, we decrease the count.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Returning the count of elements will give us the current size of the list.</a:t>
            </a:r>
          </a:p>
        </p:txBody>
      </p:sp>
    </p:spTree>
    <p:extLst>
      <p:ext uri="{BB962C8B-B14F-4D97-AF65-F5344CB8AC3E}">
        <p14:creationId xmlns:p14="http://schemas.microsoft.com/office/powerpoint/2010/main" val="313960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an Element From a </a:t>
            </a:r>
            <a:br>
              <a:rPr lang="en-IE" dirty="0"/>
            </a:br>
            <a:r>
              <a:rPr lang="en-IE" dirty="0"/>
              <a:t>Specific Position in a Link-Based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Unlike arrays, we cannot go straight to a specific position in a link-based list.</a:t>
            </a:r>
          </a:p>
          <a:p>
            <a:pPr lvl="2"/>
            <a:r>
              <a:rPr lang="en-IE" sz="2800" dirty="0"/>
              <a:t>We only know the location of the </a:t>
            </a:r>
            <a:r>
              <a:rPr lang="en-IE" sz="2800" b="1" dirty="0">
                <a:solidFill>
                  <a:srgbClr val="FF0000"/>
                </a:solidFill>
              </a:rPr>
              <a:t>first</a:t>
            </a:r>
            <a:r>
              <a:rPr lang="en-IE" sz="2800" dirty="0"/>
              <a:t> element in the list.</a:t>
            </a:r>
          </a:p>
          <a:p>
            <a:pPr lvl="2"/>
            <a:r>
              <a:rPr lang="en-IE" sz="2800" dirty="0"/>
              <a:t>To get to the </a:t>
            </a:r>
            <a:r>
              <a:rPr lang="en-IE" sz="2800" dirty="0" err="1"/>
              <a:t>Xth</a:t>
            </a:r>
            <a:r>
              <a:rPr lang="en-IE" sz="2800" dirty="0"/>
              <a:t> position, we need to move through the list X number of times: </a:t>
            </a:r>
          </a:p>
          <a:p>
            <a:pPr lvl="3"/>
            <a:r>
              <a:rPr lang="en-IE" sz="2400" dirty="0"/>
              <a:t>Follow the “pointer” from the current element to the next one.</a:t>
            </a:r>
          </a:p>
          <a:p>
            <a:pPr lvl="3"/>
            <a:r>
              <a:rPr lang="en-IE" sz="2400" dirty="0"/>
              <a:t>Keep doing this until we reach the right position.</a:t>
            </a:r>
          </a:p>
        </p:txBody>
      </p:sp>
    </p:spTree>
    <p:extLst>
      <p:ext uri="{BB962C8B-B14F-4D97-AF65-F5344CB8AC3E}">
        <p14:creationId xmlns:p14="http://schemas.microsoft.com/office/powerpoint/2010/main" val="391022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700" dirty="0"/>
              <a:t>Moving Through a Link-Based List: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5227"/>
          </a:xfrm>
        </p:spPr>
        <p:txBody>
          <a:bodyPr>
            <a:normAutofit fontScale="92500"/>
          </a:bodyPr>
          <a:lstStyle/>
          <a:p>
            <a:pPr lvl="1"/>
            <a:r>
              <a:rPr lang="en-IE" sz="3200" dirty="0"/>
              <a:t>Pseudocode to move through a list:</a:t>
            </a:r>
          </a:p>
          <a:p>
            <a:pPr lvl="2"/>
            <a:r>
              <a:rPr lang="en-IE" sz="2800" dirty="0"/>
              <a:t>Create a </a:t>
            </a:r>
            <a:r>
              <a:rPr lang="en-IE" sz="2800" dirty="0">
                <a:solidFill>
                  <a:srgbClr val="FF0000"/>
                </a:solidFill>
              </a:rPr>
              <a:t>temp node </a:t>
            </a:r>
            <a:r>
              <a:rPr lang="en-IE" sz="2800" dirty="0"/>
              <a:t>pointing to the first node stored in the list (</a:t>
            </a:r>
            <a:r>
              <a:rPr lang="en-IE" sz="2800" i="1" dirty="0"/>
              <a:t>current</a:t>
            </a:r>
            <a:r>
              <a:rPr lang="en-IE" sz="2800" dirty="0"/>
              <a:t>)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While</a:t>
            </a:r>
            <a:r>
              <a:rPr lang="en-IE" sz="2800" dirty="0"/>
              <a:t> the temp node’s next reference does </a:t>
            </a:r>
            <a:r>
              <a:rPr lang="en-IE" sz="2800" dirty="0">
                <a:solidFill>
                  <a:srgbClr val="FF0000"/>
                </a:solidFill>
              </a:rPr>
              <a:t>not</a:t>
            </a:r>
            <a:r>
              <a:rPr lang="en-IE" sz="2800" dirty="0"/>
              <a:t> point to </a:t>
            </a:r>
            <a:r>
              <a:rPr lang="en-IE" sz="2800" dirty="0">
                <a:solidFill>
                  <a:srgbClr val="FF0000"/>
                </a:solidFill>
              </a:rPr>
              <a:t>null</a:t>
            </a:r>
            <a:r>
              <a:rPr lang="en-IE" sz="2800" dirty="0"/>
              <a:t> (i.e. while we’re not at the end)</a:t>
            </a:r>
          </a:p>
          <a:p>
            <a:pPr lvl="3"/>
            <a:r>
              <a:rPr lang="en-IE" sz="2800" dirty="0"/>
              <a:t>Set the </a:t>
            </a:r>
            <a:r>
              <a:rPr lang="en-IE" sz="2800" dirty="0">
                <a:solidFill>
                  <a:srgbClr val="FF0000"/>
                </a:solidFill>
              </a:rPr>
              <a:t>temp node</a:t>
            </a:r>
            <a:r>
              <a:rPr lang="en-IE" sz="2800" dirty="0"/>
              <a:t> to </a:t>
            </a:r>
            <a:r>
              <a:rPr lang="en-IE" sz="2800" dirty="0">
                <a:solidFill>
                  <a:srgbClr val="FF0000"/>
                </a:solidFill>
              </a:rPr>
              <a:t>point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to</a:t>
            </a:r>
            <a:r>
              <a:rPr lang="en-IE" sz="2800" dirty="0"/>
              <a:t> the </a:t>
            </a:r>
            <a:r>
              <a:rPr lang="en-IE" sz="2800" dirty="0">
                <a:solidFill>
                  <a:srgbClr val="FF0000"/>
                </a:solidFill>
              </a:rPr>
              <a:t>next</a:t>
            </a:r>
            <a:r>
              <a:rPr lang="en-IE" sz="2800" dirty="0"/>
              <a:t> node (shift across by one)</a:t>
            </a:r>
          </a:p>
          <a:p>
            <a:pPr marL="566928" lvl="3" indent="0">
              <a:buNone/>
            </a:pPr>
            <a:endParaRPr lang="en-IE" sz="2800" dirty="0"/>
          </a:p>
          <a:p>
            <a:pPr lvl="1"/>
            <a:r>
              <a:rPr lang="en-IE" sz="3200" dirty="0"/>
              <a:t>By the time the loop ends, the temp node will be pointing to the final one</a:t>
            </a:r>
          </a:p>
        </p:txBody>
      </p:sp>
    </p:spTree>
    <p:extLst>
      <p:ext uri="{BB962C8B-B14F-4D97-AF65-F5344CB8AC3E}">
        <p14:creationId xmlns:p14="http://schemas.microsoft.com/office/powerpoint/2010/main" val="414056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500" dirty="0"/>
              <a:t>Implementing Moving Through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245316"/>
            <a:ext cx="10058400" cy="185068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This will move from the start through to the end</a:t>
            </a:r>
          </a:p>
          <a:p>
            <a:pPr lvl="1"/>
            <a:r>
              <a:rPr lang="en-IE" sz="3200" dirty="0"/>
              <a:t>To move to a specific node, change the loop, e.g.:</a:t>
            </a:r>
          </a:p>
          <a:p>
            <a:pPr lvl="2"/>
            <a:r>
              <a:rPr lang="en-IE" sz="2800" dirty="0"/>
              <a:t>Looping to a position: use a for loop to count to that position</a:t>
            </a:r>
          </a:p>
          <a:p>
            <a:pPr lvl="2"/>
            <a:r>
              <a:rPr lang="en-IE" sz="2800" dirty="0"/>
              <a:t>Looping to a match: combine the </a:t>
            </a:r>
            <a:r>
              <a:rPr lang="en-IE" sz="2800" dirty="0" err="1"/>
              <a:t>hasNext</a:t>
            </a:r>
            <a:r>
              <a:rPr lang="en-IE" sz="2800" dirty="0"/>
              <a:t>() check and a check on the data within the node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630" y="1937091"/>
            <a:ext cx="6611816" cy="210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3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an Element From a </a:t>
            </a:r>
            <a:br>
              <a:rPr lang="en-IE" dirty="0"/>
            </a:br>
            <a:r>
              <a:rPr lang="en-IE" dirty="0"/>
              <a:t>Specific Position in a Link-Based List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Pseudocode:</a:t>
            </a:r>
          </a:p>
          <a:p>
            <a:pPr lvl="2"/>
            <a:r>
              <a:rPr lang="en-IE" sz="2800" dirty="0"/>
              <a:t>Check if the position is valid</a:t>
            </a:r>
          </a:p>
          <a:p>
            <a:pPr lvl="3"/>
            <a:r>
              <a:rPr lang="en-IE" sz="2800" dirty="0"/>
              <a:t>Position should be &gt;= 0</a:t>
            </a:r>
          </a:p>
          <a:p>
            <a:pPr lvl="3"/>
            <a:r>
              <a:rPr lang="en-IE" sz="2800" dirty="0"/>
              <a:t>Position should </a:t>
            </a:r>
            <a:r>
              <a:rPr lang="en-IE" sz="2800"/>
              <a:t>be &lt; </a:t>
            </a:r>
            <a:r>
              <a:rPr lang="en-IE" sz="2800" dirty="0"/>
              <a:t>the size of the list</a:t>
            </a:r>
          </a:p>
          <a:p>
            <a:pPr lvl="2"/>
            <a:r>
              <a:rPr lang="en-IE" sz="2800" dirty="0"/>
              <a:t>If it’s not, throw an </a:t>
            </a:r>
            <a:r>
              <a:rPr lang="en-IE" sz="2800" dirty="0" err="1"/>
              <a:t>IndexOutOfBoundsException</a:t>
            </a:r>
            <a:endParaRPr lang="en-IE" sz="2800" dirty="0"/>
          </a:p>
          <a:p>
            <a:pPr lvl="2"/>
            <a:endParaRPr lang="en-IE" sz="2800" dirty="0"/>
          </a:p>
          <a:p>
            <a:pPr lvl="2"/>
            <a:r>
              <a:rPr lang="en-IE" sz="2800" dirty="0"/>
              <a:t>If the position is valid:</a:t>
            </a:r>
          </a:p>
          <a:p>
            <a:pPr lvl="3"/>
            <a:r>
              <a:rPr lang="en-IE" sz="2800" dirty="0"/>
              <a:t>Loop until your counter &lt; position to be retrieved</a:t>
            </a:r>
          </a:p>
          <a:p>
            <a:pPr lvl="3"/>
            <a:r>
              <a:rPr lang="en-IE" sz="2800" dirty="0"/>
              <a:t>Return the data at this position</a:t>
            </a:r>
          </a:p>
        </p:txBody>
      </p:sp>
    </p:spTree>
    <p:extLst>
      <p:ext uri="{BB962C8B-B14F-4D97-AF65-F5344CB8AC3E}">
        <p14:creationId xmlns:p14="http://schemas.microsoft.com/office/powerpoint/2010/main" val="4188282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Implementing Getting From a </a:t>
            </a:r>
            <a:br>
              <a:rPr lang="en-IE" dirty="0"/>
            </a:br>
            <a:r>
              <a:rPr lang="en-IE" dirty="0"/>
              <a:t>Specific Position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59026"/>
            <a:ext cx="7394960" cy="397564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981771" y="2544294"/>
            <a:ext cx="3512322" cy="369332"/>
            <a:chOff x="7553908" y="4352088"/>
            <a:chExt cx="3512322" cy="36933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7553908" y="4456990"/>
              <a:ext cx="705694" cy="797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8259602" y="4352088"/>
              <a:ext cx="280662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Check if the position is valid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55407" y="4293313"/>
            <a:ext cx="4438686" cy="646331"/>
            <a:chOff x="6322619" y="4352088"/>
            <a:chExt cx="4438686" cy="646331"/>
          </a:xfrm>
        </p:grpSpPr>
        <p:cxnSp>
          <p:nvCxnSpPr>
            <p:cNvPr id="11" name="Straight Arrow Connector 10"/>
            <p:cNvCxnSpPr>
              <a:stCxn id="12" idx="1"/>
            </p:cNvCxnSpPr>
            <p:nvPr/>
          </p:nvCxnSpPr>
          <p:spPr>
            <a:xfrm flipH="1" flipV="1">
              <a:off x="6322619" y="4540250"/>
              <a:ext cx="952166" cy="1350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274785" y="4352088"/>
              <a:ext cx="3486520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Move through the list to get to the specified position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74407" y="5236075"/>
            <a:ext cx="5819686" cy="369332"/>
            <a:chOff x="4941619" y="4352088"/>
            <a:chExt cx="5819686" cy="369332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4941619" y="4424084"/>
              <a:ext cx="2333166" cy="112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274785" y="4352088"/>
              <a:ext cx="348652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Return the data at that 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94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Finding an Element in the Link-Based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Just like with dynamic arrays, link-based lists are unsorted by default.</a:t>
            </a:r>
          </a:p>
          <a:p>
            <a:pPr lvl="2"/>
            <a:r>
              <a:rPr lang="en-IE" sz="2800" dirty="0"/>
              <a:t>Linear search is needed again!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Same basic </a:t>
            </a:r>
            <a:r>
              <a:rPr lang="en-IE" sz="3200" i="1" dirty="0"/>
              <a:t>idea</a:t>
            </a:r>
            <a:r>
              <a:rPr lang="en-IE" sz="3200" dirty="0"/>
              <a:t> as for dynamic arrays (different in practice):</a:t>
            </a:r>
          </a:p>
          <a:p>
            <a:pPr lvl="2"/>
            <a:r>
              <a:rPr lang="en-IE" sz="2800" dirty="0"/>
              <a:t>For each element from start of array as far as the </a:t>
            </a:r>
            <a:r>
              <a:rPr lang="en-IE" sz="2800" dirty="0">
                <a:solidFill>
                  <a:srgbClr val="FF0000"/>
                </a:solidFill>
              </a:rPr>
              <a:t>end of the </a:t>
            </a:r>
            <a:r>
              <a:rPr lang="en-IE" sz="2800" b="1" u="sng" dirty="0">
                <a:solidFill>
                  <a:srgbClr val="FF0000"/>
                </a:solidFill>
              </a:rPr>
              <a:t>data</a:t>
            </a:r>
            <a:endParaRPr lang="en-IE" sz="2800" dirty="0"/>
          </a:p>
          <a:p>
            <a:pPr lvl="3"/>
            <a:r>
              <a:rPr lang="en-IE" sz="2800" dirty="0"/>
              <a:t>Check if current element matches what we need</a:t>
            </a:r>
          </a:p>
          <a:p>
            <a:pPr lvl="4"/>
            <a:r>
              <a:rPr lang="en-IE" sz="2800" dirty="0"/>
              <a:t>If yes, return this position</a:t>
            </a:r>
          </a:p>
          <a:p>
            <a:pPr lvl="2"/>
            <a:r>
              <a:rPr lang="en-IE" sz="2800" dirty="0"/>
              <a:t>If we reach the end of the structure without finding a match </a:t>
            </a:r>
          </a:p>
          <a:p>
            <a:pPr lvl="3"/>
            <a:r>
              <a:rPr lang="en-IE" sz="2800" dirty="0"/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1416668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Pseudocode for Finding An Element in a Link-Based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Store the first element in your </a:t>
            </a:r>
            <a:r>
              <a:rPr lang="en-IE" sz="3200" i="1" dirty="0"/>
              <a:t>current</a:t>
            </a:r>
            <a:r>
              <a:rPr lang="en-IE" sz="3200" dirty="0"/>
              <a:t> Node</a:t>
            </a:r>
          </a:p>
          <a:p>
            <a:pPr lvl="1"/>
            <a:r>
              <a:rPr lang="en-IE" sz="3200" dirty="0"/>
              <a:t>Initialise a counter to 0.</a:t>
            </a:r>
          </a:p>
          <a:p>
            <a:pPr lvl="1"/>
            <a:r>
              <a:rPr lang="en-IE" sz="3200" dirty="0"/>
              <a:t>While the current element is not null:</a:t>
            </a:r>
          </a:p>
          <a:p>
            <a:pPr lvl="2"/>
            <a:r>
              <a:rPr lang="en-IE" sz="2800" dirty="0"/>
              <a:t>If the current element’s data equals what we’re looking for</a:t>
            </a:r>
          </a:p>
          <a:p>
            <a:pPr lvl="3"/>
            <a:r>
              <a:rPr lang="en-IE" sz="2800" dirty="0"/>
              <a:t>Return counter’s value</a:t>
            </a:r>
          </a:p>
          <a:p>
            <a:pPr lvl="2"/>
            <a:r>
              <a:rPr lang="en-IE" sz="2800" dirty="0"/>
              <a:t>If not, then move to the next element and increase the counter by 1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If we get to the end of the loop without finding a match, return -1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79323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Down Side of Dynamic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2644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Dynamic arrays require a lot of duplication</a:t>
            </a:r>
          </a:p>
          <a:p>
            <a:pPr lvl="2"/>
            <a:r>
              <a:rPr lang="en-IE" sz="2800" dirty="0"/>
              <a:t>Every time you need more space, you copy ALL your data</a:t>
            </a:r>
          </a:p>
          <a:p>
            <a:pPr lvl="2"/>
            <a:r>
              <a:rPr lang="en-IE" sz="2800" dirty="0"/>
              <a:t>Every time you need to add in the middle, you copy all the data from that point to the end</a:t>
            </a:r>
          </a:p>
          <a:p>
            <a:pPr lvl="2"/>
            <a:r>
              <a:rPr lang="en-IE" sz="2800" dirty="0"/>
              <a:t>Every time you remove from the middle, you move all the data from that point to the end back a slot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All the data copying leads to a whole lot of wasted memory</a:t>
            </a:r>
          </a:p>
          <a:p>
            <a:pPr lvl="2"/>
            <a:r>
              <a:rPr lang="en-IE" sz="2800" dirty="0"/>
              <a:t>Imagine hundreds of thousands of objects copied multiple times</a:t>
            </a:r>
          </a:p>
          <a:p>
            <a:pPr lvl="2"/>
            <a:r>
              <a:rPr lang="en-IE" sz="2800" dirty="0"/>
              <a:t>Even with the garbage collector removing orphaned objects, the system slows down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The upper bound on the array is always going to be a problem</a:t>
            </a:r>
          </a:p>
          <a:p>
            <a:pPr lvl="2"/>
            <a:r>
              <a:rPr lang="en-IE" sz="2800" dirty="0"/>
              <a:t>Solution: Don’t use something with an upper bound</a:t>
            </a:r>
          </a:p>
        </p:txBody>
      </p:sp>
    </p:spTree>
    <p:extLst>
      <p:ext uri="{BB962C8B-B14F-4D97-AF65-F5344CB8AC3E}">
        <p14:creationId xmlns:p14="http://schemas.microsoft.com/office/powerpoint/2010/main" val="101141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Finding an Element in an Link-Based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8351"/>
            <a:ext cx="5966788" cy="41148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716994" y="2943078"/>
            <a:ext cx="4438686" cy="646331"/>
            <a:chOff x="6322619" y="4352088"/>
            <a:chExt cx="4438686" cy="646331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6322619" y="4540250"/>
              <a:ext cx="952166" cy="1350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74785" y="4352088"/>
              <a:ext cx="3486520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Move through the list and check each element to see if it matches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23418" y="4985173"/>
            <a:ext cx="7532262" cy="923330"/>
            <a:chOff x="3229043" y="4352088"/>
            <a:chExt cx="7532262" cy="92333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229043" y="4813753"/>
              <a:ext cx="4045742" cy="1079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74785" y="4352088"/>
              <a:ext cx="3486520" cy="923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If we get to the end of the loop, then there was no match found in the list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53114" y="1922031"/>
            <a:ext cx="6002565" cy="697882"/>
            <a:chOff x="4758739" y="4352088"/>
            <a:chExt cx="6002565" cy="697882"/>
          </a:xfrm>
        </p:grpSpPr>
        <p:cxnSp>
          <p:nvCxnSpPr>
            <p:cNvPr id="13" name="Straight Arrow Connector 12"/>
            <p:cNvCxnSpPr>
              <a:stCxn id="14" idx="1"/>
            </p:cNvCxnSpPr>
            <p:nvPr/>
          </p:nvCxnSpPr>
          <p:spPr>
            <a:xfrm flipH="1">
              <a:off x="4758739" y="4675254"/>
              <a:ext cx="3606324" cy="3747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365063" y="4352088"/>
              <a:ext cx="2396241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Set up our information, ready to 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586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to a Link-Based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Three approaches to adding:</a:t>
            </a:r>
          </a:p>
          <a:p>
            <a:pPr lvl="2"/>
            <a:r>
              <a:rPr lang="en-IE" sz="2800" dirty="0"/>
              <a:t>Adding to the start (easy and fast!)</a:t>
            </a:r>
          </a:p>
          <a:p>
            <a:pPr lvl="2"/>
            <a:r>
              <a:rPr lang="en-IE" sz="2800" dirty="0"/>
              <a:t>Adding to the end (easy, but </a:t>
            </a:r>
            <a:r>
              <a:rPr lang="en-IE" sz="2800" b="1" u="sng" dirty="0"/>
              <a:t>SLOW</a:t>
            </a:r>
            <a:r>
              <a:rPr lang="en-IE" sz="2800" dirty="0"/>
              <a:t>)</a:t>
            </a:r>
          </a:p>
          <a:p>
            <a:pPr lvl="2"/>
            <a:r>
              <a:rPr lang="en-IE" sz="2800" dirty="0"/>
              <a:t>Adding in the middle (Slightly more complex, slightly faster)</a:t>
            </a:r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741066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to a Link-Based List:</a:t>
            </a:r>
            <a:br>
              <a:rPr lang="en-IE" dirty="0"/>
            </a:br>
            <a:r>
              <a:rPr lang="en-IE" dirty="0"/>
              <a:t>Adding to the Start of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48852"/>
          </a:xfrm>
        </p:spPr>
        <p:txBody>
          <a:bodyPr>
            <a:normAutofit/>
          </a:bodyPr>
          <a:lstStyle/>
          <a:p>
            <a:pPr lvl="1"/>
            <a:r>
              <a:rPr lang="en-IE" sz="3200" dirty="0"/>
              <a:t>Pseudocode:</a:t>
            </a:r>
          </a:p>
          <a:p>
            <a:pPr lvl="2"/>
            <a:r>
              <a:rPr lang="en-IE" sz="2800" dirty="0"/>
              <a:t>Check if the list is empty. </a:t>
            </a:r>
          </a:p>
          <a:p>
            <a:pPr lvl="2"/>
            <a:r>
              <a:rPr lang="en-IE" sz="2800" dirty="0"/>
              <a:t>If it is, set the first node to point to this one</a:t>
            </a:r>
          </a:p>
          <a:p>
            <a:pPr lvl="2"/>
            <a:endParaRPr lang="en-IE" sz="2800" dirty="0"/>
          </a:p>
          <a:p>
            <a:pPr lvl="2"/>
            <a:r>
              <a:rPr lang="en-IE" sz="2800" dirty="0"/>
              <a:t>If it’s not:</a:t>
            </a:r>
          </a:p>
          <a:p>
            <a:pPr lvl="3"/>
            <a:r>
              <a:rPr lang="en-IE" sz="2800" dirty="0"/>
              <a:t>Set the next field in the new node to point to the current first node in the list</a:t>
            </a:r>
          </a:p>
          <a:p>
            <a:pPr lvl="3"/>
            <a:r>
              <a:rPr lang="en-IE" sz="2800" dirty="0"/>
              <a:t>Set the first field to point to the new node</a:t>
            </a:r>
          </a:p>
          <a:p>
            <a:pPr lvl="2"/>
            <a:r>
              <a:rPr lang="en-IE" sz="2800" dirty="0"/>
              <a:t>Update the size of the list</a:t>
            </a:r>
          </a:p>
        </p:txBody>
      </p:sp>
    </p:spTree>
    <p:extLst>
      <p:ext uri="{BB962C8B-B14F-4D97-AF65-F5344CB8AC3E}">
        <p14:creationId xmlns:p14="http://schemas.microsoft.com/office/powerpoint/2010/main" val="1503270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6369"/>
            <a:ext cx="5912316" cy="4075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Adding to a Link-Based List:</a:t>
            </a:r>
            <a:br>
              <a:rPr lang="en-IE" dirty="0"/>
            </a:br>
            <a:r>
              <a:rPr lang="en-IE" dirty="0"/>
              <a:t>Implementing Adding to the Start of a List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376615" y="2937401"/>
            <a:ext cx="6775163" cy="369332"/>
            <a:chOff x="4898985" y="4352088"/>
            <a:chExt cx="6775163" cy="36933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 flipV="1">
              <a:off x="4898985" y="4440414"/>
              <a:ext cx="3360617" cy="963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259602" y="4352088"/>
              <a:ext cx="3414546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Check if the list is empty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58523" y="3887004"/>
            <a:ext cx="4993255" cy="923330"/>
            <a:chOff x="6680893" y="4352088"/>
            <a:chExt cx="4993255" cy="923330"/>
          </a:xfrm>
        </p:grpSpPr>
        <p:cxnSp>
          <p:nvCxnSpPr>
            <p:cNvPr id="32" name="Straight Arrow Connector 31"/>
            <p:cNvCxnSpPr>
              <a:stCxn id="33" idx="1"/>
            </p:cNvCxnSpPr>
            <p:nvPr/>
          </p:nvCxnSpPr>
          <p:spPr>
            <a:xfrm flipH="1">
              <a:off x="6680893" y="4813753"/>
              <a:ext cx="851073" cy="670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531966" y="4352088"/>
              <a:ext cx="4142182" cy="923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Set the new node’s </a:t>
              </a:r>
              <a:r>
                <a:rPr lang="en-IE" dirty="0">
                  <a:latin typeface="Consolas" panose="020B0609020204030204" pitchFamily="49" charset="0"/>
                </a:rPr>
                <a:t>next</a:t>
              </a:r>
              <a:r>
                <a:rPr lang="en-IE" dirty="0"/>
                <a:t> field to the node currently at the start of the list (</a:t>
              </a:r>
              <a:r>
                <a:rPr lang="en-IE" dirty="0">
                  <a:latin typeface="Consolas" panose="020B0609020204030204" pitchFamily="49" charset="0"/>
                </a:rPr>
                <a:t>first</a:t>
              </a:r>
              <a:r>
                <a:rPr lang="en-IE" dirty="0"/>
                <a:t>)</a:t>
              </a:r>
            </a:p>
            <a:p>
              <a:r>
                <a:rPr lang="en-IE" dirty="0"/>
                <a:t>Set first to point to the new node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10523" y="5326328"/>
            <a:ext cx="8042031" cy="369332"/>
            <a:chOff x="2573132" y="4352088"/>
            <a:chExt cx="8042031" cy="369332"/>
          </a:xfrm>
        </p:grpSpPr>
        <p:cxnSp>
          <p:nvCxnSpPr>
            <p:cNvPr id="40" name="Straight Arrow Connector 39"/>
            <p:cNvCxnSpPr>
              <a:stCxn id="41" idx="1"/>
            </p:cNvCxnSpPr>
            <p:nvPr/>
          </p:nvCxnSpPr>
          <p:spPr>
            <a:xfrm flipH="1" flipV="1">
              <a:off x="2573132" y="4457452"/>
              <a:ext cx="4701652" cy="793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274784" y="4352088"/>
              <a:ext cx="334037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Increase the size of the list by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018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to a Link-Based List:</a:t>
            </a:r>
            <a:br>
              <a:rPr lang="en-IE" dirty="0"/>
            </a:br>
            <a:r>
              <a:rPr lang="en-IE" dirty="0"/>
              <a:t>Adding to the End of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Pseudocode:</a:t>
            </a:r>
          </a:p>
          <a:p>
            <a:pPr lvl="2"/>
            <a:r>
              <a:rPr lang="en-IE" sz="2800" dirty="0"/>
              <a:t>Check if the list is empty. </a:t>
            </a:r>
          </a:p>
          <a:p>
            <a:pPr lvl="2"/>
            <a:r>
              <a:rPr lang="en-IE" sz="2800" dirty="0"/>
              <a:t>If it is, set the first node to point to this one</a:t>
            </a:r>
          </a:p>
          <a:p>
            <a:pPr lvl="2"/>
            <a:endParaRPr lang="en-IE" sz="2800" dirty="0"/>
          </a:p>
          <a:p>
            <a:pPr lvl="2"/>
            <a:r>
              <a:rPr lang="en-IE" sz="2800" dirty="0"/>
              <a:t>If it’s not, move to the end of the list (see previous slide)</a:t>
            </a:r>
          </a:p>
          <a:p>
            <a:pPr lvl="2"/>
            <a:r>
              <a:rPr lang="en-IE" sz="2800" dirty="0"/>
              <a:t>Set the next field within the node at the end of the list to point to our new node</a:t>
            </a:r>
          </a:p>
          <a:p>
            <a:pPr lvl="2"/>
            <a:endParaRPr lang="en-IE" sz="2800" dirty="0"/>
          </a:p>
          <a:p>
            <a:pPr lvl="2"/>
            <a:r>
              <a:rPr lang="en-IE" sz="2800" dirty="0"/>
              <a:t>Update the size of the list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364239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to a Link-Based List:</a:t>
            </a:r>
            <a:br>
              <a:rPr lang="en-IE" dirty="0"/>
            </a:br>
            <a:r>
              <a:rPr lang="en-IE" dirty="0"/>
              <a:t>Implementing Adding to the 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1493"/>
            <a:ext cx="5456702" cy="44098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967395" y="2425492"/>
            <a:ext cx="7349282" cy="646331"/>
            <a:chOff x="4324866" y="4352088"/>
            <a:chExt cx="7349282" cy="646331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4324866" y="4510217"/>
              <a:ext cx="2949918" cy="1650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4784" y="4352088"/>
              <a:ext cx="4399364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Check if the list is empty.</a:t>
              </a:r>
            </a:p>
            <a:p>
              <a:r>
                <a:rPr lang="en-IE" dirty="0"/>
                <a:t>If so, set the list’s </a:t>
              </a:r>
              <a:r>
                <a:rPr lang="en-IE" i="1" dirty="0">
                  <a:latin typeface="Consolas" panose="020B0609020204030204" pitchFamily="49" charset="0"/>
                </a:rPr>
                <a:t>first</a:t>
              </a:r>
              <a:r>
                <a:rPr lang="en-IE" dirty="0"/>
                <a:t> node to be this one.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25662" y="3640793"/>
            <a:ext cx="5291015" cy="626407"/>
            <a:chOff x="5808702" y="4352088"/>
            <a:chExt cx="5291015" cy="626407"/>
          </a:xfrm>
        </p:grpSpPr>
        <p:cxnSp>
          <p:nvCxnSpPr>
            <p:cNvPr id="11" name="Straight Arrow Connector 10"/>
            <p:cNvCxnSpPr>
              <a:stCxn id="12" idx="1"/>
            </p:cNvCxnSpPr>
            <p:nvPr/>
          </p:nvCxnSpPr>
          <p:spPr>
            <a:xfrm flipH="1">
              <a:off x="5808702" y="4540250"/>
              <a:ext cx="1466082" cy="4382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274784" y="4352088"/>
              <a:ext cx="3824933" cy="3763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Move through the list to get to the end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42708" y="4562030"/>
            <a:ext cx="5673969" cy="646331"/>
            <a:chOff x="5425748" y="4352088"/>
            <a:chExt cx="5673969" cy="646331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5425748" y="4675254"/>
              <a:ext cx="1849036" cy="21221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274784" y="4352088"/>
              <a:ext cx="3824933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Set the reference within the list’s final node to point to this new one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83877" y="5568608"/>
            <a:ext cx="8432800" cy="369332"/>
            <a:chOff x="2182363" y="4352088"/>
            <a:chExt cx="8432800" cy="369332"/>
          </a:xfrm>
        </p:grpSpPr>
        <p:cxnSp>
          <p:nvCxnSpPr>
            <p:cNvPr id="24" name="Straight Arrow Connector 23"/>
            <p:cNvCxnSpPr>
              <a:stCxn id="25" idx="1"/>
            </p:cNvCxnSpPr>
            <p:nvPr/>
          </p:nvCxnSpPr>
          <p:spPr>
            <a:xfrm flipH="1" flipV="1">
              <a:off x="2182363" y="4498890"/>
              <a:ext cx="5092421" cy="378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274784" y="4352088"/>
              <a:ext cx="334037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Increase the size of the list by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134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to a Link-Based List:</a:t>
            </a:r>
            <a:br>
              <a:rPr lang="en-IE" dirty="0"/>
            </a:br>
            <a:r>
              <a:rPr lang="en-IE" dirty="0"/>
              <a:t>Adding to a Specific Position in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48852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IE" sz="3200" dirty="0"/>
              <a:t>Pseudocode:</a:t>
            </a:r>
          </a:p>
          <a:p>
            <a:pPr lvl="2"/>
            <a:r>
              <a:rPr lang="en-IE" sz="2800" dirty="0"/>
              <a:t>Check if the position is valid</a:t>
            </a:r>
          </a:p>
          <a:p>
            <a:pPr lvl="3"/>
            <a:r>
              <a:rPr lang="en-IE" sz="2800" dirty="0"/>
              <a:t>Position should be &gt;= 0</a:t>
            </a:r>
          </a:p>
          <a:p>
            <a:pPr lvl="3"/>
            <a:r>
              <a:rPr lang="en-IE" sz="2800" dirty="0"/>
              <a:t>Position should be &lt;= the size of the list</a:t>
            </a:r>
          </a:p>
          <a:p>
            <a:pPr lvl="2"/>
            <a:r>
              <a:rPr lang="en-IE" sz="2800" dirty="0"/>
              <a:t>If it’s not, throw an </a:t>
            </a:r>
            <a:r>
              <a:rPr lang="en-IE" sz="2800" dirty="0" err="1"/>
              <a:t>IndexOutOfBoundsException</a:t>
            </a:r>
            <a:endParaRPr lang="en-IE" sz="2800" dirty="0"/>
          </a:p>
          <a:p>
            <a:pPr lvl="2"/>
            <a:endParaRPr lang="en-IE" sz="2800" dirty="0"/>
          </a:p>
          <a:p>
            <a:pPr lvl="2"/>
            <a:r>
              <a:rPr lang="en-IE" sz="2800" dirty="0"/>
              <a:t>If the position is valid:</a:t>
            </a:r>
          </a:p>
          <a:p>
            <a:pPr lvl="3"/>
            <a:r>
              <a:rPr lang="en-IE" sz="2800" dirty="0"/>
              <a:t>If the position == 0</a:t>
            </a:r>
          </a:p>
          <a:p>
            <a:pPr lvl="4"/>
            <a:r>
              <a:rPr lang="en-IE" sz="2800" dirty="0"/>
              <a:t>Set first to be the new node</a:t>
            </a:r>
          </a:p>
          <a:p>
            <a:pPr lvl="3"/>
            <a:r>
              <a:rPr lang="en-IE" sz="2800" dirty="0"/>
              <a:t>Otherwise:</a:t>
            </a:r>
          </a:p>
          <a:p>
            <a:pPr lvl="4"/>
            <a:r>
              <a:rPr lang="en-IE" sz="2800" dirty="0"/>
              <a:t>Loop through the list up to the supplied position – 1 (we need the node BEFORE our position, we want to insert our node between this one and it’s next)</a:t>
            </a:r>
          </a:p>
          <a:p>
            <a:pPr lvl="4"/>
            <a:r>
              <a:rPr lang="en-IE" sz="2800" dirty="0"/>
              <a:t>Point the new node’s next field to the node stored in the next field of the current node</a:t>
            </a:r>
          </a:p>
          <a:p>
            <a:pPr lvl="5"/>
            <a:r>
              <a:rPr lang="en-IE" sz="2800" dirty="0" err="1"/>
              <a:t>newNode.next</a:t>
            </a:r>
            <a:r>
              <a:rPr lang="en-IE" sz="2800" dirty="0"/>
              <a:t> = </a:t>
            </a:r>
            <a:r>
              <a:rPr lang="en-IE" sz="2800" dirty="0" err="1"/>
              <a:t>current.next</a:t>
            </a:r>
            <a:r>
              <a:rPr lang="en-IE" sz="2800" dirty="0"/>
              <a:t>;</a:t>
            </a:r>
          </a:p>
          <a:p>
            <a:pPr lvl="4"/>
            <a:r>
              <a:rPr lang="en-IE" sz="2800" dirty="0"/>
              <a:t>Point the current node’s next field to the new node</a:t>
            </a:r>
          </a:p>
          <a:p>
            <a:pPr lvl="5"/>
            <a:r>
              <a:rPr lang="en-IE" sz="2800" dirty="0" err="1"/>
              <a:t>current.next</a:t>
            </a:r>
            <a:r>
              <a:rPr lang="en-IE" sz="2800" dirty="0"/>
              <a:t> = </a:t>
            </a:r>
            <a:r>
              <a:rPr lang="en-IE" sz="2800" dirty="0" err="1"/>
              <a:t>newNode</a:t>
            </a:r>
            <a:r>
              <a:rPr lang="en-IE" sz="2800" dirty="0"/>
              <a:t>;</a:t>
            </a:r>
          </a:p>
          <a:p>
            <a:pPr lvl="3"/>
            <a:r>
              <a:rPr lang="en-IE" sz="2800" dirty="0"/>
              <a:t>Update the size of the list</a:t>
            </a:r>
          </a:p>
        </p:txBody>
      </p:sp>
    </p:spTree>
    <p:extLst>
      <p:ext uri="{BB962C8B-B14F-4D97-AF65-F5344CB8AC3E}">
        <p14:creationId xmlns:p14="http://schemas.microsoft.com/office/powerpoint/2010/main" val="138655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Adding to a Link-Based List:</a:t>
            </a:r>
            <a:br>
              <a:rPr lang="en-IE" dirty="0"/>
            </a:br>
            <a:r>
              <a:rPr lang="en-IE" dirty="0"/>
              <a:t>Implementing Adding to a Specific Position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2878"/>
            <a:ext cx="5267570" cy="416018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775200" y="2323892"/>
            <a:ext cx="6380479" cy="369332"/>
            <a:chOff x="5293668" y="4352088"/>
            <a:chExt cx="6380479" cy="369332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5293668" y="4536754"/>
              <a:ext cx="3548184" cy="548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841852" y="4352088"/>
              <a:ext cx="283229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Check if the position is valid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76431" y="2937401"/>
            <a:ext cx="7275347" cy="646331"/>
            <a:chOff x="4398801" y="4352088"/>
            <a:chExt cx="7275347" cy="646331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 flipV="1">
              <a:off x="4398801" y="4454872"/>
              <a:ext cx="3860801" cy="2203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259602" y="4352088"/>
              <a:ext cx="3414546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Check if they want to add the data to the start of the list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25477" y="3800995"/>
            <a:ext cx="5630206" cy="646331"/>
            <a:chOff x="6043942" y="4352088"/>
            <a:chExt cx="5630206" cy="646331"/>
          </a:xfrm>
        </p:grpSpPr>
        <p:cxnSp>
          <p:nvCxnSpPr>
            <p:cNvPr id="29" name="Straight Arrow Connector 28"/>
            <p:cNvCxnSpPr>
              <a:stCxn id="30" idx="1"/>
            </p:cNvCxnSpPr>
            <p:nvPr/>
          </p:nvCxnSpPr>
          <p:spPr>
            <a:xfrm flipH="1">
              <a:off x="6043942" y="4675254"/>
              <a:ext cx="1985108" cy="1039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029050" y="4352088"/>
              <a:ext cx="3645098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Loop through the list to the position BEFORE the one we want to add to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22277" y="4680225"/>
            <a:ext cx="5829496" cy="646331"/>
            <a:chOff x="5844652" y="4352088"/>
            <a:chExt cx="5829496" cy="646331"/>
          </a:xfrm>
        </p:grpSpPr>
        <p:cxnSp>
          <p:nvCxnSpPr>
            <p:cNvPr id="32" name="Straight Arrow Connector 31"/>
            <p:cNvCxnSpPr>
              <a:stCxn id="33" idx="1"/>
            </p:cNvCxnSpPr>
            <p:nvPr/>
          </p:nvCxnSpPr>
          <p:spPr>
            <a:xfrm flipH="1">
              <a:off x="5844652" y="4675254"/>
              <a:ext cx="1289538" cy="922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134190" y="4352088"/>
              <a:ext cx="4539958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Insert the new node BETWEEN this node and the node currently in the selected position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08738" y="5638941"/>
            <a:ext cx="8643816" cy="369332"/>
            <a:chOff x="1971347" y="4352088"/>
            <a:chExt cx="8643816" cy="369332"/>
          </a:xfrm>
        </p:grpSpPr>
        <p:cxnSp>
          <p:nvCxnSpPr>
            <p:cNvPr id="40" name="Straight Arrow Connector 39"/>
            <p:cNvCxnSpPr>
              <a:stCxn id="41" idx="1"/>
            </p:cNvCxnSpPr>
            <p:nvPr/>
          </p:nvCxnSpPr>
          <p:spPr>
            <a:xfrm flipH="1" flipV="1">
              <a:off x="1971347" y="4473085"/>
              <a:ext cx="5303437" cy="63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274784" y="4352088"/>
              <a:ext cx="334037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Increase the size of the list by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144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Removing From a Link-Based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Two approaches to removing:</a:t>
            </a:r>
          </a:p>
          <a:p>
            <a:pPr lvl="2"/>
            <a:r>
              <a:rPr lang="en-IE" sz="2800" dirty="0"/>
              <a:t>Removing from a position</a:t>
            </a:r>
          </a:p>
          <a:p>
            <a:pPr lvl="2"/>
            <a:r>
              <a:rPr lang="en-IE" sz="2800" dirty="0"/>
              <a:t>Removing a specific value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Both actions have the same basic idea</a:t>
            </a:r>
          </a:p>
          <a:p>
            <a:pPr lvl="2"/>
            <a:r>
              <a:rPr lang="en-IE" sz="2800" dirty="0"/>
              <a:t>Loop to find where to remove (tracking the “previous” element)</a:t>
            </a:r>
          </a:p>
          <a:p>
            <a:pPr lvl="2"/>
            <a:r>
              <a:rPr lang="en-IE" sz="2800" dirty="0"/>
              <a:t>“Snip” the element being removed out of the list</a:t>
            </a:r>
          </a:p>
          <a:p>
            <a:pPr lvl="3"/>
            <a:r>
              <a:rPr lang="en-IE" sz="2800" dirty="0"/>
              <a:t>Point the </a:t>
            </a:r>
            <a:r>
              <a:rPr lang="en-IE" sz="2800" i="1" dirty="0"/>
              <a:t>next</a:t>
            </a:r>
            <a:r>
              <a:rPr lang="en-IE" sz="2800" dirty="0"/>
              <a:t> node from the previous element to the </a:t>
            </a:r>
            <a:r>
              <a:rPr lang="en-IE" sz="2800" i="1" dirty="0"/>
              <a:t>next</a:t>
            </a:r>
            <a:r>
              <a:rPr lang="en-IE" sz="2800" dirty="0"/>
              <a:t> node of the one being removed.</a:t>
            </a:r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906925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Removing From a Link-Based List:</a:t>
            </a:r>
            <a:br>
              <a:rPr lang="en-IE" dirty="0"/>
            </a:br>
            <a:r>
              <a:rPr lang="en-IE" dirty="0"/>
              <a:t>Removing From a Specific Position in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55067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en-IE" sz="3200" dirty="0"/>
              <a:t>Confirm that the supplied position is within the bounds of the list</a:t>
            </a:r>
          </a:p>
          <a:p>
            <a:pPr lvl="2"/>
            <a:r>
              <a:rPr lang="en-IE" sz="2800" dirty="0"/>
              <a:t>If it’s not, throw an exception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If they want to remove the first element in the list:</a:t>
            </a:r>
          </a:p>
          <a:p>
            <a:pPr lvl="2"/>
            <a:r>
              <a:rPr lang="en-IE" sz="2800" dirty="0"/>
              <a:t>Store the first element’s data in a temp variable</a:t>
            </a:r>
          </a:p>
          <a:p>
            <a:pPr lvl="2"/>
            <a:r>
              <a:rPr lang="en-IE" sz="2800" dirty="0"/>
              <a:t>Set first = </a:t>
            </a:r>
            <a:r>
              <a:rPr lang="en-IE" sz="2800" dirty="0" err="1"/>
              <a:t>first.next</a:t>
            </a:r>
            <a:endParaRPr lang="en-IE" sz="28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If they want to remove any other element:</a:t>
            </a:r>
          </a:p>
          <a:p>
            <a:pPr lvl="2"/>
            <a:r>
              <a:rPr lang="en-IE" sz="2800" dirty="0"/>
              <a:t>Create a </a:t>
            </a:r>
            <a:r>
              <a:rPr lang="en-IE" sz="2800" i="1" dirty="0"/>
              <a:t>current</a:t>
            </a:r>
            <a:r>
              <a:rPr lang="en-IE" sz="2800" dirty="0"/>
              <a:t> Node to point to where we are in the list</a:t>
            </a:r>
          </a:p>
          <a:p>
            <a:pPr lvl="2"/>
            <a:r>
              <a:rPr lang="en-IE" sz="2800" dirty="0"/>
              <a:t>Create a </a:t>
            </a:r>
            <a:r>
              <a:rPr lang="en-IE" sz="2800" i="1" dirty="0"/>
              <a:t>previous</a:t>
            </a:r>
            <a:r>
              <a:rPr lang="en-IE" sz="2800" dirty="0"/>
              <a:t> variable to track the Node before current</a:t>
            </a:r>
          </a:p>
          <a:p>
            <a:pPr lvl="2"/>
            <a:r>
              <a:rPr lang="en-IE" sz="2800" dirty="0"/>
              <a:t>Loop to the position being removed. On each iteration:</a:t>
            </a:r>
          </a:p>
          <a:p>
            <a:pPr lvl="3"/>
            <a:r>
              <a:rPr lang="en-IE" sz="2800" dirty="0"/>
              <a:t>Update previous to point to current</a:t>
            </a:r>
          </a:p>
          <a:p>
            <a:pPr lvl="3"/>
            <a:r>
              <a:rPr lang="en-IE" sz="2800" dirty="0"/>
              <a:t>Update current to point to </a:t>
            </a:r>
            <a:r>
              <a:rPr lang="en-IE" sz="2800" dirty="0" err="1"/>
              <a:t>current.next</a:t>
            </a:r>
            <a:endParaRPr lang="en-IE" sz="2800" dirty="0"/>
          </a:p>
          <a:p>
            <a:pPr lvl="2"/>
            <a:r>
              <a:rPr lang="en-IE" sz="2800" dirty="0"/>
              <a:t>Save </a:t>
            </a:r>
            <a:r>
              <a:rPr lang="en-IE" sz="2800" dirty="0" err="1"/>
              <a:t>current.data</a:t>
            </a:r>
            <a:r>
              <a:rPr lang="en-IE" sz="2800" dirty="0"/>
              <a:t> in a temp variable</a:t>
            </a:r>
          </a:p>
          <a:p>
            <a:pPr lvl="2"/>
            <a:r>
              <a:rPr lang="en-IE" sz="2800" dirty="0"/>
              <a:t>Set </a:t>
            </a:r>
            <a:r>
              <a:rPr lang="en-IE" sz="2800" dirty="0" err="1"/>
              <a:t>previous.next</a:t>
            </a:r>
            <a:r>
              <a:rPr lang="en-IE" sz="2800" dirty="0"/>
              <a:t> = </a:t>
            </a:r>
            <a:r>
              <a:rPr lang="en-IE" sz="2800" dirty="0" err="1"/>
              <a:t>current.next</a:t>
            </a:r>
            <a:r>
              <a:rPr lang="en-IE" sz="2800" dirty="0"/>
              <a:t> (snip the current Node out of the chain/list)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Decrease size of list by 1</a:t>
            </a:r>
          </a:p>
          <a:p>
            <a:pPr lvl="1"/>
            <a:r>
              <a:rPr lang="en-IE" sz="3200" dirty="0"/>
              <a:t>Return the temp variable containing the data removed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25607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Link-based Lists (AKA Linked 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Arrays are a continuous section of memory</a:t>
            </a:r>
          </a:p>
          <a:p>
            <a:pPr lvl="2"/>
            <a:r>
              <a:rPr lang="en-IE" sz="2800" dirty="0"/>
              <a:t>This can’t be expanded on demand, need to build a whole new continuous section to “grow” it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Instead of a continuous section, what if each element pointed to where the next was?</a:t>
            </a:r>
          </a:p>
          <a:p>
            <a:pPr lvl="2"/>
            <a:r>
              <a:rPr lang="en-IE" sz="2800" dirty="0"/>
              <a:t>To add a new element, we store a “pointer” to it in the (previous) final element in the list</a:t>
            </a:r>
          </a:p>
          <a:p>
            <a:pPr lvl="1"/>
            <a:r>
              <a:rPr lang="en-IE" sz="3200" dirty="0"/>
              <a:t>No limit to the number of elements that can be added!</a:t>
            </a:r>
          </a:p>
          <a:p>
            <a:pPr lvl="2"/>
            <a:r>
              <a:rPr lang="en-IE" sz="2800" dirty="0"/>
              <a:t>Every time we add a new one, we update the old final element to point to it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To access data, we can follow the trail of pointers/links through the list of elements</a:t>
            </a:r>
          </a:p>
        </p:txBody>
      </p:sp>
    </p:spTree>
    <p:extLst>
      <p:ext uri="{BB962C8B-B14F-4D97-AF65-F5344CB8AC3E}">
        <p14:creationId xmlns:p14="http://schemas.microsoft.com/office/powerpoint/2010/main" val="3761697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3800" dirty="0"/>
              <a:t>Removing From a Link-Based List:</a:t>
            </a:r>
            <a:br>
              <a:rPr lang="en-IE" sz="3800" dirty="0"/>
            </a:br>
            <a:r>
              <a:rPr lang="en-IE" sz="3800" dirty="0"/>
              <a:t>Implementing Removing From a Specific Position (1)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40364"/>
            <a:ext cx="7582968" cy="300966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6480" y="2250276"/>
            <a:ext cx="5029200" cy="501470"/>
            <a:chOff x="6644947" y="4352088"/>
            <a:chExt cx="5029200" cy="50147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6644947" y="4536754"/>
              <a:ext cx="2196905" cy="3168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841852" y="4352088"/>
              <a:ext cx="283229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Check if the position is valid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41121" y="4043468"/>
            <a:ext cx="5853727" cy="646331"/>
            <a:chOff x="5820420" y="4352088"/>
            <a:chExt cx="5853727" cy="646331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5820420" y="4675254"/>
              <a:ext cx="2760292" cy="461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580712" y="4352088"/>
              <a:ext cx="3093435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Handle if they want to delete the first element in the list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41121" y="5249555"/>
            <a:ext cx="5853727" cy="646331"/>
            <a:chOff x="5820420" y="4352088"/>
            <a:chExt cx="5853727" cy="646331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5820420" y="4675254"/>
              <a:ext cx="2760292" cy="461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580712" y="4352088"/>
              <a:ext cx="3093435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Still to come: Handling deleting from everywhere else…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485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3800" dirty="0"/>
              <a:t>Removing From a Link-Based List:</a:t>
            </a:r>
            <a:br>
              <a:rPr lang="en-IE" sz="3800" dirty="0"/>
            </a:br>
            <a:r>
              <a:rPr lang="en-IE" sz="3800" dirty="0"/>
              <a:t>Implementing Removing From a Specific Position (2)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8441"/>
            <a:ext cx="6316818" cy="414043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60763" y="2079065"/>
            <a:ext cx="5694917" cy="1477328"/>
            <a:chOff x="5460763" y="2079065"/>
            <a:chExt cx="5694917" cy="1477328"/>
          </a:xfrm>
        </p:grpSpPr>
        <p:grpSp>
          <p:nvGrpSpPr>
            <p:cNvPr id="4" name="Group 3"/>
            <p:cNvGrpSpPr/>
            <p:nvPr/>
          </p:nvGrpSpPr>
          <p:grpSpPr>
            <a:xfrm>
              <a:off x="5546221" y="2079065"/>
              <a:ext cx="5609459" cy="1477328"/>
              <a:chOff x="6064688" y="4352088"/>
              <a:chExt cx="5609459" cy="1477328"/>
            </a:xfrm>
          </p:grpSpPr>
          <p:cxnSp>
            <p:nvCxnSpPr>
              <p:cNvPr id="5" name="Straight Arrow Connector 4"/>
              <p:cNvCxnSpPr>
                <a:stCxn id="6" idx="1"/>
              </p:cNvCxnSpPr>
              <p:nvPr/>
            </p:nvCxnSpPr>
            <p:spPr>
              <a:xfrm flipH="1" flipV="1">
                <a:off x="6064688" y="4675261"/>
                <a:ext cx="1717704" cy="41549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7782392" y="4352088"/>
                <a:ext cx="3891755" cy="147732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E" dirty="0"/>
                  <a:t>We need to track where we currently are in the list (</a:t>
                </a:r>
                <a:r>
                  <a:rPr lang="en-IE" i="1" dirty="0"/>
                  <a:t>current</a:t>
                </a:r>
                <a:r>
                  <a:rPr lang="en-IE" dirty="0"/>
                  <a:t>) AND the node right before us (</a:t>
                </a:r>
                <a:r>
                  <a:rPr lang="en-IE" i="1" dirty="0"/>
                  <a:t>previous</a:t>
                </a:r>
                <a:r>
                  <a:rPr lang="en-IE" dirty="0"/>
                  <a:t>. This starts as null because there’s nothing before the start element)</a:t>
                </a:r>
              </a:p>
            </p:txBody>
          </p:sp>
        </p:grp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5460763" y="2751749"/>
              <a:ext cx="1803162" cy="659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682953" y="3853138"/>
            <a:ext cx="5472727" cy="646331"/>
            <a:chOff x="6201420" y="4352088"/>
            <a:chExt cx="5472727" cy="64633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6201420" y="4352088"/>
              <a:ext cx="2379292" cy="3231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580712" y="4352088"/>
              <a:ext cx="3093435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Loop through the list until we get to the right position.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60763" y="4264362"/>
            <a:ext cx="5694918" cy="815520"/>
            <a:chOff x="5460763" y="4264362"/>
            <a:chExt cx="5694918" cy="815520"/>
          </a:xfrm>
        </p:grpSpPr>
        <p:sp>
          <p:nvSpPr>
            <p:cNvPr id="21" name="TextBox 20"/>
            <p:cNvSpPr txBox="1"/>
            <p:nvPr/>
          </p:nvSpPr>
          <p:spPr>
            <a:xfrm>
              <a:off x="7545937" y="4710550"/>
              <a:ext cx="360974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Get a copy of the data being deleted</a:t>
              </a:r>
            </a:p>
          </p:txBody>
        </p:sp>
        <p:cxnSp>
          <p:nvCxnSpPr>
            <p:cNvPr id="24" name="Elbow Connector 23"/>
            <p:cNvCxnSpPr>
              <a:stCxn id="21" idx="1"/>
            </p:cNvCxnSpPr>
            <p:nvPr/>
          </p:nvCxnSpPr>
          <p:spPr>
            <a:xfrm rot="10800000">
              <a:off x="5460763" y="4264362"/>
              <a:ext cx="2085174" cy="630855"/>
            </a:xfrm>
            <a:prstGeom prst="bentConnector3">
              <a:avLst>
                <a:gd name="adj1" fmla="val 7787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024785" y="4819828"/>
            <a:ext cx="5130894" cy="1183256"/>
            <a:chOff x="6024786" y="5015562"/>
            <a:chExt cx="5130894" cy="1183256"/>
          </a:xfrm>
        </p:grpSpPr>
        <p:sp>
          <p:nvSpPr>
            <p:cNvPr id="30" name="TextBox 29"/>
            <p:cNvSpPr txBox="1"/>
            <p:nvPr/>
          </p:nvSpPr>
          <p:spPr>
            <a:xfrm>
              <a:off x="7545936" y="5552487"/>
              <a:ext cx="3609744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“Snip” the node at the specified position out of the chain/list.</a:t>
              </a:r>
            </a:p>
          </p:txBody>
        </p:sp>
        <p:cxnSp>
          <p:nvCxnSpPr>
            <p:cNvPr id="32" name="Straight Arrow Connector 31"/>
            <p:cNvCxnSpPr>
              <a:stCxn id="30" idx="1"/>
            </p:cNvCxnSpPr>
            <p:nvPr/>
          </p:nvCxnSpPr>
          <p:spPr>
            <a:xfrm flipH="1" flipV="1">
              <a:off x="6024786" y="5015562"/>
              <a:ext cx="1521150" cy="8600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14872" y="5442546"/>
            <a:ext cx="3255948" cy="646331"/>
            <a:chOff x="6522151" y="5552487"/>
            <a:chExt cx="3469593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7196034" y="5552487"/>
              <a:ext cx="2795710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Update our element count and return our data</a:t>
              </a:r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 flipV="1">
              <a:off x="6522151" y="5552488"/>
              <a:ext cx="673883" cy="3231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772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Removing From a Link-Based List:</a:t>
            </a:r>
            <a:br>
              <a:rPr lang="en-IE" dirty="0"/>
            </a:br>
            <a:r>
              <a:rPr lang="en-IE" dirty="0"/>
              <a:t>Removing A Specific Element From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1602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Create a </a:t>
            </a:r>
            <a:r>
              <a:rPr lang="en-IE" sz="3200" i="1" dirty="0"/>
              <a:t>current</a:t>
            </a:r>
            <a:r>
              <a:rPr lang="en-IE" sz="3200" dirty="0"/>
              <a:t> Node to point to where we are in the list</a:t>
            </a:r>
          </a:p>
          <a:p>
            <a:pPr lvl="1"/>
            <a:r>
              <a:rPr lang="en-IE" sz="3200" dirty="0"/>
              <a:t>Create a </a:t>
            </a:r>
            <a:r>
              <a:rPr lang="en-IE" sz="3200" i="1" dirty="0"/>
              <a:t>previous</a:t>
            </a:r>
            <a:r>
              <a:rPr lang="en-IE" sz="3200" dirty="0"/>
              <a:t> variable to track the Node before current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Loop through the list. On each iteration:</a:t>
            </a:r>
          </a:p>
          <a:p>
            <a:pPr lvl="2"/>
            <a:r>
              <a:rPr lang="en-IE" sz="2800" dirty="0"/>
              <a:t>Check if the current element matches what we’re looking for. If it does:</a:t>
            </a:r>
          </a:p>
          <a:p>
            <a:pPr lvl="3"/>
            <a:r>
              <a:rPr lang="en-IE" sz="2400" dirty="0"/>
              <a:t>Set </a:t>
            </a:r>
            <a:r>
              <a:rPr lang="en-IE" sz="2400" dirty="0" err="1"/>
              <a:t>previous.next</a:t>
            </a:r>
            <a:r>
              <a:rPr lang="en-IE" sz="2400" dirty="0"/>
              <a:t> = </a:t>
            </a:r>
            <a:r>
              <a:rPr lang="en-IE" sz="2400" dirty="0" err="1"/>
              <a:t>current.next</a:t>
            </a:r>
            <a:r>
              <a:rPr lang="en-IE" sz="2400" dirty="0"/>
              <a:t> (snip the current Node out of the chain/list)</a:t>
            </a:r>
          </a:p>
          <a:p>
            <a:pPr lvl="3"/>
            <a:r>
              <a:rPr lang="en-IE" sz="2400" dirty="0"/>
              <a:t>Decrease the size of the list by 1</a:t>
            </a:r>
          </a:p>
          <a:p>
            <a:pPr lvl="3"/>
            <a:r>
              <a:rPr lang="en-IE" sz="2400" dirty="0"/>
              <a:t>Return true;</a:t>
            </a:r>
          </a:p>
          <a:p>
            <a:pPr lvl="2"/>
            <a:r>
              <a:rPr lang="en-IE" sz="2800" dirty="0"/>
              <a:t>If it doesn’t match, move to the next element in the list:</a:t>
            </a:r>
          </a:p>
          <a:p>
            <a:pPr lvl="3"/>
            <a:r>
              <a:rPr lang="en-IE" sz="2400" dirty="0"/>
              <a:t>Update previous to point to current</a:t>
            </a:r>
          </a:p>
          <a:p>
            <a:pPr lvl="3"/>
            <a:r>
              <a:rPr lang="en-IE" sz="2400" dirty="0"/>
              <a:t>Update current to point to </a:t>
            </a:r>
            <a:r>
              <a:rPr lang="en-IE" sz="2400" dirty="0" err="1"/>
              <a:t>current.next</a:t>
            </a:r>
            <a:endParaRPr lang="en-IE" sz="24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If we reach the end of the list without finding a match, return false</a:t>
            </a:r>
          </a:p>
        </p:txBody>
      </p:sp>
    </p:spTree>
    <p:extLst>
      <p:ext uri="{BB962C8B-B14F-4D97-AF65-F5344CB8AC3E}">
        <p14:creationId xmlns:p14="http://schemas.microsoft.com/office/powerpoint/2010/main" val="1216486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200" dirty="0"/>
              <a:t>Removing From a Link-Based List:</a:t>
            </a:r>
            <a:br>
              <a:rPr lang="en-IE" sz="4200" dirty="0"/>
            </a:br>
            <a:r>
              <a:rPr lang="en-IE" sz="4200" dirty="0"/>
              <a:t>Implementing Removing A Specific Element (1)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20207"/>
            <a:ext cx="7001854" cy="357471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24032" y="2651928"/>
            <a:ext cx="5831648" cy="646331"/>
            <a:chOff x="5842499" y="4352088"/>
            <a:chExt cx="5831648" cy="646331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5842499" y="4675254"/>
              <a:ext cx="3666144" cy="461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508643" y="4352088"/>
              <a:ext cx="2165504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Check if there’s even anything to remove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03351" y="4150585"/>
            <a:ext cx="4652329" cy="493818"/>
            <a:chOff x="7232192" y="4299157"/>
            <a:chExt cx="4585136" cy="493818"/>
          </a:xfrm>
        </p:grpSpPr>
        <p:cxnSp>
          <p:nvCxnSpPr>
            <p:cNvPr id="11" name="Straight Arrow Connector 10"/>
            <p:cNvCxnSpPr>
              <a:stCxn id="12" idx="1"/>
            </p:cNvCxnSpPr>
            <p:nvPr/>
          </p:nvCxnSpPr>
          <p:spPr>
            <a:xfrm flipH="1" flipV="1">
              <a:off x="7232192" y="4299157"/>
              <a:ext cx="1254932" cy="3091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487124" y="4423643"/>
              <a:ext cx="333020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Check if the first element matches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95843" y="4842584"/>
            <a:ext cx="5959836" cy="1067096"/>
            <a:chOff x="5943568" y="4095210"/>
            <a:chExt cx="5873759" cy="1067096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943568" y="4095210"/>
              <a:ext cx="1970833" cy="6054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401" y="4238976"/>
              <a:ext cx="3902926" cy="923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If it does, snip that element out of the list, decrease the count and return that the data was removed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588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200" dirty="0"/>
              <a:t>Removing From a Link-Based List:</a:t>
            </a:r>
            <a:br>
              <a:rPr lang="en-IE" sz="4200" dirty="0"/>
            </a:br>
            <a:r>
              <a:rPr lang="en-IE" sz="4200" dirty="0"/>
              <a:t>Implementing Removing A Specific Element (2)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2001"/>
            <a:ext cx="6366172" cy="427716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426578" y="2261498"/>
            <a:ext cx="5729100" cy="646331"/>
            <a:chOff x="6232141" y="3961658"/>
            <a:chExt cx="5442005" cy="646331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6232141" y="4182775"/>
              <a:ext cx="2005035" cy="1020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8237176" y="3961658"/>
              <a:ext cx="3436970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Set up variables to track where we are and what came before us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939186" y="3109729"/>
            <a:ext cx="4216492" cy="514144"/>
            <a:chOff x="6939186" y="3109729"/>
            <a:chExt cx="4216492" cy="514144"/>
          </a:xfrm>
        </p:grpSpPr>
        <p:sp>
          <p:nvSpPr>
            <p:cNvPr id="12" name="TextBox 11"/>
            <p:cNvSpPr txBox="1"/>
            <p:nvPr/>
          </p:nvSpPr>
          <p:spPr>
            <a:xfrm>
              <a:off x="7463452" y="3254541"/>
              <a:ext cx="3692226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Check if the current element matches</a:t>
              </a:r>
            </a:p>
          </p:txBody>
        </p:sp>
        <p:cxnSp>
          <p:nvCxnSpPr>
            <p:cNvPr id="19" name="Elbow Connector 18"/>
            <p:cNvCxnSpPr>
              <a:stCxn id="12" idx="1"/>
            </p:cNvCxnSpPr>
            <p:nvPr/>
          </p:nvCxnSpPr>
          <p:spPr>
            <a:xfrm rot="10800000">
              <a:off x="6939186" y="3109729"/>
              <a:ext cx="524267" cy="32947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72755" y="3835523"/>
            <a:ext cx="5882921" cy="975314"/>
            <a:chOff x="6019372" y="4186992"/>
            <a:chExt cx="5797955" cy="975314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6019372" y="4186992"/>
              <a:ext cx="1895029" cy="5136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401" y="4238976"/>
              <a:ext cx="3902926" cy="923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If it does, snip that element out of the list, decrease the count and return that the data was removed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8187" y="2186399"/>
            <a:ext cx="1159662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E" sz="1600" dirty="0"/>
              <a:t>Continuing from previous slide’s code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811424" y="5867853"/>
            <a:ext cx="7344252" cy="369332"/>
            <a:chOff x="7889476" y="4226659"/>
            <a:chExt cx="6976220" cy="369332"/>
          </a:xfrm>
        </p:grpSpPr>
        <p:cxnSp>
          <p:nvCxnSpPr>
            <p:cNvPr id="29" name="Straight Arrow Connector 28"/>
            <p:cNvCxnSpPr>
              <a:stCxn id="30" idx="1"/>
            </p:cNvCxnSpPr>
            <p:nvPr/>
          </p:nvCxnSpPr>
          <p:spPr>
            <a:xfrm flipH="1" flipV="1">
              <a:off x="7889476" y="4226659"/>
              <a:ext cx="673757" cy="184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563233" y="4226659"/>
              <a:ext cx="630246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If we get to the end of the loop, we couldn’t find a match to remove.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20811" y="4963238"/>
            <a:ext cx="5387265" cy="701048"/>
            <a:chOff x="5768411" y="4810838"/>
            <a:chExt cx="5387265" cy="701048"/>
          </a:xfrm>
        </p:grpSpPr>
        <p:sp>
          <p:nvSpPr>
            <p:cNvPr id="41" name="TextBox 40"/>
            <p:cNvSpPr txBox="1"/>
            <p:nvPr/>
          </p:nvSpPr>
          <p:spPr>
            <a:xfrm>
              <a:off x="7195555" y="5142554"/>
              <a:ext cx="396012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If it doesn’t, move on in the list</a:t>
              </a:r>
            </a:p>
          </p:txBody>
        </p:sp>
        <p:cxnSp>
          <p:nvCxnSpPr>
            <p:cNvPr id="42" name="Elbow Connector 41"/>
            <p:cNvCxnSpPr>
              <a:stCxn id="41" idx="1"/>
            </p:cNvCxnSpPr>
            <p:nvPr/>
          </p:nvCxnSpPr>
          <p:spPr>
            <a:xfrm rot="10800000">
              <a:off x="5768411" y="4810838"/>
              <a:ext cx="1427144" cy="51638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Elbow Connector 44"/>
          <p:cNvCxnSpPr>
            <a:stCxn id="24" idx="3"/>
          </p:cNvCxnSpPr>
          <p:nvPr/>
        </p:nvCxnSpPr>
        <p:spPr>
          <a:xfrm flipV="1">
            <a:off x="1287849" y="2012001"/>
            <a:ext cx="1062244" cy="713007"/>
          </a:xfrm>
          <a:prstGeom prst="bentConnector3">
            <a:avLst>
              <a:gd name="adj1" fmla="val 331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645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Improving this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Adding to the end of this linked list is </a:t>
            </a:r>
            <a:r>
              <a:rPr lang="en-IE" sz="3200" dirty="0">
                <a:solidFill>
                  <a:srgbClr val="FF0000"/>
                </a:solidFill>
              </a:rPr>
              <a:t>costly</a:t>
            </a:r>
          </a:p>
          <a:p>
            <a:pPr lvl="2"/>
            <a:r>
              <a:rPr lang="en-IE" sz="2800" dirty="0"/>
              <a:t>Have to </a:t>
            </a:r>
            <a:r>
              <a:rPr lang="en-IE" sz="2800" dirty="0">
                <a:solidFill>
                  <a:srgbClr val="FF0000"/>
                </a:solidFill>
              </a:rPr>
              <a:t>loop through </a:t>
            </a:r>
            <a:r>
              <a:rPr lang="en-IE" sz="2800" dirty="0"/>
              <a:t>to find the node at the end before you can link the new one on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We can optimise this by </a:t>
            </a:r>
            <a:r>
              <a:rPr lang="en-IE" sz="3200" dirty="0">
                <a:solidFill>
                  <a:srgbClr val="FF0000"/>
                </a:solidFill>
              </a:rPr>
              <a:t>tracking the tail/end </a:t>
            </a:r>
            <a:r>
              <a:rPr lang="en-IE" sz="3200" dirty="0"/>
              <a:t>of the list</a:t>
            </a:r>
          </a:p>
          <a:p>
            <a:pPr lvl="2"/>
            <a:r>
              <a:rPr lang="en-IE" sz="2800" dirty="0"/>
              <a:t>If we already know where the last node is, we don’t need to loop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Do this by </a:t>
            </a:r>
            <a:r>
              <a:rPr lang="en-IE" sz="3200" dirty="0">
                <a:solidFill>
                  <a:srgbClr val="FF0000"/>
                </a:solidFill>
              </a:rPr>
              <a:t>adding a second node </a:t>
            </a:r>
            <a:r>
              <a:rPr lang="en-IE" sz="3200" dirty="0"/>
              <a:t>to the Linked List</a:t>
            </a:r>
          </a:p>
          <a:p>
            <a:pPr lvl="2"/>
            <a:r>
              <a:rPr lang="en-IE" sz="2800" dirty="0"/>
              <a:t>Instead of just storing first, store first AND last</a:t>
            </a:r>
          </a:p>
        </p:txBody>
      </p:sp>
    </p:spTree>
    <p:extLst>
      <p:ext uri="{BB962C8B-B14F-4D97-AF65-F5344CB8AC3E}">
        <p14:creationId xmlns:p14="http://schemas.microsoft.com/office/powerpoint/2010/main" val="120363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the Tail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184" y="1845734"/>
            <a:ext cx="5607496" cy="402336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Now there are two links within the list</a:t>
            </a:r>
          </a:p>
          <a:p>
            <a:pPr lvl="2"/>
            <a:r>
              <a:rPr lang="en-IE" sz="2800" dirty="0"/>
              <a:t>One points to the start</a:t>
            </a:r>
          </a:p>
          <a:p>
            <a:pPr lvl="2"/>
            <a:r>
              <a:rPr lang="en-IE" sz="2800" dirty="0"/>
              <a:t>One points to the end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Whenever you add to/remove from the </a:t>
            </a:r>
            <a:r>
              <a:rPr lang="en-IE" sz="3200" dirty="0">
                <a:solidFill>
                  <a:srgbClr val="00B0F0"/>
                </a:solidFill>
              </a:rPr>
              <a:t>start</a:t>
            </a:r>
            <a:r>
              <a:rPr lang="en-IE" sz="3200" dirty="0"/>
              <a:t>, update </a:t>
            </a:r>
            <a:r>
              <a:rPr lang="en-IE" sz="3200" dirty="0">
                <a:solidFill>
                  <a:srgbClr val="00B0F0"/>
                </a:solidFill>
              </a:rPr>
              <a:t>first</a:t>
            </a:r>
          </a:p>
          <a:p>
            <a:pPr lvl="1"/>
            <a:r>
              <a:rPr lang="en-IE" sz="3200" dirty="0"/>
              <a:t>Whenever you add to/remove from the </a:t>
            </a:r>
            <a:r>
              <a:rPr lang="en-IE" sz="3200" dirty="0">
                <a:solidFill>
                  <a:srgbClr val="FF0000"/>
                </a:solidFill>
              </a:rPr>
              <a:t>end</a:t>
            </a:r>
            <a:r>
              <a:rPr lang="en-IE" sz="3200" dirty="0"/>
              <a:t>, update </a:t>
            </a:r>
            <a:r>
              <a:rPr lang="en-IE" sz="3200" dirty="0">
                <a:solidFill>
                  <a:srgbClr val="FF0000"/>
                </a:solidFill>
              </a:rPr>
              <a:t>last</a:t>
            </a:r>
          </a:p>
          <a:p>
            <a:pPr lvl="1"/>
            <a:r>
              <a:rPr lang="en-IE" sz="3200" dirty="0"/>
              <a:t>When you add to an empty list, </a:t>
            </a:r>
            <a:r>
              <a:rPr lang="en-IE" sz="3200" dirty="0">
                <a:solidFill>
                  <a:srgbClr val="00B050"/>
                </a:solidFill>
              </a:rPr>
              <a:t>UPDATE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00B050"/>
                </a:solidFill>
              </a:rPr>
              <a:t>BOTH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05312"/>
            <a:ext cx="4594192" cy="331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64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Expanding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This is what’s known as a </a:t>
            </a:r>
            <a:r>
              <a:rPr lang="en-IE" sz="3200" b="1" i="1" dirty="0">
                <a:solidFill>
                  <a:srgbClr val="FF0000"/>
                </a:solidFill>
              </a:rPr>
              <a:t>singly</a:t>
            </a:r>
            <a:r>
              <a:rPr lang="en-IE" sz="3200" dirty="0">
                <a:solidFill>
                  <a:srgbClr val="FF0000"/>
                </a:solidFill>
              </a:rPr>
              <a:t>-linked list</a:t>
            </a:r>
          </a:p>
          <a:p>
            <a:pPr lvl="2"/>
            <a:r>
              <a:rPr lang="en-IE" sz="2800" dirty="0"/>
              <a:t>There is only a </a:t>
            </a:r>
            <a:r>
              <a:rPr lang="en-IE" sz="2800" dirty="0">
                <a:solidFill>
                  <a:srgbClr val="FF0000"/>
                </a:solidFill>
              </a:rPr>
              <a:t>single connection </a:t>
            </a:r>
            <a:r>
              <a:rPr lang="en-IE" sz="2800" dirty="0"/>
              <a:t>from one node to the next</a:t>
            </a:r>
          </a:p>
          <a:p>
            <a:pPr lvl="2"/>
            <a:r>
              <a:rPr lang="en-IE" sz="2800" dirty="0"/>
              <a:t>Each node only points to one other node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Two other variants:</a:t>
            </a:r>
          </a:p>
          <a:p>
            <a:pPr lvl="2"/>
            <a:r>
              <a:rPr lang="en-IE" sz="2800" dirty="0"/>
              <a:t>Circular linked list</a:t>
            </a:r>
          </a:p>
          <a:p>
            <a:pPr lvl="2"/>
            <a:r>
              <a:rPr lang="en-IE" sz="2800" dirty="0"/>
              <a:t>Doubly-linked list</a:t>
            </a:r>
          </a:p>
        </p:txBody>
      </p:sp>
    </p:spTree>
    <p:extLst>
      <p:ext uri="{BB962C8B-B14F-4D97-AF65-F5344CB8AC3E}">
        <p14:creationId xmlns:p14="http://schemas.microsoft.com/office/powerpoint/2010/main" val="546814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Circular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Very similar to singly-linked lists* but with one main change: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Final node </a:t>
            </a:r>
            <a:r>
              <a:rPr lang="en-IE" sz="2800" dirty="0"/>
              <a:t>in the list </a:t>
            </a:r>
            <a:r>
              <a:rPr lang="en-IE" sz="2800" dirty="0">
                <a:solidFill>
                  <a:srgbClr val="FF0000"/>
                </a:solidFill>
              </a:rPr>
              <a:t>points to the first node </a:t>
            </a:r>
            <a:r>
              <a:rPr lang="en-IE" sz="2800" dirty="0"/>
              <a:t>in the list</a:t>
            </a:r>
          </a:p>
          <a:p>
            <a:pPr lvl="3"/>
            <a:r>
              <a:rPr lang="en-IE" sz="2800" dirty="0"/>
              <a:t>i.e. </a:t>
            </a:r>
            <a:r>
              <a:rPr lang="en-IE" sz="2800" dirty="0" err="1"/>
              <a:t>finalNode.next</a:t>
            </a:r>
            <a:r>
              <a:rPr lang="en-IE" sz="2800" dirty="0"/>
              <a:t> = </a:t>
            </a:r>
            <a:r>
              <a:rPr lang="en-IE" sz="2800" dirty="0">
                <a:latin typeface="Consolas" panose="020B0609020204030204" pitchFamily="49" charset="0"/>
              </a:rPr>
              <a:t>first</a:t>
            </a:r>
          </a:p>
          <a:p>
            <a:pPr marL="201168" lvl="1" indent="0">
              <a:buNone/>
            </a:pPr>
            <a:endParaRPr lang="en-IE" sz="3200" dirty="0"/>
          </a:p>
          <a:p>
            <a:pPr lvl="1"/>
            <a:r>
              <a:rPr lang="en-IE" sz="3200" dirty="0"/>
              <a:t>Very suited for queues, particularly when we are going to repeatedly loop through the queue to carry out a task</a:t>
            </a:r>
          </a:p>
          <a:p>
            <a:pPr lvl="2"/>
            <a:r>
              <a:rPr lang="en-IE" sz="2800" dirty="0"/>
              <a:t>E.g. scheduling time on a processor – each thread gets </a:t>
            </a:r>
            <a:r>
              <a:rPr lang="en-IE" sz="2800"/>
              <a:t>a turn and </a:t>
            </a:r>
            <a:r>
              <a:rPr lang="en-IE" sz="2800" dirty="0"/>
              <a:t>when we reach the end of the queue, go back to the start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Question: How do you know when you </a:t>
            </a:r>
            <a:r>
              <a:rPr lang="en-IE" sz="3200" dirty="0">
                <a:solidFill>
                  <a:srgbClr val="FF0000"/>
                </a:solidFill>
              </a:rPr>
              <a:t>reach the end </a:t>
            </a:r>
            <a:r>
              <a:rPr lang="en-IE" sz="3200" dirty="0"/>
              <a:t>of the list?</a:t>
            </a:r>
          </a:p>
        </p:txBody>
      </p:sp>
    </p:spTree>
    <p:extLst>
      <p:ext uri="{BB962C8B-B14F-4D97-AF65-F5344CB8AC3E}">
        <p14:creationId xmlns:p14="http://schemas.microsoft.com/office/powerpoint/2010/main" val="2090294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Doubly-Linked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Every node contains TWO links</a:t>
            </a:r>
          </a:p>
          <a:p>
            <a:pPr lvl="2"/>
            <a:r>
              <a:rPr lang="en-IE" sz="2800" dirty="0"/>
              <a:t>One to the node after it (as normal) : </a:t>
            </a:r>
            <a:r>
              <a:rPr lang="en-IE" sz="2800" i="1" dirty="0">
                <a:solidFill>
                  <a:srgbClr val="FF0000"/>
                </a:solidFill>
              </a:rPr>
              <a:t>next</a:t>
            </a:r>
          </a:p>
          <a:p>
            <a:pPr lvl="2"/>
            <a:r>
              <a:rPr lang="en-IE" sz="2800" dirty="0"/>
              <a:t>One to the node before it : </a:t>
            </a:r>
            <a:r>
              <a:rPr lang="en-IE" sz="2800" i="1" dirty="0" err="1">
                <a:solidFill>
                  <a:srgbClr val="FF0000"/>
                </a:solidFill>
              </a:rPr>
              <a:t>prev</a:t>
            </a:r>
            <a:endParaRPr lang="en-IE" sz="2800" i="1" dirty="0">
              <a:solidFill>
                <a:srgbClr val="FF0000"/>
              </a:solidFill>
            </a:endParaRP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Amending the Node class: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What are the benefits of using this approach?</a:t>
            </a:r>
          </a:p>
          <a:p>
            <a:pPr lvl="1"/>
            <a:r>
              <a:rPr lang="en-IE" sz="3200" dirty="0"/>
              <a:t>What are the disadvantages of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200584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Illustrating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349578"/>
            <a:ext cx="10058400" cy="151951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Every entry (“node”) in the list has a link to the next one</a:t>
            </a:r>
          </a:p>
          <a:p>
            <a:pPr lvl="1"/>
            <a:r>
              <a:rPr lang="en-IE" sz="3200" dirty="0"/>
              <a:t>The last node in the list has a link to null (i.e. it’s the end)</a:t>
            </a:r>
          </a:p>
          <a:p>
            <a:pPr lvl="2"/>
            <a:r>
              <a:rPr lang="en-IE" sz="2800" dirty="0"/>
              <a:t>When moving through the list, while the next element isn’t null, we’re not at the end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387662" y="2397210"/>
            <a:ext cx="9486284" cy="1470454"/>
            <a:chOff x="1387662" y="2397210"/>
            <a:chExt cx="9486284" cy="1470454"/>
          </a:xfrm>
        </p:grpSpPr>
        <p:grpSp>
          <p:nvGrpSpPr>
            <p:cNvPr id="4" name="Group 3"/>
            <p:cNvGrpSpPr/>
            <p:nvPr/>
          </p:nvGrpSpPr>
          <p:grpSpPr>
            <a:xfrm>
              <a:off x="1387662" y="2397210"/>
              <a:ext cx="7238963" cy="1470454"/>
              <a:chOff x="951470" y="2594920"/>
              <a:chExt cx="9308757" cy="147045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51470" y="2594920"/>
                <a:ext cx="1940011" cy="1470454"/>
                <a:chOff x="951470" y="2594920"/>
                <a:chExt cx="1940011" cy="1470454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951470" y="2594920"/>
                  <a:ext cx="1940011" cy="1470454"/>
                </a:xfrm>
                <a:prstGeom prst="rect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E" sz="2400" b="1" dirty="0">
                      <a:solidFill>
                        <a:schemeClr val="tx1"/>
                      </a:solidFill>
                    </a:rPr>
                    <a:t>Element 0</a:t>
                  </a:r>
                </a:p>
                <a:p>
                  <a:pPr algn="ctr"/>
                  <a:endParaRPr lang="en-IE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IE" dirty="0">
                      <a:solidFill>
                        <a:schemeClr val="tx1"/>
                      </a:solidFill>
                    </a:rPr>
                    <a:t>“David”</a:t>
                  </a:r>
                </a:p>
                <a:p>
                  <a:pPr algn="ctr"/>
                  <a:endParaRPr lang="en-IE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IE" dirty="0">
                      <a:solidFill>
                        <a:schemeClr val="tx1"/>
                      </a:solidFill>
                    </a:rPr>
                    <a:t>Next Element</a:t>
                  </a: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951470" y="2990335"/>
                  <a:ext cx="1940011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4635843" y="2594920"/>
                <a:ext cx="1940011" cy="1470454"/>
                <a:chOff x="951470" y="2594920"/>
                <a:chExt cx="1940011" cy="1470454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951470" y="2594920"/>
                  <a:ext cx="1940011" cy="1470454"/>
                </a:xfrm>
                <a:prstGeom prst="rect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E" sz="2000" b="1" dirty="0">
                      <a:solidFill>
                        <a:schemeClr val="tx1"/>
                      </a:solidFill>
                    </a:rPr>
                    <a:t>Element 1</a:t>
                  </a:r>
                </a:p>
                <a:p>
                  <a:pPr algn="ctr"/>
                  <a:endParaRPr lang="en-IE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IE" dirty="0">
                      <a:solidFill>
                        <a:schemeClr val="tx1"/>
                      </a:solidFill>
                    </a:rPr>
                    <a:t>“Alan”</a:t>
                  </a:r>
                </a:p>
                <a:p>
                  <a:pPr algn="ctr"/>
                  <a:endParaRPr lang="en-IE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IE" dirty="0">
                      <a:solidFill>
                        <a:schemeClr val="tx1"/>
                      </a:solidFill>
                    </a:rPr>
                    <a:t>Next Element</a:t>
                  </a:r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51470" y="2990335"/>
                  <a:ext cx="1940011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8320216" y="2594920"/>
                <a:ext cx="1940011" cy="1470454"/>
                <a:chOff x="8167816" y="2442520"/>
                <a:chExt cx="1940011" cy="1470454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8167816" y="2442520"/>
                  <a:ext cx="1940011" cy="1470454"/>
                </a:xfrm>
                <a:prstGeom prst="rect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E" sz="2400" b="1" dirty="0">
                      <a:solidFill>
                        <a:schemeClr val="tx1"/>
                      </a:solidFill>
                    </a:rPr>
                    <a:t>Element 2</a:t>
                  </a:r>
                </a:p>
                <a:p>
                  <a:pPr algn="ctr"/>
                  <a:endParaRPr lang="en-IE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IE" dirty="0">
                      <a:solidFill>
                        <a:schemeClr val="tx1"/>
                      </a:solidFill>
                    </a:rPr>
                    <a:t>“Ellen”</a:t>
                  </a:r>
                </a:p>
                <a:p>
                  <a:pPr algn="ctr"/>
                  <a:endParaRPr lang="en-IE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IE" dirty="0">
                      <a:solidFill>
                        <a:schemeClr val="tx1"/>
                      </a:solidFill>
                    </a:rPr>
                    <a:t>Next Element</a:t>
                  </a:r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8167816" y="2837935"/>
                  <a:ext cx="1940011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Elbow Connector 7"/>
              <p:cNvCxnSpPr>
                <a:endCxn id="12" idx="1"/>
              </p:cNvCxnSpPr>
              <p:nvPr/>
            </p:nvCxnSpPr>
            <p:spPr>
              <a:xfrm flipV="1">
                <a:off x="2767914" y="3330147"/>
                <a:ext cx="1867929" cy="549875"/>
              </a:xfrm>
              <a:prstGeom prst="bentConnector3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Elbow Connector 8"/>
              <p:cNvCxnSpPr>
                <a:endCxn id="10" idx="1"/>
              </p:cNvCxnSpPr>
              <p:nvPr/>
            </p:nvCxnSpPr>
            <p:spPr>
              <a:xfrm flipV="1">
                <a:off x="6452287" y="3330147"/>
                <a:ext cx="1867929" cy="549875"/>
              </a:xfrm>
              <a:prstGeom prst="bentConnector3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Elbow Connector 15"/>
            <p:cNvCxnSpPr/>
            <p:nvPr/>
          </p:nvCxnSpPr>
          <p:spPr>
            <a:xfrm flipV="1">
              <a:off x="8530533" y="3132437"/>
              <a:ext cx="1505088" cy="549875"/>
            </a:xfrm>
            <a:prstGeom prst="bentConnector3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0035621" y="2947085"/>
              <a:ext cx="838325" cy="347227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2400" b="1" dirty="0">
                  <a:solidFill>
                    <a:schemeClr val="tx1"/>
                  </a:solidFill>
                </a:rPr>
                <a:t>Null</a:t>
              </a:r>
              <a:endParaRPr lang="en-IE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5014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Amending the Node to Support DLLs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270" y="1845734"/>
            <a:ext cx="6089410" cy="4023360"/>
          </a:xfrm>
        </p:spPr>
        <p:txBody>
          <a:bodyPr>
            <a:normAutofit lnSpcReduction="10000"/>
          </a:bodyPr>
          <a:lstStyle/>
          <a:p>
            <a:pPr lvl="1"/>
            <a:r>
              <a:rPr lang="en-IE" sz="3200" dirty="0"/>
              <a:t>This version of Node supports doubly-linked lists (DLLs)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However, the linked list class itself must also change:</a:t>
            </a:r>
          </a:p>
          <a:p>
            <a:pPr lvl="2"/>
            <a:r>
              <a:rPr lang="en-IE" sz="2800" dirty="0"/>
              <a:t>When a node is added or removed, there are </a:t>
            </a:r>
            <a:r>
              <a:rPr lang="en-IE" sz="2800" dirty="0">
                <a:solidFill>
                  <a:srgbClr val="FF0000"/>
                </a:solidFill>
              </a:rPr>
              <a:t>up to FOUR links to maintain</a:t>
            </a:r>
          </a:p>
          <a:p>
            <a:pPr lvl="3"/>
            <a:r>
              <a:rPr lang="en-IE" sz="2400" dirty="0"/>
              <a:t>Previously we only needed to update TWO at most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86788"/>
            <a:ext cx="3689980" cy="450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3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to the End of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198208"/>
            <a:ext cx="10058400" cy="1670886"/>
          </a:xfrm>
        </p:spPr>
        <p:txBody>
          <a:bodyPr>
            <a:normAutofit/>
          </a:bodyPr>
          <a:lstStyle/>
          <a:p>
            <a:pPr lvl="1"/>
            <a:r>
              <a:rPr lang="en-IE" sz="3200" dirty="0"/>
              <a:t>To add to a linked list, we need to: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>
                <a:solidFill>
                  <a:srgbClr val="00B050"/>
                </a:solidFill>
              </a:rPr>
              <a:t>Update the pointer in the node at the end of the list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>
                <a:solidFill>
                  <a:srgbClr val="7030A0"/>
                </a:solidFill>
              </a:rPr>
              <a:t>Set the pointer in the new element to be null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75305" y="2397210"/>
            <a:ext cx="9634568" cy="1482811"/>
            <a:chOff x="1375305" y="2397210"/>
            <a:chExt cx="9634568" cy="1482811"/>
          </a:xfrm>
        </p:grpSpPr>
        <p:grpSp>
          <p:nvGrpSpPr>
            <p:cNvPr id="27" name="Group 26"/>
            <p:cNvGrpSpPr/>
            <p:nvPr/>
          </p:nvGrpSpPr>
          <p:grpSpPr>
            <a:xfrm>
              <a:off x="1375305" y="2397210"/>
              <a:ext cx="9634568" cy="1482811"/>
              <a:chOff x="1375305" y="2397210"/>
              <a:chExt cx="9634568" cy="1482811"/>
            </a:xfrm>
          </p:grpSpPr>
          <p:cxnSp>
            <p:nvCxnSpPr>
              <p:cNvPr id="23" name="Elbow Connector 22"/>
              <p:cNvCxnSpPr/>
              <p:nvPr/>
            </p:nvCxnSpPr>
            <p:spPr>
              <a:xfrm flipV="1">
                <a:off x="6824870" y="3144794"/>
                <a:ext cx="1168329" cy="549876"/>
              </a:xfrm>
              <a:prstGeom prst="bentConnector3">
                <a:avLst>
                  <a:gd name="adj1" fmla="val 65880"/>
                </a:avLst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1375305" y="2397210"/>
                <a:ext cx="9634568" cy="1482811"/>
                <a:chOff x="1375305" y="2397210"/>
                <a:chExt cx="9634568" cy="1482811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1375305" y="2397210"/>
                  <a:ext cx="9634568" cy="1482811"/>
                  <a:chOff x="1375305" y="2397210"/>
                  <a:chExt cx="9634568" cy="1482811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7968966" y="2409567"/>
                    <a:ext cx="1508651" cy="1470454"/>
                  </a:xfrm>
                  <a:prstGeom prst="rect">
                    <a:avLst/>
                  </a:prstGeom>
                  <a:noFill/>
                  <a:ln w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E" sz="2400" b="1" dirty="0">
                        <a:solidFill>
                          <a:schemeClr val="tx1"/>
                        </a:solidFill>
                      </a:rPr>
                      <a:t>Element 3</a:t>
                    </a:r>
                  </a:p>
                  <a:p>
                    <a:pPr algn="ctr"/>
                    <a:endParaRPr lang="en-IE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IE" dirty="0">
                        <a:solidFill>
                          <a:schemeClr val="tx1"/>
                        </a:solidFill>
                      </a:rPr>
                      <a:t>“New Guy”</a:t>
                    </a:r>
                  </a:p>
                  <a:p>
                    <a:pPr algn="ctr"/>
                    <a:endParaRPr lang="en-IE" sz="1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IE" dirty="0">
                        <a:solidFill>
                          <a:schemeClr val="tx1"/>
                        </a:solidFill>
                      </a:rPr>
                      <a:t>Next</a:t>
                    </a:r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1375305" y="2397210"/>
                    <a:ext cx="9634568" cy="1470454"/>
                    <a:chOff x="1387662" y="2397210"/>
                    <a:chExt cx="9634568" cy="1470454"/>
                  </a:xfrm>
                </p:grpSpPr>
                <p:grpSp>
                  <p:nvGrpSpPr>
                    <p:cNvPr id="4" name="Group 3"/>
                    <p:cNvGrpSpPr/>
                    <p:nvPr/>
                  </p:nvGrpSpPr>
                  <p:grpSpPr>
                    <a:xfrm>
                      <a:off x="1387662" y="2397210"/>
                      <a:ext cx="9634568" cy="1470454"/>
                      <a:chOff x="1387662" y="2397210"/>
                      <a:chExt cx="9634568" cy="1470454"/>
                    </a:xfrm>
                  </p:grpSpPr>
                  <p:grpSp>
                    <p:nvGrpSpPr>
                      <p:cNvPr id="5" name="Group 4"/>
                      <p:cNvGrpSpPr/>
                      <p:nvPr/>
                    </p:nvGrpSpPr>
                    <p:grpSpPr>
                      <a:xfrm>
                        <a:off x="1387662" y="2397210"/>
                        <a:ext cx="5904430" cy="1470454"/>
                        <a:chOff x="951470" y="2594920"/>
                        <a:chExt cx="7592647" cy="1470454"/>
                      </a:xfrm>
                    </p:grpSpPr>
                    <p:grpSp>
                      <p:nvGrpSpPr>
                        <p:cNvPr id="8" name="Group 7"/>
                        <p:cNvGrpSpPr/>
                        <p:nvPr/>
                      </p:nvGrpSpPr>
                      <p:grpSpPr>
                        <a:xfrm>
                          <a:off x="951470" y="2594920"/>
                          <a:ext cx="1940011" cy="1470454"/>
                          <a:chOff x="951470" y="2594920"/>
                          <a:chExt cx="1940011" cy="1470454"/>
                        </a:xfrm>
                      </p:grpSpPr>
                      <p:sp>
                        <p:nvSpPr>
                          <p:cNvPr id="17" name="Rectangle 16"/>
                          <p:cNvSpPr/>
                          <p:nvPr/>
                        </p:nvSpPr>
                        <p:spPr>
                          <a:xfrm>
                            <a:off x="951470" y="2594920"/>
                            <a:ext cx="1940011" cy="1470454"/>
                          </a:xfrm>
                          <a:prstGeom prst="rect">
                            <a:avLst/>
                          </a:prstGeom>
                          <a:noFill/>
                          <a:ln w="3175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IE" sz="2400" b="1" dirty="0">
                                <a:solidFill>
                                  <a:schemeClr val="tx1"/>
                                </a:solidFill>
                              </a:rPr>
                              <a:t>Element 0</a:t>
                            </a:r>
                          </a:p>
                          <a:p>
                            <a:pPr algn="ctr"/>
                            <a:endParaRPr lang="en-IE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/>
                            <a:r>
                              <a:rPr lang="en-IE" dirty="0">
                                <a:solidFill>
                                  <a:schemeClr val="tx1"/>
                                </a:solidFill>
                              </a:rPr>
                              <a:t>“David”</a:t>
                            </a:r>
                          </a:p>
                          <a:p>
                            <a:pPr algn="ctr"/>
                            <a:endParaRPr lang="en-IE" sz="1400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/>
                            <a:r>
                              <a:rPr lang="en-IE" dirty="0">
                                <a:solidFill>
                                  <a:schemeClr val="tx1"/>
                                </a:solidFill>
                              </a:rPr>
                              <a:t>Next</a:t>
                            </a:r>
                          </a:p>
                        </p:txBody>
                      </p:sp>
                      <p:cxnSp>
                        <p:nvCxnSpPr>
                          <p:cNvPr id="18" name="Straight Connector 17"/>
                          <p:cNvCxnSpPr/>
                          <p:nvPr/>
                        </p:nvCxnSpPr>
                        <p:spPr>
                          <a:xfrm>
                            <a:off x="951470" y="2990335"/>
                            <a:ext cx="1940011" cy="0"/>
                          </a:xfrm>
                          <a:prstGeom prst="line">
                            <a:avLst/>
                          </a:prstGeom>
                          <a:ln w="31750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9" name="Group 8"/>
                        <p:cNvGrpSpPr/>
                        <p:nvPr/>
                      </p:nvGrpSpPr>
                      <p:grpSpPr>
                        <a:xfrm>
                          <a:off x="3777785" y="2594920"/>
                          <a:ext cx="1940011" cy="1470454"/>
                          <a:chOff x="93412" y="2594920"/>
                          <a:chExt cx="1940011" cy="1470454"/>
                        </a:xfrm>
                      </p:grpSpPr>
                      <p:sp>
                        <p:nvSpPr>
                          <p:cNvPr id="15" name="Rectangle 14"/>
                          <p:cNvSpPr/>
                          <p:nvPr/>
                        </p:nvSpPr>
                        <p:spPr>
                          <a:xfrm>
                            <a:off x="93412" y="2594920"/>
                            <a:ext cx="1940011" cy="1470454"/>
                          </a:xfrm>
                          <a:prstGeom prst="rect">
                            <a:avLst/>
                          </a:prstGeom>
                          <a:noFill/>
                          <a:ln w="3175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IE" sz="2400" b="1" dirty="0">
                                <a:solidFill>
                                  <a:schemeClr val="tx1"/>
                                </a:solidFill>
                              </a:rPr>
                              <a:t>Element 1</a:t>
                            </a:r>
                          </a:p>
                          <a:p>
                            <a:pPr algn="ctr"/>
                            <a:endParaRPr lang="en-IE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/>
                            <a:r>
                              <a:rPr lang="en-IE" dirty="0">
                                <a:solidFill>
                                  <a:schemeClr val="tx1"/>
                                </a:solidFill>
                              </a:rPr>
                              <a:t>“Alan”</a:t>
                            </a:r>
                          </a:p>
                          <a:p>
                            <a:pPr algn="ctr"/>
                            <a:endParaRPr lang="en-IE" sz="1400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/>
                            <a:r>
                              <a:rPr lang="en-IE" dirty="0">
                                <a:solidFill>
                                  <a:schemeClr val="tx1"/>
                                </a:solidFill>
                              </a:rPr>
                              <a:t>Next</a:t>
                            </a:r>
                          </a:p>
                        </p:txBody>
                      </p:sp>
                      <p:cxnSp>
                        <p:nvCxnSpPr>
                          <p:cNvPr id="16" name="Straight Connector 15"/>
                          <p:cNvCxnSpPr/>
                          <p:nvPr/>
                        </p:nvCxnSpPr>
                        <p:spPr>
                          <a:xfrm>
                            <a:off x="93412" y="2990335"/>
                            <a:ext cx="1940011" cy="0"/>
                          </a:xfrm>
                          <a:prstGeom prst="line">
                            <a:avLst/>
                          </a:prstGeom>
                          <a:ln w="31750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0" name="Group 9"/>
                        <p:cNvGrpSpPr/>
                        <p:nvPr/>
                      </p:nvGrpSpPr>
                      <p:grpSpPr>
                        <a:xfrm>
                          <a:off x="6588210" y="2594920"/>
                          <a:ext cx="1955907" cy="1470454"/>
                          <a:chOff x="6435810" y="2442520"/>
                          <a:chExt cx="1955907" cy="1470454"/>
                        </a:xfrm>
                      </p:grpSpPr>
                      <p:sp>
                        <p:nvSpPr>
                          <p:cNvPr id="13" name="Rectangle 12"/>
                          <p:cNvSpPr/>
                          <p:nvPr/>
                        </p:nvSpPr>
                        <p:spPr>
                          <a:xfrm>
                            <a:off x="6451706" y="2442520"/>
                            <a:ext cx="1940011" cy="1470454"/>
                          </a:xfrm>
                          <a:prstGeom prst="rect">
                            <a:avLst/>
                          </a:prstGeom>
                          <a:noFill/>
                          <a:ln w="3175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IE" sz="2400" b="1" dirty="0">
                                <a:solidFill>
                                  <a:schemeClr val="tx1"/>
                                </a:solidFill>
                              </a:rPr>
                              <a:t>Element 2</a:t>
                            </a:r>
                          </a:p>
                          <a:p>
                            <a:pPr algn="ctr"/>
                            <a:endParaRPr lang="en-IE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/>
                            <a:r>
                              <a:rPr lang="en-IE" dirty="0">
                                <a:solidFill>
                                  <a:schemeClr val="tx1"/>
                                </a:solidFill>
                              </a:rPr>
                              <a:t>“Ellen”</a:t>
                            </a:r>
                          </a:p>
                          <a:p>
                            <a:pPr algn="ctr"/>
                            <a:endParaRPr lang="en-IE" sz="1400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/>
                            <a:r>
                              <a:rPr lang="en-IE" dirty="0">
                                <a:solidFill>
                                  <a:schemeClr val="tx1"/>
                                </a:solidFill>
                              </a:rPr>
                              <a:t>Next</a:t>
                            </a:r>
                          </a:p>
                        </p:txBody>
                      </p:sp>
                      <p:cxnSp>
                        <p:nvCxnSpPr>
                          <p:cNvPr id="14" name="Straight Connector 13"/>
                          <p:cNvCxnSpPr/>
                          <p:nvPr/>
                        </p:nvCxnSpPr>
                        <p:spPr>
                          <a:xfrm>
                            <a:off x="6435810" y="2837935"/>
                            <a:ext cx="1940014" cy="0"/>
                          </a:xfrm>
                          <a:prstGeom prst="line">
                            <a:avLst/>
                          </a:prstGeom>
                          <a:ln w="31750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2" name="Elbow Connector 11"/>
                        <p:cNvCxnSpPr/>
                        <p:nvPr/>
                      </p:nvCxnSpPr>
                      <p:spPr>
                        <a:xfrm flipV="1">
                          <a:off x="5096258" y="3330147"/>
                          <a:ext cx="1539010" cy="562233"/>
                        </a:xfrm>
                        <a:prstGeom prst="bentConnector3">
                          <a:avLst>
                            <a:gd name="adj1" fmla="val 64395"/>
                          </a:avLst>
                        </a:prstGeom>
                        <a:ln w="3175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10183905" y="2947085"/>
                        <a:ext cx="838325" cy="347227"/>
                      </a:xfrm>
                      <a:prstGeom prst="rect">
                        <a:avLst/>
                      </a:prstGeom>
                      <a:noFill/>
                      <a:ln w="317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E" sz="2400" b="1" dirty="0">
                            <a:solidFill>
                              <a:schemeClr val="tx1"/>
                            </a:solidFill>
                          </a:rPr>
                          <a:t>Null</a:t>
                        </a:r>
                        <a:endParaRPr lang="en-IE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20" name="Elbow Connector 19"/>
                    <p:cNvCxnSpPr/>
                    <p:nvPr/>
                  </p:nvCxnSpPr>
                  <p:spPr>
                    <a:xfrm flipV="1">
                      <a:off x="2424253" y="3110813"/>
                      <a:ext cx="1179550" cy="583857"/>
                    </a:xfrm>
                    <a:prstGeom prst="bentConnector3">
                      <a:avLst>
                        <a:gd name="adj1" fmla="val 65729"/>
                      </a:avLst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5" name="Elbow Connector 24"/>
                <p:cNvCxnSpPr/>
                <p:nvPr/>
              </p:nvCxnSpPr>
              <p:spPr>
                <a:xfrm flipV="1">
                  <a:off x="9064487" y="3132437"/>
                  <a:ext cx="1102361" cy="562233"/>
                </a:xfrm>
                <a:prstGeom prst="bentConnector3">
                  <a:avLst>
                    <a:gd name="adj1" fmla="val 68033"/>
                  </a:avLst>
                </a:prstGeom>
                <a:ln w="3175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" name="Straight Connector 27"/>
            <p:cNvCxnSpPr/>
            <p:nvPr/>
          </p:nvCxnSpPr>
          <p:spPr>
            <a:xfrm>
              <a:off x="7962348" y="2796741"/>
              <a:ext cx="1508654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724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to the Middle of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032010"/>
            <a:ext cx="10058400" cy="2077242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To add to the middle of a linked list, we need to: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>
                <a:solidFill>
                  <a:srgbClr val="00B050"/>
                </a:solidFill>
              </a:rPr>
              <a:t>Set the pointer in the new element to be the one we’re taking the position of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>
                <a:solidFill>
                  <a:srgbClr val="7030A0"/>
                </a:solidFill>
              </a:rPr>
              <a:t>Update the pointer in the node BEFORE where we’re adding our new element to point to us</a:t>
            </a:r>
          </a:p>
          <a:p>
            <a:pPr marL="898398" lvl="2" indent="-514350">
              <a:buFont typeface="+mj-lt"/>
              <a:buAutoNum type="arabicPeriod"/>
            </a:pPr>
            <a:endParaRPr lang="en-IE" sz="2800" dirty="0">
              <a:solidFill>
                <a:srgbClr val="7030A0"/>
              </a:solidFill>
            </a:endParaRPr>
          </a:p>
          <a:p>
            <a:pPr lvl="1"/>
            <a:r>
              <a:rPr lang="en-IE" sz="3200" dirty="0"/>
              <a:t>The element that was in position 2 is now in position 3</a:t>
            </a:r>
          </a:p>
          <a:p>
            <a:pPr lvl="1"/>
            <a:r>
              <a:rPr lang="en-IE" sz="3200" dirty="0"/>
              <a:t>The new element is now in position 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453921" y="2221745"/>
            <a:ext cx="9442954" cy="1470454"/>
            <a:chOff x="1387662" y="2397210"/>
            <a:chExt cx="9442954" cy="1470454"/>
          </a:xfrm>
        </p:grpSpPr>
        <p:grpSp>
          <p:nvGrpSpPr>
            <p:cNvPr id="4" name="Group 3"/>
            <p:cNvGrpSpPr/>
            <p:nvPr/>
          </p:nvGrpSpPr>
          <p:grpSpPr>
            <a:xfrm>
              <a:off x="1387662" y="2397210"/>
              <a:ext cx="9442954" cy="1470454"/>
              <a:chOff x="1387662" y="2397210"/>
              <a:chExt cx="9442954" cy="147045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87662" y="2397210"/>
                <a:ext cx="8114149" cy="1470454"/>
                <a:chOff x="951470" y="2594920"/>
                <a:chExt cx="10434181" cy="1470454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951470" y="2594920"/>
                  <a:ext cx="1940011" cy="1470454"/>
                  <a:chOff x="951470" y="2594920"/>
                  <a:chExt cx="1940011" cy="1470454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951470" y="2594920"/>
                    <a:ext cx="1940011" cy="1470454"/>
                  </a:xfrm>
                  <a:prstGeom prst="rect">
                    <a:avLst/>
                  </a:prstGeom>
                  <a:noFill/>
                  <a:ln w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E" sz="2400" b="1" dirty="0">
                        <a:solidFill>
                          <a:schemeClr val="tx1"/>
                        </a:solidFill>
                      </a:rPr>
                      <a:t>Element 0</a:t>
                    </a:r>
                  </a:p>
                  <a:p>
                    <a:pPr algn="ctr"/>
                    <a:endParaRPr lang="en-IE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IE" dirty="0">
                        <a:solidFill>
                          <a:schemeClr val="tx1"/>
                        </a:solidFill>
                      </a:rPr>
                      <a:t>“David”</a:t>
                    </a:r>
                  </a:p>
                  <a:p>
                    <a:pPr algn="ctr"/>
                    <a:endParaRPr lang="en-IE" sz="16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IE" dirty="0">
                        <a:solidFill>
                          <a:schemeClr val="tx1"/>
                        </a:solidFill>
                      </a:rPr>
                      <a:t>Next</a:t>
                    </a:r>
                  </a:p>
                </p:txBody>
              </p: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951470" y="2990335"/>
                    <a:ext cx="1940011" cy="0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3596321" y="2594920"/>
                  <a:ext cx="1940012" cy="1470454"/>
                  <a:chOff x="-88052" y="2594920"/>
                  <a:chExt cx="1940012" cy="1470454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-88052" y="2594920"/>
                    <a:ext cx="1940011" cy="1470454"/>
                  </a:xfrm>
                  <a:prstGeom prst="rect">
                    <a:avLst/>
                  </a:prstGeom>
                  <a:noFill/>
                  <a:ln w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E" sz="2400" b="1" dirty="0">
                        <a:solidFill>
                          <a:schemeClr val="tx1"/>
                        </a:solidFill>
                      </a:rPr>
                      <a:t>Element 1</a:t>
                    </a:r>
                  </a:p>
                  <a:p>
                    <a:pPr algn="ctr"/>
                    <a:endParaRPr lang="en-IE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IE" dirty="0">
                        <a:solidFill>
                          <a:schemeClr val="tx1"/>
                        </a:solidFill>
                      </a:rPr>
                      <a:t>“Alan”</a:t>
                    </a:r>
                  </a:p>
                  <a:p>
                    <a:pPr algn="ctr"/>
                    <a:endParaRPr lang="en-IE" sz="16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IE" dirty="0">
                        <a:solidFill>
                          <a:schemeClr val="tx1"/>
                        </a:solidFill>
                      </a:rPr>
                      <a:t>Next</a:t>
                    </a:r>
                  </a:p>
                </p:txBody>
              </p: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-88052" y="2990335"/>
                    <a:ext cx="1940012" cy="0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9218805" y="2594920"/>
                  <a:ext cx="2166846" cy="1470454"/>
                  <a:chOff x="9066405" y="2442520"/>
                  <a:chExt cx="2166846" cy="1470454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9066405" y="2442520"/>
                    <a:ext cx="2166846" cy="1470454"/>
                  </a:xfrm>
                  <a:prstGeom prst="rect">
                    <a:avLst/>
                  </a:prstGeom>
                  <a:noFill/>
                  <a:ln w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E" sz="2400" b="1" dirty="0">
                        <a:solidFill>
                          <a:schemeClr val="tx1"/>
                        </a:solidFill>
                      </a:rPr>
                      <a:t>Element </a:t>
                    </a:r>
                    <a:r>
                      <a:rPr lang="en-IE" sz="2400" b="1" strike="sngStrike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IE" sz="2400" b="1" dirty="0">
                        <a:solidFill>
                          <a:schemeClr val="tx1"/>
                        </a:solidFill>
                      </a:rPr>
                      <a:t> 3</a:t>
                    </a:r>
                  </a:p>
                  <a:p>
                    <a:pPr algn="ctr"/>
                    <a:endParaRPr lang="en-IE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IE" dirty="0">
                        <a:solidFill>
                          <a:schemeClr val="tx1"/>
                        </a:solidFill>
                      </a:rPr>
                      <a:t>“Ellen”</a:t>
                    </a:r>
                  </a:p>
                  <a:p>
                    <a:pPr algn="ctr"/>
                    <a:endParaRPr lang="en-IE" sz="16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IE" dirty="0">
                        <a:solidFill>
                          <a:schemeClr val="tx1"/>
                        </a:solidFill>
                      </a:rPr>
                      <a:t>Next</a:t>
                    </a:r>
                  </a:p>
                </p:txBody>
              </p: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9066409" y="2837935"/>
                    <a:ext cx="2166842" cy="6628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Elbow Connector 10"/>
                <p:cNvCxnSpPr/>
                <p:nvPr/>
              </p:nvCxnSpPr>
              <p:spPr>
                <a:xfrm flipV="1">
                  <a:off x="2302642" y="3330147"/>
                  <a:ext cx="1261053" cy="573352"/>
                </a:xfrm>
                <a:prstGeom prst="bentConnector3">
                  <a:avLst>
                    <a:gd name="adj1" fmla="val 68919"/>
                  </a:avLst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Elbow Connector 5"/>
              <p:cNvCxnSpPr/>
              <p:nvPr/>
            </p:nvCxnSpPr>
            <p:spPr>
              <a:xfrm flipV="1">
                <a:off x="8915438" y="3132438"/>
                <a:ext cx="1076853" cy="579979"/>
              </a:xfrm>
              <a:prstGeom prst="bentConnector3">
                <a:avLst>
                  <a:gd name="adj1" fmla="val 77074"/>
                </a:avLst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9992291" y="2947085"/>
                <a:ext cx="838325" cy="347227"/>
              </a:xfrm>
              <a:prstGeom prst="rect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400" b="1" dirty="0">
                    <a:solidFill>
                      <a:schemeClr val="tx1"/>
                    </a:solidFill>
                  </a:rPr>
                  <a:t>Null</a:t>
                </a:r>
                <a:endParaRPr lang="en-IE" sz="2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Elbow Connector 21"/>
            <p:cNvCxnSpPr/>
            <p:nvPr/>
          </p:nvCxnSpPr>
          <p:spPr>
            <a:xfrm flipV="1">
              <a:off x="4505741" y="3132437"/>
              <a:ext cx="1150506" cy="579980"/>
            </a:xfrm>
            <a:prstGeom prst="bentConnector3">
              <a:avLst>
                <a:gd name="adj1" fmla="val 68430"/>
              </a:avLst>
            </a:prstGeom>
            <a:ln w="317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6717556" y="3120080"/>
              <a:ext cx="1112340" cy="592337"/>
            </a:xfrm>
            <a:prstGeom prst="bentConnector3">
              <a:avLst>
                <a:gd name="adj1" fmla="val 71445"/>
              </a:avLst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32014" y="2397210"/>
              <a:ext cx="1514303" cy="1470454"/>
              <a:chOff x="5632014" y="2397210"/>
              <a:chExt cx="1514303" cy="14704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632014" y="2397210"/>
                <a:ext cx="1508651" cy="1470454"/>
              </a:xfrm>
              <a:prstGeom prst="rect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400" b="1" dirty="0">
                    <a:solidFill>
                      <a:schemeClr val="tx1"/>
                    </a:solidFill>
                  </a:rPr>
                  <a:t>Element 2</a:t>
                </a:r>
              </a:p>
              <a:p>
                <a:pPr algn="ctr"/>
                <a:endParaRPr lang="en-IE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IE" dirty="0">
                    <a:solidFill>
                      <a:schemeClr val="tx1"/>
                    </a:solidFill>
                  </a:rPr>
                  <a:t>“New Guy”</a:t>
                </a:r>
              </a:p>
              <a:p>
                <a:pPr algn="ctr"/>
                <a:endParaRPr lang="en-IE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IE" dirty="0">
                    <a:solidFill>
                      <a:schemeClr val="tx1"/>
                    </a:solidFill>
                  </a:rPr>
                  <a:t>Next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5637665" y="2799253"/>
                <a:ext cx="1508652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Oval 11"/>
          <p:cNvSpPr/>
          <p:nvPr/>
        </p:nvSpPr>
        <p:spPr>
          <a:xfrm>
            <a:off x="5418034" y="1845892"/>
            <a:ext cx="2204815" cy="218611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375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a Link-Based List:</a:t>
            </a:r>
            <a:br>
              <a:rPr lang="en-IE" dirty="0"/>
            </a:br>
            <a:r>
              <a:rPr lang="en-IE" dirty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Need a fixed starting point.</a:t>
            </a:r>
          </a:p>
          <a:p>
            <a:pPr lvl="2"/>
            <a:r>
              <a:rPr lang="en-IE" sz="2800" dirty="0"/>
              <a:t>Find the start of the chain/list, then follow the links to find the rest of the data.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Need an overall Linked List class that:</a:t>
            </a:r>
          </a:p>
          <a:p>
            <a:pPr lvl="2"/>
            <a:r>
              <a:rPr lang="en-IE" sz="2800" dirty="0"/>
              <a:t>Points to the first element.</a:t>
            </a:r>
          </a:p>
          <a:p>
            <a:pPr lvl="2"/>
            <a:r>
              <a:rPr lang="en-IE" sz="2800" dirty="0"/>
              <a:t>Provides methods to access the list as a whole.</a:t>
            </a:r>
          </a:p>
        </p:txBody>
      </p:sp>
    </p:spTree>
    <p:extLst>
      <p:ext uri="{BB962C8B-B14F-4D97-AF65-F5344CB8AC3E}">
        <p14:creationId xmlns:p14="http://schemas.microsoft.com/office/powerpoint/2010/main" val="273003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 Hidden Requirement: The Node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A linked list is made up of a </a:t>
            </a:r>
            <a:r>
              <a:rPr lang="en-IE" sz="3200" u="sng" dirty="0"/>
              <a:t>chain of nodes</a:t>
            </a:r>
          </a:p>
          <a:p>
            <a:pPr lvl="1"/>
            <a:r>
              <a:rPr lang="en-IE" sz="3200" dirty="0"/>
              <a:t>Each node needs to store both data AND a reference to the next node</a:t>
            </a:r>
          </a:p>
          <a:p>
            <a:pPr lvl="2"/>
            <a:r>
              <a:rPr lang="en-IE" sz="2800" dirty="0"/>
              <a:t>Therefore, we need to </a:t>
            </a:r>
            <a:r>
              <a:rPr lang="en-IE" sz="2800" dirty="0">
                <a:solidFill>
                  <a:srgbClr val="FF0000"/>
                </a:solidFill>
              </a:rPr>
              <a:t>create a Node class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The Node class is </a:t>
            </a:r>
            <a:r>
              <a:rPr lang="en-IE" sz="3200" b="1" dirty="0"/>
              <a:t>only</a:t>
            </a:r>
            <a:r>
              <a:rPr lang="en-IE" sz="3200" dirty="0"/>
              <a:t> needed by the Linked List class</a:t>
            </a:r>
          </a:p>
          <a:p>
            <a:pPr lvl="2"/>
            <a:r>
              <a:rPr lang="en-IE" sz="2800" dirty="0"/>
              <a:t>Code using the linked list should not create Nodes to give to the list, it should pass the list their data*</a:t>
            </a:r>
          </a:p>
          <a:p>
            <a:pPr lvl="1"/>
            <a:r>
              <a:rPr lang="en-IE" sz="3200" dirty="0"/>
              <a:t>If the class is *only* needed by the Linked List class, we can use a special trick to keep it separate</a:t>
            </a:r>
          </a:p>
          <a:p>
            <a:pPr lvl="2"/>
            <a:r>
              <a:rPr lang="en-IE" sz="2800" dirty="0"/>
              <a:t>Make it an </a:t>
            </a:r>
            <a:r>
              <a:rPr lang="en-IE" sz="2800" dirty="0">
                <a:solidFill>
                  <a:srgbClr val="FF0000"/>
                </a:solidFill>
              </a:rPr>
              <a:t>inner class</a:t>
            </a:r>
            <a:r>
              <a:rPr lang="en-IE" sz="2800" dirty="0"/>
              <a:t> – create it within the Linked List class</a:t>
            </a:r>
          </a:p>
          <a:p>
            <a:pPr lvl="2"/>
            <a:r>
              <a:rPr lang="en-IE" sz="2800" dirty="0"/>
              <a:t>Make it private – close it off to other classes</a:t>
            </a:r>
          </a:p>
        </p:txBody>
      </p:sp>
    </p:spTree>
    <p:extLst>
      <p:ext uri="{BB962C8B-B14F-4D97-AF65-F5344CB8AC3E}">
        <p14:creationId xmlns:p14="http://schemas.microsoft.com/office/powerpoint/2010/main" val="193086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07B80B-80CB-E19A-6CCE-0A00EAB09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90" y="3986491"/>
            <a:ext cx="3972812" cy="2336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a Node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224520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Two components to a Node: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Data</a:t>
            </a:r>
            <a:r>
              <a:rPr lang="en-IE" sz="2800" dirty="0"/>
              <a:t> being stored (Whatever type it may be).</a:t>
            </a:r>
          </a:p>
          <a:p>
            <a:pPr lvl="2"/>
            <a:r>
              <a:rPr lang="en-IE" sz="2800" dirty="0"/>
              <a:t>Reference/pointer to </a:t>
            </a:r>
            <a:r>
              <a:rPr lang="en-IE" sz="2800" dirty="0">
                <a:solidFill>
                  <a:srgbClr val="FF0000"/>
                </a:solidFill>
              </a:rPr>
              <a:t>next node </a:t>
            </a:r>
            <a:r>
              <a:rPr lang="en-IE" sz="2800" dirty="0"/>
              <a:t>in the list.</a:t>
            </a:r>
            <a:endParaRPr lang="en-IE" sz="3200" dirty="0"/>
          </a:p>
          <a:p>
            <a:pPr lvl="1"/>
            <a:r>
              <a:rPr lang="en-IE" sz="3200" dirty="0"/>
              <a:t>The Node class should be created </a:t>
            </a:r>
            <a:r>
              <a:rPr lang="en-IE" sz="3200" dirty="0">
                <a:solidFill>
                  <a:srgbClr val="FF0000"/>
                </a:solidFill>
              </a:rPr>
              <a:t>within</a:t>
            </a:r>
            <a:r>
              <a:rPr lang="en-IE" sz="3200" dirty="0"/>
              <a:t> the Linked List class</a:t>
            </a:r>
          </a:p>
          <a:p>
            <a:pPr lvl="1"/>
            <a:r>
              <a:rPr lang="en-IE" sz="3200" dirty="0"/>
              <a:t>Basic structure of a Node class: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798212" y="3591494"/>
            <a:ext cx="6870157" cy="1477328"/>
            <a:chOff x="5091077" y="4352088"/>
            <a:chExt cx="6870157" cy="1477328"/>
          </a:xfrm>
        </p:grpSpPr>
        <p:cxnSp>
          <p:nvCxnSpPr>
            <p:cNvPr id="9" name="Straight Arrow Connector 8"/>
            <p:cNvCxnSpPr>
              <a:cxnSpLocks/>
              <a:stCxn id="10" idx="1"/>
            </p:cNvCxnSpPr>
            <p:nvPr/>
          </p:nvCxnSpPr>
          <p:spPr>
            <a:xfrm flipH="1" flipV="1">
              <a:off x="5091077" y="4932808"/>
              <a:ext cx="2183707" cy="1579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74784" y="4352088"/>
              <a:ext cx="4686450" cy="14773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The Node class is marked as </a:t>
              </a:r>
              <a:r>
                <a:rPr lang="en-IE" dirty="0">
                  <a:solidFill>
                    <a:srgbClr val="FF0000"/>
                  </a:solidFill>
                  <a:latin typeface="Consolas" panose="020B0609020204030204" pitchFamily="49" charset="0"/>
                </a:rPr>
                <a:t>private static</a:t>
              </a:r>
            </a:p>
            <a:p>
              <a:pPr marL="342900" indent="-342900">
                <a:buAutoNum type="alphaLcParenR"/>
              </a:pPr>
              <a:r>
                <a:rPr lang="en-IE" dirty="0"/>
                <a:t>Should be </a:t>
              </a:r>
              <a:r>
                <a:rPr lang="en-IE" b="1" dirty="0">
                  <a:solidFill>
                    <a:srgbClr val="FF0000"/>
                  </a:solidFill>
                </a:rPr>
                <a:t>private</a:t>
              </a:r>
              <a:r>
                <a:rPr lang="en-IE" dirty="0"/>
                <a:t> so other classes can’t access it</a:t>
              </a:r>
            </a:p>
            <a:p>
              <a:pPr marL="342900" indent="-342900">
                <a:buAutoNum type="alphaLcParenR"/>
              </a:pPr>
              <a:r>
                <a:rPr lang="en-IE" dirty="0"/>
                <a:t>Should be </a:t>
              </a:r>
              <a:r>
                <a:rPr lang="en-IE" b="1" dirty="0">
                  <a:solidFill>
                    <a:srgbClr val="FF0000"/>
                  </a:solidFill>
                </a:rPr>
                <a:t>static</a:t>
              </a:r>
              <a:r>
                <a:rPr lang="en-IE" dirty="0"/>
                <a:t> so the Linked List class can access within it directly</a:t>
              </a:r>
              <a:endParaRPr lang="en-IE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31733" y="5493774"/>
            <a:ext cx="7088553" cy="646331"/>
            <a:chOff x="4428714" y="5431254"/>
            <a:chExt cx="7088553" cy="646331"/>
          </a:xfrm>
        </p:grpSpPr>
        <p:cxnSp>
          <p:nvCxnSpPr>
            <p:cNvPr id="15" name="Straight Arrow Connector 14"/>
            <p:cNvCxnSpPr>
              <a:cxnSpLocks/>
              <a:stCxn id="16" idx="1"/>
            </p:cNvCxnSpPr>
            <p:nvPr/>
          </p:nvCxnSpPr>
          <p:spPr>
            <a:xfrm flipH="1" flipV="1">
              <a:off x="4428714" y="5548058"/>
              <a:ext cx="2850186" cy="20636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900" y="5431254"/>
              <a:ext cx="4238367" cy="64633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When a Node is created, the reference to the next node is blank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0405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6733</TotalTime>
  <Words>3154</Words>
  <Application>Microsoft Office PowerPoint</Application>
  <PresentationFormat>Widescreen</PresentationFormat>
  <Paragraphs>379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Calibri Light</vt:lpstr>
      <vt:lpstr>Consolas</vt:lpstr>
      <vt:lpstr>Default Theme</vt:lpstr>
      <vt:lpstr>Link-Based Lists</vt:lpstr>
      <vt:lpstr>The Down Side of Dynamic Arrays</vt:lpstr>
      <vt:lpstr>Link-based Lists (AKA Linked Lists)</vt:lpstr>
      <vt:lpstr>Illustrating a Linked List</vt:lpstr>
      <vt:lpstr>Adding to the End of a Linked List</vt:lpstr>
      <vt:lpstr>Adding to the Middle of a Linked List</vt:lpstr>
      <vt:lpstr>Implementing a Link-Based List: Data Storage</vt:lpstr>
      <vt:lpstr>A Hidden Requirement: The Node class</vt:lpstr>
      <vt:lpstr>Implementing a Node Class</vt:lpstr>
      <vt:lpstr>Implementing a Linked List as a Class</vt:lpstr>
      <vt:lpstr>Implementing a Link-Based List: Providing List Functionality</vt:lpstr>
      <vt:lpstr>Getting the Size of a Link-Based List</vt:lpstr>
      <vt:lpstr>Getting an Element From a  Specific Position in a Link-Based List</vt:lpstr>
      <vt:lpstr>Moving Through a Link-Based List: Theory</vt:lpstr>
      <vt:lpstr>Implementing Moving Through a Linked List</vt:lpstr>
      <vt:lpstr>Getting an Element From a  Specific Position in a Link-Based List (2)</vt:lpstr>
      <vt:lpstr>Implementing Getting From a  Specific Position</vt:lpstr>
      <vt:lpstr>Finding an Element in the Link-Based List</vt:lpstr>
      <vt:lpstr>Pseudocode for Finding An Element in a Link-Based List</vt:lpstr>
      <vt:lpstr>Implementing Finding an Element in an Link-Based List</vt:lpstr>
      <vt:lpstr>Adding to a Link-Based List</vt:lpstr>
      <vt:lpstr>Adding to a Link-Based List: Adding to the Start of a List</vt:lpstr>
      <vt:lpstr>Adding to a Link-Based List: Implementing Adding to the Start of a List</vt:lpstr>
      <vt:lpstr>Adding to a Link-Based List: Adding to the End of a List</vt:lpstr>
      <vt:lpstr>Adding to a Link-Based List: Implementing Adding to the End</vt:lpstr>
      <vt:lpstr>Adding to a Link-Based List: Adding to a Specific Position in a List</vt:lpstr>
      <vt:lpstr>Adding to a Link-Based List: Implementing Adding to a Specific Position</vt:lpstr>
      <vt:lpstr>Removing From a Link-Based List</vt:lpstr>
      <vt:lpstr>Removing From a Link-Based List: Removing From a Specific Position in a List</vt:lpstr>
      <vt:lpstr>Removing From a Link-Based List: Implementing Removing From a Specific Position (1)</vt:lpstr>
      <vt:lpstr>Removing From a Link-Based List: Implementing Removing From a Specific Position (2)</vt:lpstr>
      <vt:lpstr>Removing From a Link-Based List: Removing A Specific Element From a List</vt:lpstr>
      <vt:lpstr>Removing From a Link-Based List: Implementing Removing A Specific Element (1)</vt:lpstr>
      <vt:lpstr>Removing From a Link-Based List: Implementing Removing A Specific Element (2)</vt:lpstr>
      <vt:lpstr>Improving this Linked List</vt:lpstr>
      <vt:lpstr>Implementing the Tail Improvement</vt:lpstr>
      <vt:lpstr>Expanding Linked Lists</vt:lpstr>
      <vt:lpstr>Circular Linked Lists</vt:lpstr>
      <vt:lpstr>Doubly-Linked Lists</vt:lpstr>
      <vt:lpstr>Amending the Node to Support DLLs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</dc:title>
  <dc:creator>michelle</dc:creator>
  <cp:lastModifiedBy>Michelle Graham</cp:lastModifiedBy>
  <cp:revision>111</cp:revision>
  <dcterms:created xsi:type="dcterms:W3CDTF">2018-02-26T19:17:33Z</dcterms:created>
  <dcterms:modified xsi:type="dcterms:W3CDTF">2024-09-30T13:47:26Z</dcterms:modified>
</cp:coreProperties>
</file>