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5" r:id="rId3"/>
    <p:sldId id="257" r:id="rId4"/>
    <p:sldId id="260" r:id="rId5"/>
    <p:sldId id="292" r:id="rId6"/>
    <p:sldId id="293" r:id="rId7"/>
    <p:sldId id="280" r:id="rId8"/>
    <p:sldId id="259" r:id="rId9"/>
    <p:sldId id="262" r:id="rId10"/>
    <p:sldId id="263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4BEB40-3368-491C-9E52-D5F73A3A0B84}">
          <p14:sldIdLst>
            <p14:sldId id="256"/>
          </p14:sldIdLst>
        </p14:section>
        <p14:section name="Stack ADT" id="{FBE0B869-38A9-48D6-B25A-D909AE313586}">
          <p14:sldIdLst>
            <p14:sldId id="295"/>
            <p14:sldId id="257"/>
            <p14:sldId id="260"/>
            <p14:sldId id="292"/>
            <p14:sldId id="293"/>
            <p14:sldId id="280"/>
          </p14:sldIdLst>
        </p14:section>
        <p14:section name="Implementations" id="{6B18343E-FE39-4C7D-926F-914417B4B8CE}">
          <p14:sldIdLst>
            <p14:sldId id="259"/>
            <p14:sldId id="262"/>
            <p14:sldId id="263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*</a:t>
            </a:r>
            <a:r>
              <a:rPr lang="en-IE" baseline="0" dirty="0"/>
              <a:t> This is </a:t>
            </a:r>
            <a:r>
              <a:rPr lang="en-IE" sz="2800" dirty="0"/>
              <a:t>implementation-dependant, one version of List (link-based) is extremely good at this,</a:t>
            </a:r>
            <a:r>
              <a:rPr lang="en-IE" sz="2800" baseline="0" dirty="0"/>
              <a:t> while another (array-based) is </a:t>
            </a:r>
            <a:r>
              <a:rPr lang="en-IE" sz="2800" u="sng" baseline="0" dirty="0"/>
              <a:t>extremely</a:t>
            </a:r>
            <a:r>
              <a:rPr lang="en-IE" sz="2800" baseline="0" dirty="0"/>
              <a:t> bad at it.</a:t>
            </a:r>
            <a:endParaRPr lang="en-IE" sz="28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1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59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10/10/2024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LIFO Data Storage</a:t>
            </a:r>
          </a:p>
        </p:txBody>
      </p:sp>
    </p:spTree>
    <p:extLst>
      <p:ext uri="{BB962C8B-B14F-4D97-AF65-F5344CB8AC3E}">
        <p14:creationId xmlns:p14="http://schemas.microsoft.com/office/powerpoint/2010/main" val="1836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67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Two approaches within array-based implementation</a:t>
            </a:r>
          </a:p>
          <a:p>
            <a:pPr lvl="2"/>
            <a:r>
              <a:rPr lang="en-IE" sz="2800" dirty="0"/>
              <a:t>Basic arrays</a:t>
            </a:r>
          </a:p>
          <a:p>
            <a:pPr lvl="2"/>
            <a:r>
              <a:rPr lang="en-IE" sz="2800" dirty="0"/>
              <a:t>Dynamic arrays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Basic arrays provide a </a:t>
            </a:r>
            <a:r>
              <a:rPr lang="en-IE" sz="3200" i="1" u="sng" dirty="0">
                <a:solidFill>
                  <a:srgbClr val="FF0000"/>
                </a:solidFill>
              </a:rPr>
              <a:t>bounded</a:t>
            </a:r>
            <a:r>
              <a:rPr lang="en-IE" sz="3200" dirty="0"/>
              <a:t> stack</a:t>
            </a:r>
          </a:p>
          <a:p>
            <a:pPr lvl="2"/>
            <a:r>
              <a:rPr lang="en-IE" sz="2800" dirty="0"/>
              <a:t>Only a certain amount of information can be stored</a:t>
            </a:r>
          </a:p>
          <a:p>
            <a:pPr lvl="3"/>
            <a:r>
              <a:rPr lang="en-IE" sz="2400" dirty="0"/>
              <a:t>Anything over this limit causes a </a:t>
            </a:r>
            <a:r>
              <a:rPr lang="en-IE" sz="2400" dirty="0">
                <a:solidFill>
                  <a:srgbClr val="FF0000"/>
                </a:solidFill>
              </a:rPr>
              <a:t>stack overflow exception</a:t>
            </a:r>
          </a:p>
          <a:p>
            <a:pPr lvl="2"/>
            <a:r>
              <a:rPr lang="en-IE" sz="2800" dirty="0"/>
              <a:t>Unlike lists, this is a commonly allowed restriction for stacks</a:t>
            </a:r>
          </a:p>
          <a:p>
            <a:pPr lvl="1"/>
            <a:r>
              <a:rPr lang="en-IE" sz="3200" dirty="0"/>
              <a:t>Dynamic arrays provide an unbounded stack</a:t>
            </a:r>
          </a:p>
          <a:p>
            <a:pPr lvl="2"/>
            <a:r>
              <a:rPr lang="en-IE" sz="2800" dirty="0"/>
              <a:t>Any quantity of information can be stored – array will grow to accommodate it</a:t>
            </a:r>
          </a:p>
        </p:txBody>
      </p:sp>
    </p:spTree>
    <p:extLst>
      <p:ext uri="{BB962C8B-B14F-4D97-AF65-F5344CB8AC3E}">
        <p14:creationId xmlns:p14="http://schemas.microsoft.com/office/powerpoint/2010/main" val="365939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Down Side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2644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Arrays require memory to be reserved in advance, </a:t>
            </a:r>
            <a:r>
              <a:rPr lang="en-IE" sz="3200" i="1" dirty="0">
                <a:solidFill>
                  <a:srgbClr val="FF0000"/>
                </a:solidFill>
              </a:rPr>
              <a:t>even when we don’t have anything to store yet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Consider this equation:</a:t>
            </a:r>
          </a:p>
          <a:p>
            <a:pPr lvl="2"/>
            <a:r>
              <a:rPr lang="en-IE" sz="2400" dirty="0"/>
              <a:t>Stack to hold 100 </a:t>
            </a:r>
            <a:r>
              <a:rPr lang="en-IE" sz="2400" dirty="0" err="1"/>
              <a:t>GameMoves</a:t>
            </a:r>
            <a:endParaRPr lang="en-IE" sz="2400" dirty="0"/>
          </a:p>
          <a:p>
            <a:pPr lvl="2"/>
            <a:r>
              <a:rPr lang="en-IE" sz="2400" dirty="0"/>
              <a:t>Each </a:t>
            </a:r>
            <a:r>
              <a:rPr lang="en-IE" sz="2400" dirty="0" err="1"/>
              <a:t>GameMove</a:t>
            </a:r>
            <a:r>
              <a:rPr lang="en-IE" sz="2400" dirty="0"/>
              <a:t> requires 4 bytes for its memory address</a:t>
            </a:r>
          </a:p>
          <a:p>
            <a:pPr lvl="2"/>
            <a:r>
              <a:rPr lang="en-IE" sz="2400" dirty="0"/>
              <a:t>How much memory must be allocated as soon as the </a:t>
            </a:r>
            <a:r>
              <a:rPr lang="en-IE" sz="2400" b="1" dirty="0"/>
              <a:t>empty</a:t>
            </a:r>
            <a:r>
              <a:rPr lang="en-IE" sz="2400" dirty="0"/>
              <a:t> Stack is created?</a:t>
            </a:r>
          </a:p>
          <a:p>
            <a:pPr lvl="2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94716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Link-based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3200" dirty="0"/>
              <a:t>Instead of allocating large chunk of memory in advance, we only allocate enough for:</a:t>
            </a:r>
          </a:p>
          <a:p>
            <a:pPr lvl="2"/>
            <a:r>
              <a:rPr lang="en-IE" sz="2800" dirty="0"/>
              <a:t>All the objects we have in the stack so far</a:t>
            </a:r>
          </a:p>
          <a:p>
            <a:pPr lvl="2"/>
            <a:r>
              <a:rPr lang="en-IE" sz="2800" dirty="0"/>
              <a:t>One more object to cover the next element to come (our next pointer)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This is an </a:t>
            </a:r>
            <a:r>
              <a:rPr lang="en-IE" sz="3200" dirty="0">
                <a:solidFill>
                  <a:srgbClr val="FF0000"/>
                </a:solidFill>
              </a:rPr>
              <a:t>over-</a:t>
            </a:r>
            <a:r>
              <a:rPr lang="en-IE" sz="3200" dirty="0" err="1">
                <a:solidFill>
                  <a:srgbClr val="FF0000"/>
                </a:solidFill>
              </a:rPr>
              <a:t>simplication</a:t>
            </a:r>
            <a:r>
              <a:rPr lang="en-IE" sz="3200" dirty="0"/>
              <a:t>, as all objects are wrapped in </a:t>
            </a:r>
            <a:r>
              <a:rPr lang="en-IE" sz="3200" i="1" dirty="0"/>
              <a:t>Nodes</a:t>
            </a:r>
          </a:p>
          <a:p>
            <a:pPr lvl="2"/>
            <a:r>
              <a:rPr lang="en-IE" sz="2800" dirty="0"/>
              <a:t>Link-based stacks </a:t>
            </a:r>
            <a:r>
              <a:rPr lang="en-IE" sz="2800" dirty="0">
                <a:solidFill>
                  <a:srgbClr val="FF0000"/>
                </a:solidFill>
              </a:rPr>
              <a:t>can actually cost more in memory</a:t>
            </a:r>
            <a:r>
              <a:rPr lang="en-IE" sz="2800" dirty="0"/>
              <a:t> when the data being stored is very small to begin with – why?</a:t>
            </a:r>
          </a:p>
        </p:txBody>
      </p:sp>
    </p:spTree>
    <p:extLst>
      <p:ext uri="{BB962C8B-B14F-4D97-AF65-F5344CB8AC3E}">
        <p14:creationId xmlns:p14="http://schemas.microsoft.com/office/powerpoint/2010/main" val="11129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43275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If you have ever been to a buffet restaurant you will have seen stacks in action</a:t>
            </a:r>
          </a:p>
          <a:p>
            <a:pPr lvl="2"/>
            <a:r>
              <a:rPr lang="en-IE" sz="2800" dirty="0"/>
              <a:t>When you approach a buffet you </a:t>
            </a:r>
            <a:r>
              <a:rPr lang="en-IE" sz="2800" dirty="0">
                <a:solidFill>
                  <a:srgbClr val="FF0000"/>
                </a:solidFill>
              </a:rPr>
              <a:t>take the top </a:t>
            </a:r>
            <a:r>
              <a:rPr lang="en-IE" sz="2800" dirty="0"/>
              <a:t>plate from a stack of plates, then use it</a:t>
            </a:r>
          </a:p>
          <a:p>
            <a:pPr lvl="2"/>
            <a:r>
              <a:rPr lang="en-IE" sz="2800" dirty="0"/>
              <a:t>When kitchen staff clean a plate, they </a:t>
            </a:r>
            <a:r>
              <a:rPr lang="en-IE" sz="2800" dirty="0">
                <a:solidFill>
                  <a:srgbClr val="FF0000"/>
                </a:solidFill>
              </a:rPr>
              <a:t>put it on top </a:t>
            </a:r>
            <a:r>
              <a:rPr lang="en-IE" sz="2800" dirty="0"/>
              <a:t>of the stack of plates ready to be used by the next customer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This is exactly how a stack operates.</a:t>
            </a:r>
          </a:p>
          <a:p>
            <a:pPr lvl="1"/>
            <a:endParaRPr lang="en-IE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30" y="1995331"/>
            <a:ext cx="3790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9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makes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3200" dirty="0"/>
              <a:t>A Stack is a specific type of sequence: a </a:t>
            </a:r>
            <a:r>
              <a:rPr lang="en-IE" sz="3200" dirty="0">
                <a:solidFill>
                  <a:srgbClr val="FF0000"/>
                </a:solidFill>
              </a:rPr>
              <a:t>linear end-point </a:t>
            </a:r>
            <a:r>
              <a:rPr lang="en-IE" sz="3200" dirty="0"/>
              <a:t>sequence</a:t>
            </a:r>
          </a:p>
          <a:p>
            <a:pPr lvl="2"/>
            <a:r>
              <a:rPr lang="en-IE" sz="2800" dirty="0"/>
              <a:t>Data is stored in linear sequence</a:t>
            </a:r>
          </a:p>
          <a:p>
            <a:pPr lvl="2"/>
            <a:r>
              <a:rPr lang="en-IE" sz="2800" dirty="0"/>
              <a:t>Data can only be accessed at one end point, the top </a:t>
            </a:r>
          </a:p>
          <a:p>
            <a:pPr lvl="3"/>
            <a:r>
              <a:rPr lang="en-IE" sz="2800" dirty="0"/>
              <a:t>This means data cannot be searched or amended within the sequence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A Stack works as </a:t>
            </a:r>
            <a:r>
              <a:rPr lang="en-IE" sz="3200" dirty="0">
                <a:solidFill>
                  <a:srgbClr val="FF0000"/>
                </a:solidFill>
              </a:rPr>
              <a:t>LIFO - L</a:t>
            </a:r>
            <a:r>
              <a:rPr lang="en-IE" sz="3200" dirty="0"/>
              <a:t>ast </a:t>
            </a:r>
            <a:r>
              <a:rPr lang="en-IE" sz="3200" dirty="0">
                <a:solidFill>
                  <a:srgbClr val="FF0000"/>
                </a:solidFill>
              </a:rPr>
              <a:t>I</a:t>
            </a:r>
            <a:r>
              <a:rPr lang="en-IE" sz="3200" dirty="0"/>
              <a:t>n, </a:t>
            </a:r>
            <a:r>
              <a:rPr lang="en-IE" sz="3200" dirty="0">
                <a:solidFill>
                  <a:srgbClr val="FF0000"/>
                </a:solidFill>
              </a:rPr>
              <a:t>F</a:t>
            </a:r>
            <a:r>
              <a:rPr lang="en-IE" sz="3200" dirty="0"/>
              <a:t>irst </a:t>
            </a:r>
            <a:r>
              <a:rPr lang="en-IE" sz="3200" dirty="0">
                <a:solidFill>
                  <a:srgbClr val="FF0000"/>
                </a:solidFill>
              </a:rPr>
              <a:t>O</a:t>
            </a:r>
            <a:r>
              <a:rPr lang="en-IE" sz="3200" dirty="0"/>
              <a:t>ut</a:t>
            </a:r>
          </a:p>
          <a:p>
            <a:pPr lvl="2"/>
            <a:r>
              <a:rPr lang="en-IE" sz="2800" dirty="0"/>
              <a:t>Last element to be added is the </a:t>
            </a:r>
            <a:r>
              <a:rPr lang="en-IE" sz="2800" dirty="0">
                <a:solidFill>
                  <a:srgbClr val="FF0000"/>
                </a:solidFill>
              </a:rPr>
              <a:t>only thing you can currently access</a:t>
            </a:r>
          </a:p>
        </p:txBody>
      </p:sp>
    </p:spTree>
    <p:extLst>
      <p:ext uri="{BB962C8B-B14F-4D97-AF65-F5344CB8AC3E}">
        <p14:creationId xmlns:p14="http://schemas.microsoft.com/office/powerpoint/2010/main" val="27757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 Operations for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Stack is a greatly reduced/restricted form of list</a:t>
            </a:r>
          </a:p>
          <a:p>
            <a:pPr lvl="1"/>
            <a:r>
              <a:rPr lang="en-IE" sz="3200" dirty="0"/>
              <a:t>Stacks can only: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Add</a:t>
            </a:r>
            <a:r>
              <a:rPr lang="en-IE" sz="2800" dirty="0"/>
              <a:t> an element to top of the stack (</a:t>
            </a:r>
            <a:r>
              <a:rPr lang="en-IE" sz="2800" b="1" dirty="0"/>
              <a:t>push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Remove</a:t>
            </a:r>
            <a:r>
              <a:rPr lang="en-IE" sz="2800" dirty="0"/>
              <a:t> the top element from the stack (</a:t>
            </a:r>
            <a:r>
              <a:rPr lang="en-IE" sz="2800" b="1" dirty="0"/>
              <a:t>pop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</a:t>
            </a:r>
            <a:r>
              <a:rPr lang="en-IE" sz="2800" dirty="0"/>
              <a:t> the </a:t>
            </a:r>
            <a:r>
              <a:rPr lang="en-IE" sz="2800" dirty="0">
                <a:solidFill>
                  <a:srgbClr val="FF0000"/>
                </a:solidFill>
              </a:rPr>
              <a:t>element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on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top</a:t>
            </a:r>
            <a:r>
              <a:rPr lang="en-IE" sz="2800" dirty="0"/>
              <a:t> of the stack without removing it (</a:t>
            </a:r>
            <a:r>
              <a:rPr lang="en-IE" sz="2800" b="1" dirty="0"/>
              <a:t>peek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elements in stack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</a:t>
            </a:r>
            <a:r>
              <a:rPr lang="en-IE" sz="2800" dirty="0"/>
              <a:t> if the stack </a:t>
            </a:r>
            <a:r>
              <a:rPr lang="en-IE" sz="2800" dirty="0">
                <a:solidFill>
                  <a:srgbClr val="FF0000"/>
                </a:solidFill>
              </a:rPr>
              <a:t>is empty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309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Stack ADT: A More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push(e)	Insert element e at top of the stack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Element to be added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None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pop()	Remove element from top of stack and return it. If stack is empty, </a:t>
            </a:r>
            <a:br>
              <a:rPr lang="en-IE" sz="3200" dirty="0"/>
            </a:br>
            <a:r>
              <a:rPr lang="en-IE" sz="3200" dirty="0"/>
              <a:t>		an error should occur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Element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peek()	Retrieve element from top of stack and return it. This should NOT </a:t>
            </a:r>
            <a:br>
              <a:rPr lang="en-IE" sz="3200" dirty="0"/>
            </a:br>
            <a:r>
              <a:rPr lang="en-IE" sz="3200" dirty="0"/>
              <a:t>		remove the element from the stack. If the stack is empty, an error </a:t>
            </a:r>
            <a:br>
              <a:rPr lang="en-IE" sz="3200" dirty="0"/>
            </a:br>
            <a:r>
              <a:rPr lang="en-IE" sz="3200" dirty="0"/>
              <a:t>		should occur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Element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92143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Stack ADT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size()		Return the number of elements on the stack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Integer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isEmpty</a:t>
            </a:r>
            <a:r>
              <a:rPr lang="en-IE" sz="3200" dirty="0"/>
              <a:t>()	Return a boolean indicating if the stack is </a:t>
            </a:r>
            <a:br>
              <a:rPr lang="en-IE" sz="3200" dirty="0"/>
            </a:br>
            <a:r>
              <a:rPr lang="en-IE" sz="3200" dirty="0"/>
              <a:t>			empty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True/False</a:t>
            </a:r>
          </a:p>
          <a:p>
            <a:pPr marL="384048" lvl="2" indent="0">
              <a:buNone/>
            </a:pPr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1490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to Use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1131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Tracking order of actions/processing in particular order</a:t>
            </a:r>
          </a:p>
          <a:p>
            <a:pPr lvl="1"/>
            <a:r>
              <a:rPr lang="en-IE" sz="3200" dirty="0"/>
              <a:t>To achieve a specific goal/complete a specific task (as a programmer)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Common examples:</a:t>
            </a:r>
          </a:p>
          <a:p>
            <a:pPr lvl="2"/>
            <a:r>
              <a:rPr lang="en-IE" sz="2800" dirty="0"/>
              <a:t>Tracking actions in a game (to allow for </a:t>
            </a:r>
            <a:r>
              <a:rPr lang="en-IE" sz="2800" dirty="0">
                <a:solidFill>
                  <a:srgbClr val="FF0000"/>
                </a:solidFill>
              </a:rPr>
              <a:t>undoing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Tracking pages visited in a browser (to allow for </a:t>
            </a:r>
            <a:r>
              <a:rPr lang="en-IE" sz="2800" dirty="0">
                <a:solidFill>
                  <a:srgbClr val="FF0000"/>
                </a:solidFill>
              </a:rPr>
              <a:t>going back </a:t>
            </a:r>
            <a:r>
              <a:rPr lang="en-IE" sz="2800" dirty="0"/>
              <a:t>to previous page)</a:t>
            </a:r>
          </a:p>
          <a:p>
            <a:pPr lvl="2"/>
            <a:r>
              <a:rPr lang="en-IE" sz="2800" dirty="0"/>
              <a:t>Tracking method calls in a program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Not used where you wish to:</a:t>
            </a:r>
          </a:p>
          <a:p>
            <a:pPr lvl="2"/>
            <a:r>
              <a:rPr lang="en-IE" sz="2800" dirty="0"/>
              <a:t>Search</a:t>
            </a:r>
          </a:p>
          <a:p>
            <a:pPr lvl="2"/>
            <a:r>
              <a:rPr lang="en-IE" sz="2800" dirty="0"/>
              <a:t>Add to the middle of the data</a:t>
            </a:r>
          </a:p>
          <a:p>
            <a:pPr lvl="2"/>
            <a:r>
              <a:rPr lang="en-IE" sz="2800" dirty="0"/>
              <a:t>Sort the data stored</a:t>
            </a:r>
          </a:p>
        </p:txBody>
      </p:sp>
    </p:spTree>
    <p:extLst>
      <p:ext uri="{BB962C8B-B14F-4D97-AF65-F5344CB8AC3E}">
        <p14:creationId xmlns:p14="http://schemas.microsoft.com/office/powerpoint/2010/main" val="38546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the </a:t>
            </a:r>
            <a:br>
              <a:rPr lang="en-IE" dirty="0"/>
            </a:br>
            <a:r>
              <a:rPr lang="en-IE" dirty="0"/>
              <a:t>Stack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Arrays V.s. Linked Lists</a:t>
            </a:r>
          </a:p>
        </p:txBody>
      </p:sp>
    </p:spTree>
    <p:extLst>
      <p:ext uri="{BB962C8B-B14F-4D97-AF65-F5344CB8AC3E}">
        <p14:creationId xmlns:p14="http://schemas.microsoft.com/office/powerpoint/2010/main" val="123212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Stack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577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Just like Lists, there are two main approaches to coding an implementation of a Stack ADT</a:t>
            </a:r>
          </a:p>
          <a:p>
            <a:pPr lvl="2"/>
            <a:r>
              <a:rPr lang="en-IE" sz="2800" dirty="0"/>
              <a:t>Array-based </a:t>
            </a:r>
          </a:p>
          <a:p>
            <a:pPr lvl="2"/>
            <a:r>
              <a:rPr lang="en-IE" sz="2800" dirty="0"/>
              <a:t>Pointer/Link-based (</a:t>
            </a:r>
            <a:r>
              <a:rPr lang="en-IE" sz="2800" dirty="0" err="1"/>
              <a:t>LinkedList</a:t>
            </a:r>
            <a:r>
              <a:rPr lang="en-IE" sz="2800" dirty="0"/>
              <a:t>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When implementing an array-based stack, </a:t>
            </a:r>
            <a:r>
              <a:rPr lang="en-IE" sz="3200" dirty="0">
                <a:solidFill>
                  <a:srgbClr val="FF0000"/>
                </a:solidFill>
              </a:rPr>
              <a:t>track the index of the top of the stack</a:t>
            </a:r>
          </a:p>
          <a:p>
            <a:pPr lvl="2"/>
            <a:r>
              <a:rPr lang="en-IE" sz="2800" dirty="0"/>
              <a:t>I.e. what number slot did we insert into most recently?</a:t>
            </a:r>
          </a:p>
          <a:p>
            <a:pPr lvl="3"/>
            <a:r>
              <a:rPr lang="en-IE" sz="2600" dirty="0"/>
              <a:t>Insert into slot[size], then increase size</a:t>
            </a:r>
          </a:p>
          <a:p>
            <a:pPr lvl="3"/>
            <a:r>
              <a:rPr lang="en-IE" sz="2600" dirty="0"/>
              <a:t>Remove from slot[size-1], then decrease size</a:t>
            </a:r>
          </a:p>
          <a:p>
            <a:pPr lvl="3"/>
            <a:endParaRPr lang="en-IE" sz="2600" dirty="0"/>
          </a:p>
          <a:p>
            <a:pPr lvl="1"/>
            <a:r>
              <a:rPr lang="en-IE" sz="3200" dirty="0"/>
              <a:t>When implementing a link-based stack, </a:t>
            </a:r>
            <a:r>
              <a:rPr lang="en-IE" sz="3200" dirty="0">
                <a:solidFill>
                  <a:srgbClr val="FF0000"/>
                </a:solidFill>
              </a:rPr>
              <a:t>track the first node in the list</a:t>
            </a:r>
          </a:p>
          <a:p>
            <a:pPr lvl="2"/>
            <a:r>
              <a:rPr lang="en-IE" sz="2800" dirty="0"/>
              <a:t>Always add to and remove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39366103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8284</TotalTime>
  <Words>798</Words>
  <Application>Microsoft Office PowerPoint</Application>
  <PresentationFormat>Widescreen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Default Theme</vt:lpstr>
      <vt:lpstr>Stacks</vt:lpstr>
      <vt:lpstr>Introducing Stacks</vt:lpstr>
      <vt:lpstr>What makes a Stack?</vt:lpstr>
      <vt:lpstr>Fundamental Operations for a Stack</vt:lpstr>
      <vt:lpstr>Stack ADT: A More Formal Definition</vt:lpstr>
      <vt:lpstr>Stack ADT Continued</vt:lpstr>
      <vt:lpstr>Where to Use a Stack</vt:lpstr>
      <vt:lpstr>Implementing the  Stack ADT</vt:lpstr>
      <vt:lpstr>Approaches to Stack Implementation</vt:lpstr>
      <vt:lpstr>Array-Based Implementation</vt:lpstr>
      <vt:lpstr>The Down Side of Arrays</vt:lpstr>
      <vt:lpstr>Link-based 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80</cp:revision>
  <dcterms:created xsi:type="dcterms:W3CDTF">2018-02-26T19:17:33Z</dcterms:created>
  <dcterms:modified xsi:type="dcterms:W3CDTF">2024-10-10T12:52:01Z</dcterms:modified>
</cp:coreProperties>
</file>