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92" r:id="rId5"/>
    <p:sldId id="293" r:id="rId6"/>
    <p:sldId id="302" r:id="rId7"/>
    <p:sldId id="304" r:id="rId8"/>
    <p:sldId id="303" r:id="rId9"/>
    <p:sldId id="259" r:id="rId10"/>
    <p:sldId id="262" r:id="rId11"/>
    <p:sldId id="297" r:id="rId12"/>
    <p:sldId id="298" r:id="rId13"/>
    <p:sldId id="299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4BEB40-3368-491C-9E52-D5F73A3A0B84}">
          <p14:sldIdLst>
            <p14:sldId id="256"/>
          </p14:sldIdLst>
        </p14:section>
        <p14:section name="Queue ADT" id="{FBE0B869-38A9-48D6-B25A-D909AE313586}">
          <p14:sldIdLst>
            <p14:sldId id="257"/>
            <p14:sldId id="260"/>
            <p14:sldId id="292"/>
            <p14:sldId id="293"/>
            <p14:sldId id="302"/>
            <p14:sldId id="304"/>
            <p14:sldId id="303"/>
          </p14:sldIdLst>
        </p14:section>
        <p14:section name="Implementations" id="{6B18343E-FE39-4C7D-926F-914417B4B8CE}">
          <p14:sldIdLst>
            <p14:sldId id="259"/>
            <p14:sldId id="262"/>
            <p14:sldId id="297"/>
            <p14:sldId id="298"/>
            <p14:sldId id="299"/>
          </p14:sldIdLst>
        </p14:section>
        <p14:section name="Priority Queues" id="{6098172D-60C2-4E28-9A5A-38A0C4DA1496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5488E-6A93-4009-BB87-D33800FDB24B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DE663-1F17-47D9-AFC9-8481F3D167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98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*Java’s risky</a:t>
            </a:r>
            <a:r>
              <a:rPr lang="en-IE" baseline="0" dirty="0"/>
              <a:t> version is called element(), while its safe version is called peek()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DE663-1F17-47D9-AFC9-8481F3D1672A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913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DE663-1F17-47D9-AFC9-8481F3D1672A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852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DE663-1F17-47D9-AFC9-8481F3D1672A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9575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* </a:t>
            </a:r>
            <a:r>
              <a:rPr lang="en-IE" dirty="0" err="1"/>
              <a:t>QueueEmptyException</a:t>
            </a:r>
            <a:r>
              <a:rPr lang="en-IE" dirty="0"/>
              <a:t> is a custom exception class. The </a:t>
            </a:r>
            <a:r>
              <a:rPr lang="en-IE" dirty="0" err="1"/>
              <a:t>NoSuchElementException</a:t>
            </a:r>
            <a:r>
              <a:rPr lang="en-IE" dirty="0"/>
              <a:t> is from Java’s exceptions library and</a:t>
            </a:r>
            <a:r>
              <a:rPr lang="en-IE" baseline="0" dirty="0"/>
              <a:t> would be equally useful (and doesn’t require writing an extra class)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DE663-1F17-47D9-AFC9-8481F3D1672A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684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DE663-1F17-47D9-AFC9-8481F3D1672A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40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2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983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81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425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1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060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729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779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436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A0211E-26E1-4A56-8B7B-661E9D6D814C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310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623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A0211E-26E1-4A56-8B7B-661E9D6D814C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24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Queues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FIFO Data Storage</a:t>
            </a:r>
          </a:p>
        </p:txBody>
      </p:sp>
    </p:spTree>
    <p:extLst>
      <p:ext uri="{BB962C8B-B14F-4D97-AF65-F5344CB8AC3E}">
        <p14:creationId xmlns:p14="http://schemas.microsoft.com/office/powerpoint/2010/main" val="18362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Approaches to Queue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5776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Just like Stacks, there are two main approaches to coding an implementation of a Queue ADT</a:t>
            </a:r>
          </a:p>
          <a:p>
            <a:pPr lvl="2"/>
            <a:r>
              <a:rPr lang="en-IE" sz="2800" dirty="0"/>
              <a:t>Array-based 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Pointer/Link-based </a:t>
            </a:r>
            <a:r>
              <a:rPr lang="en-IE" sz="2800" dirty="0"/>
              <a:t>&lt;- we will focus on this approach!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In both cases, you must track the start and end of the queue data</a:t>
            </a:r>
          </a:p>
          <a:p>
            <a:pPr lvl="1"/>
            <a:r>
              <a:rPr lang="en-IE" sz="3200" dirty="0"/>
              <a:t>Array-based: </a:t>
            </a:r>
          </a:p>
          <a:p>
            <a:pPr lvl="2"/>
            <a:r>
              <a:rPr lang="en-IE" sz="2800" dirty="0"/>
              <a:t>Track the position of the last item added to the queue (the end position)</a:t>
            </a:r>
          </a:p>
          <a:p>
            <a:pPr lvl="2"/>
            <a:r>
              <a:rPr lang="en-IE" sz="2800" dirty="0"/>
              <a:t>Track the position of the first item added to the queue (the start position)</a:t>
            </a:r>
          </a:p>
          <a:p>
            <a:pPr lvl="1"/>
            <a:r>
              <a:rPr lang="en-IE" sz="3000" dirty="0"/>
              <a:t>Link-based:</a:t>
            </a:r>
          </a:p>
          <a:p>
            <a:pPr lvl="2"/>
            <a:r>
              <a:rPr lang="en-IE" sz="2600" dirty="0"/>
              <a:t>Track the first node in the list (the start position)</a:t>
            </a:r>
          </a:p>
          <a:p>
            <a:pPr lvl="2"/>
            <a:r>
              <a:rPr lang="en-IE" sz="2600" dirty="0"/>
              <a:t>Track the last node in the list (the end position)</a:t>
            </a:r>
          </a:p>
          <a:p>
            <a:pPr lvl="3"/>
            <a:r>
              <a:rPr lang="en-IE" sz="2600" dirty="0"/>
              <a:t>Always add to the end of the list, i.e. connect </a:t>
            </a:r>
            <a:r>
              <a:rPr lang="en-IE" sz="2600" dirty="0" err="1"/>
              <a:t>newNode</a:t>
            </a:r>
            <a:r>
              <a:rPr lang="en-IE" sz="2600" dirty="0"/>
              <a:t> to the tail/last node</a:t>
            </a:r>
          </a:p>
        </p:txBody>
      </p:sp>
    </p:spTree>
    <p:extLst>
      <p:ext uri="{BB962C8B-B14F-4D97-AF65-F5344CB8AC3E}">
        <p14:creationId xmlns:p14="http://schemas.microsoft.com/office/powerpoint/2010/main" val="393661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Link-based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463766" cy="4023360"/>
          </a:xfrm>
        </p:spPr>
        <p:txBody>
          <a:bodyPr>
            <a:normAutofit/>
          </a:bodyPr>
          <a:lstStyle/>
          <a:p>
            <a:pPr lvl="1"/>
            <a:r>
              <a:rPr lang="en-IE" sz="3200" dirty="0"/>
              <a:t>Required:</a:t>
            </a:r>
          </a:p>
          <a:p>
            <a:pPr lvl="2"/>
            <a:r>
              <a:rPr lang="en-IE" sz="2800" dirty="0"/>
              <a:t>A </a:t>
            </a:r>
            <a:r>
              <a:rPr lang="en-IE" sz="2800" dirty="0">
                <a:solidFill>
                  <a:srgbClr val="FF0000"/>
                </a:solidFill>
              </a:rPr>
              <a:t>Node</a:t>
            </a:r>
            <a:r>
              <a:rPr lang="en-IE" sz="2800" dirty="0"/>
              <a:t> to store the </a:t>
            </a:r>
            <a:r>
              <a:rPr lang="en-IE" sz="2800" dirty="0">
                <a:solidFill>
                  <a:srgbClr val="FF0000"/>
                </a:solidFill>
              </a:rPr>
              <a:t>first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element</a:t>
            </a:r>
            <a:r>
              <a:rPr lang="en-IE" sz="2800" dirty="0"/>
              <a:t> in the queue</a:t>
            </a:r>
          </a:p>
          <a:p>
            <a:pPr lvl="2"/>
            <a:r>
              <a:rPr lang="en-IE" sz="2800" dirty="0"/>
              <a:t>A </a:t>
            </a:r>
            <a:r>
              <a:rPr lang="en-IE" sz="2800" dirty="0">
                <a:solidFill>
                  <a:srgbClr val="FF0000"/>
                </a:solidFill>
              </a:rPr>
              <a:t>Node</a:t>
            </a:r>
            <a:r>
              <a:rPr lang="en-IE" sz="2800" dirty="0"/>
              <a:t> to store the </a:t>
            </a:r>
            <a:r>
              <a:rPr lang="en-IE" sz="2800" dirty="0">
                <a:solidFill>
                  <a:srgbClr val="FF0000"/>
                </a:solidFill>
              </a:rPr>
              <a:t>last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element</a:t>
            </a:r>
            <a:r>
              <a:rPr lang="en-IE" sz="2800" dirty="0"/>
              <a:t> in the queue</a:t>
            </a:r>
          </a:p>
          <a:p>
            <a:pPr lvl="2"/>
            <a:r>
              <a:rPr lang="en-IE" sz="2800" dirty="0"/>
              <a:t>A </a:t>
            </a:r>
            <a:r>
              <a:rPr lang="en-IE" sz="2800" dirty="0">
                <a:solidFill>
                  <a:srgbClr val="FF0000"/>
                </a:solidFill>
              </a:rPr>
              <a:t>count</a:t>
            </a:r>
            <a:r>
              <a:rPr lang="en-IE" sz="2800" dirty="0"/>
              <a:t> of the </a:t>
            </a:r>
            <a:r>
              <a:rPr lang="en-IE" sz="2800" dirty="0">
                <a:solidFill>
                  <a:srgbClr val="FF0000"/>
                </a:solidFill>
              </a:rPr>
              <a:t>number</a:t>
            </a:r>
            <a:r>
              <a:rPr lang="en-IE" sz="2800" dirty="0"/>
              <a:t> of </a:t>
            </a:r>
            <a:r>
              <a:rPr lang="en-IE" sz="2800" dirty="0">
                <a:solidFill>
                  <a:srgbClr val="FF0000"/>
                </a:solidFill>
              </a:rPr>
              <a:t>elements</a:t>
            </a:r>
            <a:r>
              <a:rPr lang="en-IE" sz="2800" dirty="0"/>
              <a:t> in the queue</a:t>
            </a:r>
            <a:br>
              <a:rPr lang="en-IE" sz="2800" dirty="0"/>
            </a:br>
            <a:endParaRPr lang="en-IE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46" y="1938126"/>
            <a:ext cx="57245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to a Link-Based Queue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464" y="2165775"/>
            <a:ext cx="5460216" cy="338327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19226" cy="402336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When </a:t>
            </a:r>
            <a:r>
              <a:rPr lang="en-IE" sz="3200" dirty="0" err="1">
                <a:solidFill>
                  <a:srgbClr val="FF0000"/>
                </a:solidFill>
              </a:rPr>
              <a:t>enqueueing</a:t>
            </a:r>
            <a:r>
              <a:rPr lang="en-IE" sz="3200" dirty="0"/>
              <a:t>:</a:t>
            </a:r>
            <a:endParaRPr lang="en-IE" sz="2800" dirty="0"/>
          </a:p>
          <a:p>
            <a:pPr lvl="2"/>
            <a:r>
              <a:rPr lang="en-IE" sz="2800" dirty="0"/>
              <a:t>Create Node to store new element</a:t>
            </a:r>
          </a:p>
          <a:p>
            <a:pPr lvl="2"/>
            <a:r>
              <a:rPr lang="en-IE" sz="2800" dirty="0"/>
              <a:t>Check queue is not empty</a:t>
            </a:r>
          </a:p>
          <a:p>
            <a:pPr lvl="3"/>
            <a:r>
              <a:rPr lang="en-IE" sz="2600" dirty="0"/>
              <a:t>If it is, add new node as both first and last elements in queue</a:t>
            </a:r>
          </a:p>
          <a:p>
            <a:pPr lvl="3"/>
            <a:r>
              <a:rPr lang="en-IE" sz="2600" dirty="0"/>
              <a:t>If it’s not: </a:t>
            </a:r>
          </a:p>
          <a:p>
            <a:pPr lvl="4"/>
            <a:r>
              <a:rPr lang="en-IE" sz="2200" dirty="0">
                <a:solidFill>
                  <a:srgbClr val="FF0000"/>
                </a:solidFill>
              </a:rPr>
              <a:t>Point next pointer within current last </a:t>
            </a:r>
            <a:r>
              <a:rPr lang="en-IE" sz="2200" dirty="0"/>
              <a:t>element to the new node</a:t>
            </a:r>
          </a:p>
          <a:p>
            <a:pPr lvl="4"/>
            <a:r>
              <a:rPr lang="en-IE" sz="2200" dirty="0">
                <a:solidFill>
                  <a:srgbClr val="FF0000"/>
                </a:solidFill>
              </a:rPr>
              <a:t>Set last element </a:t>
            </a:r>
            <a:r>
              <a:rPr lang="en-IE" sz="2200" dirty="0"/>
              <a:t>to point to new node</a:t>
            </a:r>
            <a:endParaRPr lang="en-IE" sz="2200" dirty="0">
              <a:solidFill>
                <a:srgbClr val="FF0000"/>
              </a:solidFill>
            </a:endParaRPr>
          </a:p>
          <a:p>
            <a:pPr lvl="4"/>
            <a:r>
              <a:rPr lang="en-IE" sz="2200" dirty="0">
                <a:solidFill>
                  <a:srgbClr val="FF0000"/>
                </a:solidFill>
              </a:rPr>
              <a:t>Increase element count </a:t>
            </a:r>
            <a:r>
              <a:rPr lang="en-IE" sz="2200" dirty="0"/>
              <a:t>by one</a:t>
            </a:r>
          </a:p>
        </p:txBody>
      </p:sp>
    </p:spTree>
    <p:extLst>
      <p:ext uri="{BB962C8B-B14F-4D97-AF65-F5344CB8AC3E}">
        <p14:creationId xmlns:p14="http://schemas.microsoft.com/office/powerpoint/2010/main" val="139917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Removing From a Link-Based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080910" cy="402336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When </a:t>
            </a:r>
            <a:r>
              <a:rPr lang="en-IE" sz="3200" dirty="0" err="1">
                <a:solidFill>
                  <a:srgbClr val="FF0000"/>
                </a:solidFill>
              </a:rPr>
              <a:t>dequeueing</a:t>
            </a:r>
            <a:r>
              <a:rPr lang="en-IE" sz="3200" dirty="0"/>
              <a:t>:</a:t>
            </a:r>
            <a:endParaRPr lang="en-IE" sz="2800" dirty="0"/>
          </a:p>
          <a:p>
            <a:pPr lvl="2"/>
            <a:r>
              <a:rPr lang="en-IE" sz="2800" dirty="0"/>
              <a:t>Check there is an element in the queue</a:t>
            </a:r>
          </a:p>
          <a:p>
            <a:pPr lvl="3"/>
            <a:r>
              <a:rPr lang="en-IE" sz="2600" dirty="0"/>
              <a:t>If there isn’t, throw a </a:t>
            </a:r>
            <a:r>
              <a:rPr lang="en-IE" sz="2600" dirty="0" err="1"/>
              <a:t>NoSuchElementException</a:t>
            </a:r>
            <a:r>
              <a:rPr lang="en-IE" sz="2600" dirty="0"/>
              <a:t>, or a  </a:t>
            </a:r>
            <a:r>
              <a:rPr lang="en-IE" sz="2600" dirty="0" err="1"/>
              <a:t>QueueEmptyException</a:t>
            </a:r>
            <a:r>
              <a:rPr lang="en-IE" sz="2600" dirty="0"/>
              <a:t>*</a:t>
            </a:r>
          </a:p>
          <a:p>
            <a:pPr lvl="3"/>
            <a:r>
              <a:rPr lang="en-IE" sz="2600" dirty="0"/>
              <a:t>If there is: </a:t>
            </a:r>
          </a:p>
          <a:p>
            <a:pPr lvl="4"/>
            <a:r>
              <a:rPr lang="en-IE" sz="2200" dirty="0"/>
              <a:t>Copy data in first element to </a:t>
            </a:r>
            <a:r>
              <a:rPr lang="en-IE" sz="2200" dirty="0">
                <a:solidFill>
                  <a:srgbClr val="FF0000"/>
                </a:solidFill>
              </a:rPr>
              <a:t>temp variable</a:t>
            </a:r>
          </a:p>
          <a:p>
            <a:pPr lvl="4"/>
            <a:r>
              <a:rPr lang="en-IE" sz="2200" dirty="0">
                <a:solidFill>
                  <a:srgbClr val="FF0000"/>
                </a:solidFill>
              </a:rPr>
              <a:t>Set first pointer </a:t>
            </a:r>
            <a:r>
              <a:rPr lang="en-IE" sz="2200" dirty="0"/>
              <a:t>to point to next element in the queue</a:t>
            </a:r>
          </a:p>
          <a:p>
            <a:pPr lvl="4"/>
            <a:r>
              <a:rPr lang="en-IE" sz="2200" dirty="0">
                <a:solidFill>
                  <a:srgbClr val="FF0000"/>
                </a:solidFill>
              </a:rPr>
              <a:t>Decrease element count </a:t>
            </a:r>
            <a:r>
              <a:rPr lang="en-IE" sz="2200" dirty="0"/>
              <a:t>by one</a:t>
            </a:r>
          </a:p>
          <a:p>
            <a:pPr lvl="4"/>
            <a:r>
              <a:rPr lang="en-IE" sz="2200" dirty="0"/>
              <a:t>Check if there is anything left in the queue</a:t>
            </a:r>
          </a:p>
          <a:p>
            <a:pPr lvl="5"/>
            <a:r>
              <a:rPr lang="en-IE" sz="2200" dirty="0"/>
              <a:t>If it’s empty, </a:t>
            </a:r>
            <a:r>
              <a:rPr lang="en-IE" sz="2200" dirty="0">
                <a:solidFill>
                  <a:srgbClr val="FF0000"/>
                </a:solidFill>
              </a:rPr>
              <a:t>set last to null</a:t>
            </a:r>
          </a:p>
          <a:p>
            <a:pPr lvl="4"/>
            <a:r>
              <a:rPr lang="en-IE" sz="2200" dirty="0"/>
              <a:t>Return temp variable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822" y="1750596"/>
            <a:ext cx="5423858" cy="42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39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060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Priority queues are queues with a twist - all elements are added in order of priority</a:t>
            </a:r>
          </a:p>
          <a:p>
            <a:pPr lvl="2"/>
            <a:r>
              <a:rPr lang="en-IE" sz="2800" dirty="0"/>
              <a:t>Works based on Comparable and Comparator interfaces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 err="1"/>
              <a:t>Enqueueing</a:t>
            </a:r>
            <a:r>
              <a:rPr lang="en-IE" sz="3200" dirty="0"/>
              <a:t> an element should:</a:t>
            </a:r>
          </a:p>
          <a:p>
            <a:pPr lvl="2"/>
            <a:r>
              <a:rPr lang="en-IE" sz="2800" dirty="0"/>
              <a:t>Check if the </a:t>
            </a:r>
            <a:r>
              <a:rPr lang="en-IE" sz="2800" dirty="0">
                <a:solidFill>
                  <a:srgbClr val="FF0000"/>
                </a:solidFill>
              </a:rPr>
              <a:t>first element has lower priority </a:t>
            </a:r>
          </a:p>
          <a:p>
            <a:pPr lvl="3"/>
            <a:r>
              <a:rPr lang="en-IE" sz="2800" dirty="0"/>
              <a:t>If so, insert in front of first element</a:t>
            </a:r>
          </a:p>
          <a:p>
            <a:pPr lvl="2"/>
            <a:r>
              <a:rPr lang="en-IE" sz="2800" dirty="0"/>
              <a:t>If not</a:t>
            </a:r>
            <a:r>
              <a:rPr lang="en-IE" sz="2900" dirty="0"/>
              <a:t>, check if </a:t>
            </a:r>
            <a:r>
              <a:rPr lang="en-IE" sz="2900" dirty="0">
                <a:solidFill>
                  <a:srgbClr val="FF0000"/>
                </a:solidFill>
              </a:rPr>
              <a:t>last element has higher priority</a:t>
            </a:r>
          </a:p>
          <a:p>
            <a:pPr lvl="3"/>
            <a:r>
              <a:rPr lang="en-IE" sz="2900" dirty="0"/>
              <a:t>If so, insert after last element</a:t>
            </a:r>
          </a:p>
          <a:p>
            <a:pPr lvl="2"/>
            <a:r>
              <a:rPr lang="en-IE" sz="2900" dirty="0"/>
              <a:t>If not, start at start of queue and:</a:t>
            </a:r>
          </a:p>
          <a:p>
            <a:pPr lvl="3"/>
            <a:r>
              <a:rPr lang="en-IE" sz="2600" dirty="0"/>
              <a:t>Check if the element in the queue has higher priority than element to be added</a:t>
            </a:r>
          </a:p>
          <a:p>
            <a:pPr lvl="4"/>
            <a:r>
              <a:rPr lang="en-IE" sz="2600" dirty="0"/>
              <a:t>If it does, move the element after this</a:t>
            </a:r>
          </a:p>
          <a:p>
            <a:pPr lvl="4"/>
            <a:r>
              <a:rPr lang="en-IE" sz="2600" dirty="0"/>
              <a:t>Continue until you find an element with a lower priority</a:t>
            </a:r>
          </a:p>
          <a:p>
            <a:pPr lvl="5"/>
            <a:r>
              <a:rPr lang="en-IE" sz="2600" dirty="0"/>
              <a:t>Insert between that one and its next node</a:t>
            </a:r>
          </a:p>
          <a:p>
            <a:pPr lvl="2"/>
            <a:endParaRPr lang="en-IE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8409354" y="2743200"/>
            <a:ext cx="2391508" cy="1109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How can we tell which has higher/lower priority??</a:t>
            </a:r>
          </a:p>
        </p:txBody>
      </p:sp>
    </p:spTree>
    <p:extLst>
      <p:ext uri="{BB962C8B-B14F-4D97-AF65-F5344CB8AC3E}">
        <p14:creationId xmlns:p14="http://schemas.microsoft.com/office/powerpoint/2010/main" val="314181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makes a Queue?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445" y="3728246"/>
            <a:ext cx="4095750" cy="12287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Like a Stack, a Queue is a </a:t>
            </a:r>
            <a:r>
              <a:rPr lang="en-IE" sz="3200" dirty="0">
                <a:solidFill>
                  <a:srgbClr val="FF0000"/>
                </a:solidFill>
              </a:rPr>
              <a:t>linear end-point </a:t>
            </a:r>
            <a:r>
              <a:rPr lang="en-IE" sz="3200" dirty="0"/>
              <a:t>sequence</a:t>
            </a:r>
          </a:p>
          <a:p>
            <a:pPr lvl="2"/>
            <a:r>
              <a:rPr lang="en-IE" sz="2800" dirty="0"/>
              <a:t>Data is stored in </a:t>
            </a:r>
            <a:r>
              <a:rPr lang="en-IE" sz="2800" dirty="0">
                <a:solidFill>
                  <a:srgbClr val="FF0000"/>
                </a:solidFill>
              </a:rPr>
              <a:t>linear</a:t>
            </a:r>
            <a:r>
              <a:rPr lang="en-IE" sz="2800" dirty="0"/>
              <a:t> sequence</a:t>
            </a:r>
          </a:p>
          <a:p>
            <a:pPr lvl="2"/>
            <a:r>
              <a:rPr lang="en-IE" sz="2800" dirty="0"/>
              <a:t>Data can only be </a:t>
            </a:r>
            <a:r>
              <a:rPr lang="en-IE" sz="2800" dirty="0">
                <a:solidFill>
                  <a:srgbClr val="FF0000"/>
                </a:solidFill>
              </a:rPr>
              <a:t>accessed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at</a:t>
            </a:r>
            <a:r>
              <a:rPr lang="en-IE" sz="2800" dirty="0"/>
              <a:t> one point; </a:t>
            </a:r>
            <a:r>
              <a:rPr lang="en-IE" sz="2800" dirty="0">
                <a:solidFill>
                  <a:srgbClr val="FF0000"/>
                </a:solidFill>
              </a:rPr>
              <a:t>the front/start</a:t>
            </a:r>
            <a:r>
              <a:rPr lang="en-IE" sz="2800" dirty="0"/>
              <a:t> </a:t>
            </a:r>
          </a:p>
          <a:p>
            <a:pPr lvl="3"/>
            <a:r>
              <a:rPr lang="en-IE" sz="2600" dirty="0"/>
              <a:t>This means data cannot be searched or amended within the sequence</a:t>
            </a:r>
          </a:p>
          <a:p>
            <a:pPr lvl="2"/>
            <a:r>
              <a:rPr lang="en-IE" sz="2800" dirty="0"/>
              <a:t>Data can only be </a:t>
            </a:r>
            <a:r>
              <a:rPr lang="en-IE" sz="2800" dirty="0">
                <a:solidFill>
                  <a:srgbClr val="FF0000"/>
                </a:solidFill>
              </a:rPr>
              <a:t>added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at</a:t>
            </a:r>
            <a:r>
              <a:rPr lang="en-IE" sz="2800" dirty="0"/>
              <a:t> one point; </a:t>
            </a:r>
            <a:r>
              <a:rPr lang="en-IE" sz="2800" dirty="0">
                <a:solidFill>
                  <a:srgbClr val="FF0000"/>
                </a:solidFill>
              </a:rPr>
              <a:t>the rear/end</a:t>
            </a:r>
          </a:p>
          <a:p>
            <a:pPr lvl="3"/>
            <a:endParaRPr lang="en-IE" sz="2800" dirty="0"/>
          </a:p>
          <a:p>
            <a:pPr lvl="3"/>
            <a:endParaRPr lang="en-IE" sz="2800" dirty="0"/>
          </a:p>
          <a:p>
            <a:pPr lvl="1"/>
            <a:r>
              <a:rPr lang="en-IE" sz="3200" dirty="0"/>
              <a:t>A Queue works as </a:t>
            </a:r>
            <a:r>
              <a:rPr lang="en-IE" sz="3200" dirty="0">
                <a:solidFill>
                  <a:srgbClr val="FF0000"/>
                </a:solidFill>
              </a:rPr>
              <a:t>FIFO - F</a:t>
            </a:r>
            <a:r>
              <a:rPr lang="en-IE" sz="3200" dirty="0"/>
              <a:t>irst </a:t>
            </a:r>
            <a:r>
              <a:rPr lang="en-IE" sz="3200" dirty="0">
                <a:solidFill>
                  <a:srgbClr val="FF0000"/>
                </a:solidFill>
              </a:rPr>
              <a:t>I</a:t>
            </a:r>
            <a:r>
              <a:rPr lang="en-IE" sz="3200" dirty="0"/>
              <a:t>n, </a:t>
            </a:r>
            <a:r>
              <a:rPr lang="en-IE" sz="3200" dirty="0">
                <a:solidFill>
                  <a:srgbClr val="FF0000"/>
                </a:solidFill>
              </a:rPr>
              <a:t>F</a:t>
            </a:r>
            <a:r>
              <a:rPr lang="en-IE" sz="3200" dirty="0"/>
              <a:t>irst </a:t>
            </a:r>
            <a:r>
              <a:rPr lang="en-IE" sz="3200" dirty="0">
                <a:solidFill>
                  <a:srgbClr val="FF0000"/>
                </a:solidFill>
              </a:rPr>
              <a:t>O</a:t>
            </a:r>
            <a:r>
              <a:rPr lang="en-IE" sz="3200" dirty="0"/>
              <a:t>ut</a:t>
            </a:r>
          </a:p>
          <a:p>
            <a:pPr lvl="2"/>
            <a:r>
              <a:rPr lang="en-IE" sz="2800" dirty="0"/>
              <a:t>Opposite to stacks</a:t>
            </a:r>
          </a:p>
          <a:p>
            <a:pPr lvl="2"/>
            <a:r>
              <a:rPr lang="en-IE" sz="2800" dirty="0"/>
              <a:t>First element to be added is the </a:t>
            </a:r>
            <a:r>
              <a:rPr lang="en-IE" sz="2800" dirty="0">
                <a:solidFill>
                  <a:srgbClr val="FF0000"/>
                </a:solidFill>
              </a:rPr>
              <a:t>only thing you can currently access</a:t>
            </a:r>
          </a:p>
        </p:txBody>
      </p:sp>
    </p:spTree>
    <p:extLst>
      <p:ext uri="{BB962C8B-B14F-4D97-AF65-F5344CB8AC3E}">
        <p14:creationId xmlns:p14="http://schemas.microsoft.com/office/powerpoint/2010/main" val="277577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39" y="2481149"/>
            <a:ext cx="4207690" cy="2752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Fundamental Operations for a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4532" cy="402336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Queue is also a greatly reduced/restricted form of list</a:t>
            </a:r>
          </a:p>
          <a:p>
            <a:pPr lvl="1"/>
            <a:r>
              <a:rPr lang="en-IE" sz="3200" dirty="0"/>
              <a:t>Queues can: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Add</a:t>
            </a:r>
            <a:r>
              <a:rPr lang="en-IE" sz="2800" dirty="0"/>
              <a:t> an element to end of the queue (</a:t>
            </a:r>
            <a:r>
              <a:rPr lang="en-IE" sz="2800" b="1" dirty="0" err="1"/>
              <a:t>enqueue</a:t>
            </a:r>
            <a:r>
              <a:rPr lang="en-IE" sz="2800" dirty="0"/>
              <a:t>)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Remove</a:t>
            </a:r>
            <a:r>
              <a:rPr lang="en-IE" sz="2800" dirty="0"/>
              <a:t> the top element from the queue (</a:t>
            </a:r>
            <a:r>
              <a:rPr lang="en-IE" sz="2800" b="1" dirty="0" err="1"/>
              <a:t>dequeue</a:t>
            </a:r>
            <a:r>
              <a:rPr lang="en-IE" sz="2800" dirty="0"/>
              <a:t>)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Check</a:t>
            </a:r>
            <a:r>
              <a:rPr lang="en-IE" sz="2800" dirty="0"/>
              <a:t> the </a:t>
            </a:r>
            <a:r>
              <a:rPr lang="en-IE" sz="2800" dirty="0">
                <a:solidFill>
                  <a:srgbClr val="FF0000"/>
                </a:solidFill>
              </a:rPr>
              <a:t>element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on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top</a:t>
            </a:r>
            <a:r>
              <a:rPr lang="en-IE" sz="2800" dirty="0"/>
              <a:t> of the queue without removing it (</a:t>
            </a:r>
            <a:r>
              <a:rPr lang="en-IE" sz="2800" b="1" dirty="0"/>
              <a:t>peek</a:t>
            </a:r>
            <a:r>
              <a:rPr lang="en-IE" sz="2800" dirty="0"/>
              <a:t>)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Count</a:t>
            </a:r>
            <a:r>
              <a:rPr lang="en-IE" sz="2800" dirty="0"/>
              <a:t> elements in the queue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Check</a:t>
            </a:r>
            <a:r>
              <a:rPr lang="en-IE" sz="2800" dirty="0"/>
              <a:t> if the queue </a:t>
            </a:r>
            <a:r>
              <a:rPr lang="en-IE" sz="2800" dirty="0">
                <a:solidFill>
                  <a:srgbClr val="FF0000"/>
                </a:solidFill>
              </a:rPr>
              <a:t>is empty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Check </a:t>
            </a:r>
            <a:r>
              <a:rPr lang="en-IE" sz="2800" dirty="0"/>
              <a:t>if the queue </a:t>
            </a:r>
            <a:r>
              <a:rPr lang="en-IE" sz="2800" dirty="0">
                <a:solidFill>
                  <a:srgbClr val="FF0000"/>
                </a:solidFill>
              </a:rPr>
              <a:t>is full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73090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Queue ADT: A More Formal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6486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3200" dirty="0" err="1"/>
              <a:t>enqueue</a:t>
            </a:r>
            <a:r>
              <a:rPr lang="en-IE" sz="3200" dirty="0"/>
              <a:t>(e)	Insert element e at the end of the queue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Element to be added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None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 err="1"/>
              <a:t>dequeue</a:t>
            </a:r>
            <a:r>
              <a:rPr lang="en-IE" sz="3200" dirty="0"/>
              <a:t>()	Remove element from front of the queue and return it. If the queue </a:t>
            </a:r>
            <a:br>
              <a:rPr lang="en-IE" sz="3200" dirty="0"/>
            </a:br>
            <a:r>
              <a:rPr lang="en-IE" sz="3200" dirty="0"/>
              <a:t>		is empty, an error should occur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Element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peek()	Retrieve element from front of queue and return it. This should NOT </a:t>
            </a:r>
            <a:br>
              <a:rPr lang="en-IE" sz="3200" dirty="0"/>
            </a:br>
            <a:r>
              <a:rPr lang="en-IE" sz="3200" dirty="0"/>
              <a:t>		remove the element from the queue. If the queue is empty, an error </a:t>
            </a:r>
            <a:br>
              <a:rPr lang="en-IE" sz="3200" dirty="0"/>
            </a:br>
            <a:r>
              <a:rPr lang="en-IE" sz="3200" dirty="0"/>
              <a:t>		should occur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Element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92143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Queue ADT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02091" cy="402336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count()		Return the number of elements in the queue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	Integer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 err="1"/>
              <a:t>isEmpty</a:t>
            </a:r>
            <a:r>
              <a:rPr lang="en-IE" sz="3200" dirty="0"/>
              <a:t>()	Return a boolean indicating if the queue is empty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	True/False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 err="1"/>
              <a:t>isFull</a:t>
            </a:r>
            <a:r>
              <a:rPr lang="en-IE" sz="3200" dirty="0"/>
              <a:t>()	Return a boolean indicating if the queue is full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	True/False</a:t>
            </a:r>
          </a:p>
          <a:p>
            <a:pPr lvl="2"/>
            <a:endParaRPr lang="en-IE" sz="2800" dirty="0"/>
          </a:p>
          <a:p>
            <a:pPr marL="384048" lvl="2" indent="0">
              <a:buNone/>
            </a:pPr>
            <a:endParaRPr lang="en-IE" sz="2800" dirty="0"/>
          </a:p>
          <a:p>
            <a:pPr lvl="2"/>
            <a:endParaRPr lang="en-IE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7877175" y="4743450"/>
            <a:ext cx="3933825" cy="1446622"/>
            <a:chOff x="7877175" y="4743450"/>
            <a:chExt cx="3933825" cy="1446622"/>
          </a:xfrm>
        </p:grpSpPr>
        <p:sp>
          <p:nvSpPr>
            <p:cNvPr id="4" name="TextBox 3"/>
            <p:cNvSpPr txBox="1"/>
            <p:nvPr/>
          </p:nvSpPr>
          <p:spPr>
            <a:xfrm>
              <a:off x="7877175" y="5266742"/>
              <a:ext cx="39338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Note: This is only </a:t>
              </a:r>
              <a:r>
                <a:rPr lang="en-IE" b="1" dirty="0">
                  <a:solidFill>
                    <a:srgbClr val="FF0000"/>
                  </a:solidFill>
                </a:rPr>
                <a:t>NEEDED</a:t>
              </a:r>
              <a:r>
                <a:rPr lang="en-IE" dirty="0"/>
                <a:t> in a bounded queue, i.e. when implementing queues with a limit on their size</a:t>
              </a:r>
            </a:p>
          </p:txBody>
        </p:sp>
        <p:cxnSp>
          <p:nvCxnSpPr>
            <p:cNvPr id="9" name="Elbow Connector 8"/>
            <p:cNvCxnSpPr>
              <a:stCxn id="4" idx="0"/>
            </p:cNvCxnSpPr>
            <p:nvPr/>
          </p:nvCxnSpPr>
          <p:spPr>
            <a:xfrm rot="16200000" flipV="1">
              <a:off x="9465761" y="4888415"/>
              <a:ext cx="523292" cy="233362"/>
            </a:xfrm>
            <a:prstGeom prst="bentConnector3">
              <a:avLst>
                <a:gd name="adj1" fmla="val 9992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900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Queue ADT: Some Alternative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Queues are not as restricted as Stacks</a:t>
            </a:r>
          </a:p>
          <a:p>
            <a:pPr lvl="2"/>
            <a:r>
              <a:rPr lang="en-IE" sz="2800" dirty="0"/>
              <a:t>The methods listed in the ADT are more of a starting point.</a:t>
            </a:r>
          </a:p>
          <a:p>
            <a:pPr lvl="2"/>
            <a:r>
              <a:rPr lang="en-IE" sz="2800" dirty="0"/>
              <a:t>Even method names aren’t fixed!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Java even offers two versions/approaches to operations:</a:t>
            </a:r>
          </a:p>
          <a:p>
            <a:pPr lvl="2"/>
            <a:r>
              <a:rPr lang="en-IE" sz="2800" dirty="0"/>
              <a:t>Safe: No chance of an exception.</a:t>
            </a:r>
          </a:p>
          <a:p>
            <a:pPr lvl="2"/>
            <a:r>
              <a:rPr lang="en-IE" sz="2800" dirty="0"/>
              <a:t>Risky: Exceptions may happen – developed from the idea of </a:t>
            </a:r>
            <a:r>
              <a:rPr lang="en-IE" sz="2800" i="1" dirty="0">
                <a:solidFill>
                  <a:srgbClr val="FF0000"/>
                </a:solidFill>
              </a:rPr>
              <a:t>failing fast</a:t>
            </a:r>
          </a:p>
        </p:txBody>
      </p:sp>
    </p:spTree>
    <p:extLst>
      <p:ext uri="{BB962C8B-B14F-4D97-AF65-F5344CB8AC3E}">
        <p14:creationId xmlns:p14="http://schemas.microsoft.com/office/powerpoint/2010/main" val="302264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E5FC-8B8A-6697-980F-88789078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Fail Fast Attitude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65FB-9B0F-C5AA-A3AE-8E0717A8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2800" dirty="0"/>
              <a:t>Fail fast: if something goes wrong, fail </a:t>
            </a:r>
            <a:r>
              <a:rPr lang="en-IE" sz="2800" dirty="0">
                <a:solidFill>
                  <a:srgbClr val="FF0000"/>
                </a:solidFill>
              </a:rPr>
              <a:t>immediately</a:t>
            </a:r>
            <a:r>
              <a:rPr lang="en-IE" sz="2800" dirty="0"/>
              <a:t>, and fail </a:t>
            </a:r>
            <a:r>
              <a:rPr lang="en-IE" sz="2800" dirty="0">
                <a:solidFill>
                  <a:srgbClr val="FF0000"/>
                </a:solidFill>
              </a:rPr>
              <a:t>visibly</a:t>
            </a:r>
          </a:p>
          <a:p>
            <a:pPr lvl="2"/>
            <a:r>
              <a:rPr lang="en-IE" sz="2400" dirty="0"/>
              <a:t>Throw an exception, make noise (fail visibly)</a:t>
            </a:r>
          </a:p>
          <a:p>
            <a:pPr lvl="2"/>
            <a:r>
              <a:rPr lang="en-IE" sz="2400" dirty="0"/>
              <a:t>Do it as soon as you can (fail immediately)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This is the same approach we’ve been taking to handling inappropriate parameters and index values outside array bounds</a:t>
            </a:r>
          </a:p>
          <a:p>
            <a:pPr lvl="2"/>
            <a:r>
              <a:rPr lang="en-IE" sz="2400" dirty="0"/>
              <a:t>Check for issues with the information as soon as the method begins (failing immediately)</a:t>
            </a:r>
          </a:p>
          <a:p>
            <a:pPr lvl="2"/>
            <a:r>
              <a:rPr lang="en-IE" sz="2400" dirty="0"/>
              <a:t>Throw an appropriate exception to inform the calling code what happened (failing visibly)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If you fail obviously, it is much easier to detect</a:t>
            </a:r>
          </a:p>
          <a:p>
            <a:pPr lvl="2"/>
            <a:r>
              <a:rPr lang="en-IE" sz="2400" dirty="0"/>
              <a:t>Returning null where something was expected means the calling code will have to check it’s not null before trusting it exists</a:t>
            </a:r>
          </a:p>
          <a:p>
            <a:pPr lvl="2"/>
            <a:r>
              <a:rPr lang="en-IE" sz="2400" dirty="0"/>
              <a:t>Throwing an exception is a very obvious sign that nothing was found</a:t>
            </a:r>
          </a:p>
        </p:txBody>
      </p:sp>
    </p:spTree>
    <p:extLst>
      <p:ext uri="{BB962C8B-B14F-4D97-AF65-F5344CB8AC3E}">
        <p14:creationId xmlns:p14="http://schemas.microsoft.com/office/powerpoint/2010/main" val="275183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Safe Vs Risky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Risky methods in our ADT:</a:t>
            </a:r>
          </a:p>
          <a:p>
            <a:pPr lvl="2"/>
            <a:r>
              <a:rPr lang="en-IE" sz="2800" dirty="0"/>
              <a:t>add() / </a:t>
            </a:r>
            <a:r>
              <a:rPr lang="en-IE" sz="2800" dirty="0" err="1"/>
              <a:t>enqueue</a:t>
            </a:r>
            <a:r>
              <a:rPr lang="en-IE" sz="2800" dirty="0"/>
              <a:t>() – Can throw an exception in a bounded queue if the queue is full</a:t>
            </a:r>
          </a:p>
          <a:p>
            <a:pPr lvl="2"/>
            <a:r>
              <a:rPr lang="en-IE" sz="2800" dirty="0"/>
              <a:t>remove() / </a:t>
            </a:r>
            <a:r>
              <a:rPr lang="en-IE" sz="2800" dirty="0" err="1"/>
              <a:t>dequeue</a:t>
            </a:r>
            <a:r>
              <a:rPr lang="en-IE" sz="2800" dirty="0"/>
              <a:t>() – Can throw an exception if the queue is empty</a:t>
            </a:r>
          </a:p>
          <a:p>
            <a:pPr lvl="2"/>
            <a:r>
              <a:rPr lang="en-IE" sz="2800" dirty="0"/>
              <a:t>peek()* - Can throw an exception if the queue is empty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Safe alternatives:</a:t>
            </a:r>
          </a:p>
          <a:p>
            <a:pPr lvl="2"/>
            <a:r>
              <a:rPr lang="en-IE" sz="2800" dirty="0"/>
              <a:t>offer() – TRY  to add it, and if the queue is full, return false to indicate the addition was unsuccessful</a:t>
            </a:r>
          </a:p>
          <a:p>
            <a:pPr lvl="2"/>
            <a:r>
              <a:rPr lang="en-IE" sz="2800" dirty="0"/>
              <a:t>poll() – TRY to remove the first element, and if the queue is empty, return null.</a:t>
            </a:r>
          </a:p>
          <a:p>
            <a:pPr lvl="2"/>
            <a:endParaRPr lang="en-IE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1E546D-6818-5B93-2D37-88133B9A0D88}"/>
              </a:ext>
            </a:extLst>
          </p:cNvPr>
          <p:cNvSpPr/>
          <p:nvPr/>
        </p:nvSpPr>
        <p:spPr>
          <a:xfrm>
            <a:off x="9621329" y="3341298"/>
            <a:ext cx="2099094" cy="851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Java’s risky version is element(),</a:t>
            </a:r>
          </a:p>
          <a:p>
            <a:pPr algn="ctr"/>
            <a:r>
              <a:rPr lang="en-IE" dirty="0"/>
              <a:t>peek() is safe!</a:t>
            </a:r>
          </a:p>
        </p:txBody>
      </p:sp>
    </p:spTree>
    <p:extLst>
      <p:ext uri="{BB962C8B-B14F-4D97-AF65-F5344CB8AC3E}">
        <p14:creationId xmlns:p14="http://schemas.microsoft.com/office/powerpoint/2010/main" val="119344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the </a:t>
            </a:r>
            <a:br>
              <a:rPr lang="en-IE" dirty="0"/>
            </a:br>
            <a:r>
              <a:rPr lang="en-IE" dirty="0"/>
              <a:t>Queue ADT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Arrays V.s. Linked Lists</a:t>
            </a:r>
          </a:p>
        </p:txBody>
      </p:sp>
    </p:spTree>
    <p:extLst>
      <p:ext uri="{BB962C8B-B14F-4D97-AF65-F5344CB8AC3E}">
        <p14:creationId xmlns:p14="http://schemas.microsoft.com/office/powerpoint/2010/main" val="12321246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5447</TotalTime>
  <Words>1170</Words>
  <Application>Microsoft Office PowerPoint</Application>
  <PresentationFormat>Widescreen</PresentationFormat>
  <Paragraphs>141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Default Theme</vt:lpstr>
      <vt:lpstr>Queues</vt:lpstr>
      <vt:lpstr>What makes a Queue?</vt:lpstr>
      <vt:lpstr>Fundamental Operations for a Queue</vt:lpstr>
      <vt:lpstr>Queue ADT: A More Formal Definition</vt:lpstr>
      <vt:lpstr>Queue ADT Continued</vt:lpstr>
      <vt:lpstr>Queue ADT: Some Alternative Options</vt:lpstr>
      <vt:lpstr>The Fail Fast Attitude</vt:lpstr>
      <vt:lpstr>Safe Vs Risky</vt:lpstr>
      <vt:lpstr>Implementing the  Queue ADT</vt:lpstr>
      <vt:lpstr>Approaches to Queue Implementation</vt:lpstr>
      <vt:lpstr>Link-based Implementation</vt:lpstr>
      <vt:lpstr>Adding to a Link-Based Queue</vt:lpstr>
      <vt:lpstr>Removing From a Link-Based Queue</vt:lpstr>
      <vt:lpstr>Priority Queues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</dc:title>
  <dc:creator>michelle</dc:creator>
  <cp:lastModifiedBy>Michelle Graham</cp:lastModifiedBy>
  <cp:revision>102</cp:revision>
  <dcterms:created xsi:type="dcterms:W3CDTF">2018-02-26T19:17:33Z</dcterms:created>
  <dcterms:modified xsi:type="dcterms:W3CDTF">2024-10-09T22:59:24Z</dcterms:modified>
</cp:coreProperties>
</file>