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20"/>
  </p:notesMasterIdLst>
  <p:sldIdLst>
    <p:sldId id="256" r:id="rId2"/>
    <p:sldId id="268" r:id="rId3"/>
    <p:sldId id="274" r:id="rId4"/>
    <p:sldId id="270" r:id="rId5"/>
    <p:sldId id="271" r:id="rId6"/>
    <p:sldId id="272" r:id="rId7"/>
    <p:sldId id="273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20D2E-7D24-499F-9D1C-1A80082030CF}" type="datetimeFigureOut">
              <a:rPr lang="en-IE" smtClean="0"/>
              <a:t>08/09/2024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2C09B-A3D5-4A1B-8868-FF3FEF1E7DF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0972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Remember, examples of many of these already exist</a:t>
            </a:r>
            <a:r>
              <a:rPr lang="en-IE" baseline="0" dirty="0"/>
              <a:t> within the standard Java API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DE663-1F17-47D9-AFC9-8481F3D1672A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0993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Note: Where possible and suitable, don’t reinvent</a:t>
            </a:r>
            <a:r>
              <a:rPr lang="en-IE" baseline="0" dirty="0"/>
              <a:t> the wheel - </a:t>
            </a:r>
            <a:r>
              <a:rPr lang="en-IE" dirty="0"/>
              <a:t>use the standard</a:t>
            </a:r>
            <a:r>
              <a:rPr lang="en-IE" baseline="0" dirty="0"/>
              <a:t> libraries! </a:t>
            </a:r>
          </a:p>
          <a:p>
            <a:r>
              <a:rPr lang="en-IE" baseline="0" dirty="0"/>
              <a:t>“By using a standard library, you take advantage of the knowledge of the experts who wrote it and the experience of those who used it before  you.” – Joseph Bloch, Effective Java (2</a:t>
            </a:r>
            <a:r>
              <a:rPr lang="en-IE" baseline="30000" dirty="0"/>
              <a:t>nd</a:t>
            </a:r>
            <a:r>
              <a:rPr lang="en-IE" baseline="0" dirty="0"/>
              <a:t> Edition)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DE663-1F17-47D9-AFC9-8481F3D1672A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30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14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8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7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5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3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8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1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9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0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8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Introduction to </a:t>
            </a:r>
            <a:br>
              <a:rPr lang="en-IE" dirty="0"/>
            </a:br>
            <a:r>
              <a:rPr lang="en-IE" dirty="0"/>
              <a:t>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How do we store data?</a:t>
            </a:r>
          </a:p>
        </p:txBody>
      </p:sp>
    </p:spTree>
    <p:extLst>
      <p:ext uri="{BB962C8B-B14F-4D97-AF65-F5344CB8AC3E}">
        <p14:creationId xmlns:p14="http://schemas.microsoft.com/office/powerpoint/2010/main" val="336984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does all this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2800" dirty="0"/>
              <a:t>If you know how your data is most likely to be used, you can take an approach that optimises those actions</a:t>
            </a:r>
            <a:br>
              <a:rPr lang="en-IE" sz="2800" dirty="0"/>
            </a:br>
            <a:endParaRPr lang="en-IE" sz="2800" dirty="0"/>
          </a:p>
          <a:p>
            <a:pPr marL="715518" lvl="1" indent="-514350">
              <a:buFont typeface="+mj-lt"/>
              <a:buAutoNum type="arabicPeriod"/>
            </a:pPr>
            <a:r>
              <a:rPr lang="en-IE" sz="2800" dirty="0"/>
              <a:t>Organise the data in a way that supports </a:t>
            </a:r>
            <a:r>
              <a:rPr lang="en-IE" sz="2800" dirty="0">
                <a:solidFill>
                  <a:srgbClr val="FF0000"/>
                </a:solidFill>
              </a:rPr>
              <a:t>optimal</a:t>
            </a:r>
            <a:r>
              <a:rPr lang="en-IE" sz="2800" dirty="0"/>
              <a:t> </a:t>
            </a:r>
            <a:r>
              <a:rPr lang="en-IE" sz="2800" dirty="0">
                <a:solidFill>
                  <a:srgbClr val="FF0000"/>
                </a:solidFill>
              </a:rPr>
              <a:t>access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IE" sz="2800" dirty="0">
                <a:solidFill>
                  <a:srgbClr val="FF0000"/>
                </a:solidFill>
              </a:rPr>
              <a:t>Optimize</a:t>
            </a:r>
            <a:r>
              <a:rPr lang="en-IE" sz="2800" dirty="0"/>
              <a:t> the actions you do </a:t>
            </a:r>
            <a:r>
              <a:rPr lang="en-IE" sz="2800" dirty="0">
                <a:solidFill>
                  <a:srgbClr val="FF0000"/>
                </a:solidFill>
              </a:rPr>
              <a:t>most</a:t>
            </a:r>
            <a:r>
              <a:rPr lang="en-IE" sz="2800" dirty="0"/>
              <a:t> </a:t>
            </a:r>
            <a:r>
              <a:rPr lang="en-IE" sz="2800" dirty="0">
                <a:solidFill>
                  <a:srgbClr val="FF0000"/>
                </a:solidFill>
              </a:rPr>
              <a:t>frequently</a:t>
            </a:r>
          </a:p>
          <a:p>
            <a:pPr lvl="1"/>
            <a:endParaRPr lang="en-IE" sz="2800" dirty="0"/>
          </a:p>
          <a:p>
            <a:pPr lvl="1"/>
            <a:r>
              <a:rPr lang="en-IE" sz="2800" i="1" dirty="0">
                <a:solidFill>
                  <a:srgbClr val="FF0000"/>
                </a:solidFill>
              </a:rPr>
              <a:t>Data structures</a:t>
            </a:r>
            <a:r>
              <a:rPr lang="en-IE" sz="2800" dirty="0"/>
              <a:t> allow us to gather/hold data in different ways that allow for these optimizations</a:t>
            </a:r>
          </a:p>
        </p:txBody>
      </p:sp>
    </p:spTree>
    <p:extLst>
      <p:ext uri="{BB962C8B-B14F-4D97-AF65-F5344CB8AC3E}">
        <p14:creationId xmlns:p14="http://schemas.microsoft.com/office/powerpoint/2010/main" val="38231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 Data Structure?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3108"/>
            <a:ext cx="10196796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IE" sz="2800" i="1" dirty="0">
                <a:solidFill>
                  <a:srgbClr val="FF0000"/>
                </a:solidFill>
              </a:rPr>
              <a:t>Data structure: A way of storing / organising information so that it can be used effectively and efficiently later</a:t>
            </a:r>
          </a:p>
          <a:p>
            <a:pPr lvl="1"/>
            <a:r>
              <a:rPr lang="en-IE" sz="2800" dirty="0"/>
              <a:t>Data structures have two main aspects: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IE" sz="2400" dirty="0">
                <a:solidFill>
                  <a:srgbClr val="FF0000"/>
                </a:solidFill>
              </a:rPr>
              <a:t>How</a:t>
            </a:r>
            <a:r>
              <a:rPr lang="en-IE" sz="2400" dirty="0"/>
              <a:t> data will be stored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IE" sz="2400" dirty="0">
                <a:solidFill>
                  <a:srgbClr val="FF0000"/>
                </a:solidFill>
              </a:rPr>
              <a:t>What</a:t>
            </a:r>
            <a:r>
              <a:rPr lang="en-IE" sz="2400" dirty="0"/>
              <a:t> operations will be performed on the data</a:t>
            </a:r>
            <a:endParaRPr lang="en-IE" sz="3200" dirty="0"/>
          </a:p>
          <a:p>
            <a:pPr lvl="1"/>
            <a:endParaRPr lang="en-IE" sz="2800" dirty="0"/>
          </a:p>
          <a:p>
            <a:pPr lvl="1"/>
            <a:endParaRPr lang="en-IE" sz="2800" dirty="0"/>
          </a:p>
          <a:p>
            <a:pPr lvl="2"/>
            <a:endParaRPr lang="en-IE" sz="2400" dirty="0"/>
          </a:p>
          <a:p>
            <a:pPr marL="201168" lvl="1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89533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Do We Have Different Data Structures?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E" sz="2800" dirty="0"/>
              <a:t>Different data structures provide different approaches to data storage</a:t>
            </a:r>
          </a:p>
          <a:p>
            <a:pPr lvl="2"/>
            <a:r>
              <a:rPr lang="en-IE" sz="2400" dirty="0"/>
              <a:t>When all you have is a hammer, everything looks like a nail… and solutions get very messy!</a:t>
            </a:r>
          </a:p>
          <a:p>
            <a:pPr lvl="2"/>
            <a:r>
              <a:rPr lang="en-IE" sz="2400" dirty="0"/>
              <a:t>If you have an entire toolbox of options, your solutions can be far more tailored!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Each structure is optimized to suit different needs, e.g.</a:t>
            </a:r>
          </a:p>
          <a:p>
            <a:pPr lvl="2"/>
            <a:r>
              <a:rPr lang="en-IE" sz="2400" dirty="0"/>
              <a:t>List optimizes </a:t>
            </a:r>
            <a:r>
              <a:rPr lang="en-IE" sz="2400" dirty="0">
                <a:solidFill>
                  <a:srgbClr val="FF0000"/>
                </a:solidFill>
              </a:rPr>
              <a:t>straight-through iteration</a:t>
            </a:r>
          </a:p>
          <a:p>
            <a:pPr lvl="2"/>
            <a:r>
              <a:rPr lang="en-IE" sz="2400" dirty="0"/>
              <a:t>Map optimizes </a:t>
            </a:r>
            <a:r>
              <a:rPr lang="en-IE" sz="2400" dirty="0">
                <a:solidFill>
                  <a:srgbClr val="FF0000"/>
                </a:solidFill>
              </a:rPr>
              <a:t>searching by key</a:t>
            </a:r>
          </a:p>
          <a:p>
            <a:pPr lvl="2"/>
            <a:r>
              <a:rPr lang="en-IE" sz="2400" dirty="0"/>
              <a:t>Set optimizes </a:t>
            </a:r>
            <a:r>
              <a:rPr lang="en-IE" sz="2400" dirty="0">
                <a:solidFill>
                  <a:srgbClr val="FF0000"/>
                </a:solidFill>
              </a:rPr>
              <a:t>insertion of only unique elements</a:t>
            </a:r>
          </a:p>
          <a:p>
            <a:pPr lvl="2"/>
            <a:r>
              <a:rPr lang="en-IE" sz="2400" dirty="0"/>
              <a:t>Tree optimizes </a:t>
            </a:r>
            <a:r>
              <a:rPr lang="en-IE" sz="2400" dirty="0">
                <a:solidFill>
                  <a:srgbClr val="FF0000"/>
                </a:solidFill>
              </a:rPr>
              <a:t>sorted insertion</a:t>
            </a:r>
          </a:p>
          <a:p>
            <a:pPr lvl="2"/>
            <a:r>
              <a:rPr lang="en-IE" sz="2400" dirty="0"/>
              <a:t>Graph optimizes </a:t>
            </a:r>
            <a:r>
              <a:rPr lang="en-IE" sz="2400" dirty="0">
                <a:solidFill>
                  <a:srgbClr val="FF0000"/>
                </a:solidFill>
              </a:rPr>
              <a:t>relationships</a:t>
            </a:r>
          </a:p>
          <a:p>
            <a:pPr lvl="1"/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207818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Defining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E" sz="2800" dirty="0"/>
              <a:t>Data structures can be defined in two ways:</a:t>
            </a:r>
          </a:p>
          <a:p>
            <a:pPr lvl="2"/>
            <a:r>
              <a:rPr lang="en-IE" sz="2400" dirty="0"/>
              <a:t>Abstract / logical model: A </a:t>
            </a:r>
            <a:r>
              <a:rPr lang="en-IE" sz="2400" dirty="0">
                <a:solidFill>
                  <a:srgbClr val="FF0000"/>
                </a:solidFill>
              </a:rPr>
              <a:t>conceptual</a:t>
            </a:r>
            <a:r>
              <a:rPr lang="en-IE" sz="2400" dirty="0"/>
              <a:t> idea of how information is stored and what can be done with it, no code consideration (high-level)</a:t>
            </a:r>
          </a:p>
          <a:p>
            <a:pPr lvl="2"/>
            <a:r>
              <a:rPr lang="en-IE" sz="2400" dirty="0">
                <a:solidFill>
                  <a:srgbClr val="FF0000"/>
                </a:solidFill>
              </a:rPr>
              <a:t>Implementation</a:t>
            </a:r>
            <a:r>
              <a:rPr lang="en-IE" sz="2400" dirty="0"/>
              <a:t> model: A concrete, coded, specific example (low-level)</a:t>
            </a:r>
          </a:p>
          <a:p>
            <a:pPr lvl="1"/>
            <a:endParaRPr lang="en-IE" dirty="0"/>
          </a:p>
          <a:p>
            <a:pPr lvl="1"/>
            <a:r>
              <a:rPr lang="en-IE" sz="2800" dirty="0"/>
              <a:t>Why separate the abstract concept from the concrete examples?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05904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Abstract Data Types (ADTs)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sz="2800" dirty="0"/>
              <a:t>Abstract Data Types (ADTs) are </a:t>
            </a:r>
            <a:r>
              <a:rPr lang="en-IE" sz="2800" dirty="0">
                <a:solidFill>
                  <a:srgbClr val="FF0000"/>
                </a:solidFill>
              </a:rPr>
              <a:t>abstract descriptions of data structures</a:t>
            </a:r>
          </a:p>
          <a:p>
            <a:pPr lvl="2"/>
            <a:r>
              <a:rPr lang="en-IE" sz="2400" dirty="0"/>
              <a:t>They are the conceptual interfaces to which any implementation must adhere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ADTs define:</a:t>
            </a:r>
          </a:p>
          <a:p>
            <a:pPr lvl="2"/>
            <a:r>
              <a:rPr lang="en-IE" sz="2400" dirty="0"/>
              <a:t>What features (data components) are needed </a:t>
            </a:r>
          </a:p>
          <a:p>
            <a:pPr lvl="2"/>
            <a:r>
              <a:rPr lang="en-IE" sz="2400" dirty="0"/>
              <a:t>What actions can be carried out</a:t>
            </a:r>
          </a:p>
          <a:p>
            <a:pPr lvl="2"/>
            <a:r>
              <a:rPr lang="en-IE" sz="2400" dirty="0"/>
              <a:t>What requirements/features are included</a:t>
            </a:r>
          </a:p>
          <a:p>
            <a:pPr lvl="1"/>
            <a:r>
              <a:rPr lang="en-IE" sz="2800" dirty="0"/>
              <a:t>ADTs do NOT say HOW these are done/coded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ADTs are </a:t>
            </a:r>
            <a:r>
              <a:rPr lang="en-IE" sz="2800" dirty="0">
                <a:solidFill>
                  <a:srgbClr val="FF0000"/>
                </a:solidFill>
              </a:rPr>
              <a:t>NOT abstract classes </a:t>
            </a:r>
            <a:r>
              <a:rPr lang="en-IE" sz="2800" dirty="0"/>
              <a:t>or </a:t>
            </a:r>
            <a:r>
              <a:rPr lang="en-IE" sz="2800" dirty="0">
                <a:solidFill>
                  <a:srgbClr val="FF0000"/>
                </a:solidFill>
              </a:rPr>
              <a:t>interfaces</a:t>
            </a:r>
          </a:p>
          <a:p>
            <a:pPr lvl="2"/>
            <a:r>
              <a:rPr lang="en-IE" sz="2400" dirty="0"/>
              <a:t>They are concepts, not code</a:t>
            </a:r>
          </a:p>
        </p:txBody>
      </p:sp>
    </p:spTree>
    <p:extLst>
      <p:ext uri="{BB962C8B-B14F-4D97-AF65-F5344CB8AC3E}">
        <p14:creationId xmlns:p14="http://schemas.microsoft.com/office/powerpoint/2010/main" val="1744941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Concrete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2800" dirty="0"/>
              <a:t>Concrete implementations are the actual data structures</a:t>
            </a:r>
          </a:p>
          <a:p>
            <a:pPr lvl="2"/>
            <a:r>
              <a:rPr lang="en-IE" sz="2400" dirty="0"/>
              <a:t>Classes you can use in your code to store and access data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To implement an ADT, a concrete version must:</a:t>
            </a:r>
          </a:p>
          <a:p>
            <a:pPr lvl="2"/>
            <a:r>
              <a:rPr lang="en-IE" sz="2400" dirty="0"/>
              <a:t>Provide all the abilities listed for that ADT</a:t>
            </a:r>
          </a:p>
          <a:p>
            <a:pPr lvl="2"/>
            <a:r>
              <a:rPr lang="en-IE" sz="2400" dirty="0"/>
              <a:t>Store whatever data components are listed for that ADT</a:t>
            </a:r>
          </a:p>
          <a:p>
            <a:pPr lvl="2"/>
            <a:r>
              <a:rPr lang="en-IE" sz="2400" dirty="0"/>
              <a:t>Guarantee the requirements listed for that ADT are upheld throughout</a:t>
            </a:r>
          </a:p>
        </p:txBody>
      </p:sp>
    </p:spTree>
    <p:extLst>
      <p:ext uri="{BB962C8B-B14F-4D97-AF65-F5344CB8AC3E}">
        <p14:creationId xmlns:p14="http://schemas.microsoft.com/office/powerpoint/2010/main" val="2515054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Abstract vs. Concrete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794336"/>
              </p:ext>
            </p:extLst>
          </p:nvPr>
        </p:nvGraphicFramePr>
        <p:xfrm>
          <a:off x="1096963" y="1846263"/>
          <a:ext cx="100584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2323">
                  <a:extLst>
                    <a:ext uri="{9D8B030D-6E8A-4147-A177-3AD203B41FA5}">
                      <a16:colId xmlns:a16="http://schemas.microsoft.com/office/drawing/2014/main" val="4034196368"/>
                    </a:ext>
                  </a:extLst>
                </a:gridCol>
                <a:gridCol w="4896077">
                  <a:extLst>
                    <a:ext uri="{9D8B030D-6E8A-4147-A177-3AD203B41FA5}">
                      <a16:colId xmlns:a16="http://schemas.microsoft.com/office/drawing/2014/main" val="3549827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2400" dirty="0"/>
                        <a:t>Abstract</a:t>
                      </a:r>
                      <a:r>
                        <a:rPr lang="en-IE" sz="2400" baseline="0" dirty="0"/>
                        <a:t> Data Type (ADT)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Concrete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87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800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Array</a:t>
                      </a:r>
                    </a:p>
                    <a:p>
                      <a:r>
                        <a:rPr lang="en-IE" sz="1800" dirty="0" err="1"/>
                        <a:t>ArrayList</a:t>
                      </a:r>
                      <a:endParaRPr lang="en-IE" sz="1800" baseline="0" dirty="0"/>
                    </a:p>
                    <a:p>
                      <a:r>
                        <a:rPr lang="en-IE" sz="1800" dirty="0"/>
                        <a:t>Linked</a:t>
                      </a:r>
                      <a:r>
                        <a:rPr lang="en-IE" sz="1800" baseline="0" dirty="0"/>
                        <a:t>L</a:t>
                      </a:r>
                      <a:r>
                        <a:rPr lang="en-IE" sz="1800" dirty="0"/>
                        <a:t>ist</a:t>
                      </a:r>
                    </a:p>
                    <a:p>
                      <a:r>
                        <a:rPr lang="en-IE" sz="1800" dirty="0"/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90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800" dirty="0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Tree Map</a:t>
                      </a:r>
                    </a:p>
                    <a:p>
                      <a:r>
                        <a:rPr lang="en-IE" sz="1800" dirty="0"/>
                        <a:t>Hash Map/Table</a:t>
                      </a:r>
                    </a:p>
                    <a:p>
                      <a:r>
                        <a:rPr lang="en-IE" sz="1800" dirty="0" err="1"/>
                        <a:t>Dict</a:t>
                      </a:r>
                      <a:endParaRPr lang="en-I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4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800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Linked List-based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1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800" dirty="0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Stack-based</a:t>
                      </a:r>
                      <a:r>
                        <a:rPr lang="en-IE" sz="1800" baseline="0" dirty="0"/>
                        <a:t> Queue</a:t>
                      </a:r>
                    </a:p>
                    <a:p>
                      <a:r>
                        <a:rPr lang="en-IE" sz="1800" baseline="0" dirty="0"/>
                        <a:t>Array-based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73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8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baseline="0" dirty="0"/>
                        <a:t>Hash Set</a:t>
                      </a:r>
                    </a:p>
                    <a:p>
                      <a:r>
                        <a:rPr lang="en-IE" sz="1800" baseline="0" dirty="0"/>
                        <a:t>Tree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42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220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Choosing a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IE" sz="2800" dirty="0"/>
              <a:t>When designing your programs, always choose the structure that most closely suits what you need</a:t>
            </a:r>
          </a:p>
          <a:p>
            <a:pPr lvl="2"/>
            <a:r>
              <a:rPr lang="en-IE" sz="2400" dirty="0"/>
              <a:t>How much data are you storing?</a:t>
            </a:r>
          </a:p>
          <a:p>
            <a:pPr lvl="2"/>
            <a:r>
              <a:rPr lang="en-IE" sz="2400" dirty="0"/>
              <a:t>Does it change often?</a:t>
            </a:r>
          </a:p>
          <a:p>
            <a:pPr lvl="2"/>
            <a:r>
              <a:rPr lang="en-IE" sz="2400" dirty="0"/>
              <a:t>Does it allow for duplicates?</a:t>
            </a:r>
          </a:p>
          <a:p>
            <a:pPr lvl="2"/>
            <a:r>
              <a:rPr lang="en-IE" sz="2400" dirty="0"/>
              <a:t>What operations will you carry out most often? 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When deciding, think how much (if at all) you need to do the following:</a:t>
            </a:r>
          </a:p>
          <a:p>
            <a:pPr lvl="2"/>
            <a:r>
              <a:rPr lang="en-IE" sz="2400" dirty="0"/>
              <a:t>Search</a:t>
            </a:r>
          </a:p>
          <a:p>
            <a:pPr lvl="2"/>
            <a:r>
              <a:rPr lang="en-IE" sz="2400" dirty="0"/>
              <a:t>Sort </a:t>
            </a:r>
          </a:p>
          <a:p>
            <a:pPr lvl="2"/>
            <a:r>
              <a:rPr lang="en-IE" sz="2400" dirty="0"/>
              <a:t>Access </a:t>
            </a:r>
          </a:p>
          <a:p>
            <a:pPr lvl="2"/>
            <a:r>
              <a:rPr lang="en-IE" sz="2400" dirty="0"/>
              <a:t>Add</a:t>
            </a:r>
          </a:p>
          <a:p>
            <a:pPr lvl="2"/>
            <a:r>
              <a:rPr lang="en-IE" sz="2400" dirty="0"/>
              <a:t>Remove</a:t>
            </a:r>
          </a:p>
          <a:p>
            <a:pPr lvl="2"/>
            <a:endParaRPr lang="en-IE" sz="24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90121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Implement Our Own Data Structures?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IE" sz="2800" dirty="0"/>
              <a:t>To learn!</a:t>
            </a:r>
          </a:p>
          <a:p>
            <a:pPr lvl="2"/>
            <a:r>
              <a:rPr lang="en-IE" sz="2400" dirty="0"/>
              <a:t>Knowledge</a:t>
            </a:r>
          </a:p>
          <a:p>
            <a:pPr lvl="3"/>
            <a:r>
              <a:rPr lang="en-IE" sz="1900" dirty="0"/>
              <a:t>Programming a structure gives you in-depth knowledge and understanding of how the existing ones are constructed</a:t>
            </a:r>
          </a:p>
          <a:p>
            <a:pPr lvl="2"/>
            <a:r>
              <a:rPr lang="en-IE" sz="2400" dirty="0"/>
              <a:t>Analysis</a:t>
            </a:r>
          </a:p>
          <a:p>
            <a:pPr lvl="3"/>
            <a:r>
              <a:rPr lang="en-IE" sz="1900" dirty="0"/>
              <a:t>Understanding how a data structure functions allows for better </a:t>
            </a:r>
            <a:r>
              <a:rPr lang="en-IE" sz="1900" dirty="0">
                <a:solidFill>
                  <a:srgbClr val="FF0000"/>
                </a:solidFill>
              </a:rPr>
              <a:t>analysis</a:t>
            </a:r>
            <a:r>
              <a:rPr lang="en-IE" sz="1900" dirty="0"/>
              <a:t> </a:t>
            </a:r>
            <a:r>
              <a:rPr lang="en-IE" sz="1900" dirty="0">
                <a:solidFill>
                  <a:srgbClr val="FF0000"/>
                </a:solidFill>
              </a:rPr>
              <a:t>of its strengths and weaknesses</a:t>
            </a:r>
          </a:p>
          <a:p>
            <a:pPr lvl="1"/>
            <a:r>
              <a:rPr lang="en-IE" sz="2800" dirty="0"/>
              <a:t>Customization &amp; control</a:t>
            </a:r>
          </a:p>
          <a:p>
            <a:pPr lvl="2"/>
            <a:r>
              <a:rPr lang="en-IE" sz="2400" dirty="0"/>
              <a:t>Building our own implementation gives us </a:t>
            </a:r>
            <a:r>
              <a:rPr lang="en-IE" sz="2400" dirty="0">
                <a:solidFill>
                  <a:srgbClr val="FF0000"/>
                </a:solidFill>
              </a:rPr>
              <a:t>complete control </a:t>
            </a:r>
            <a:r>
              <a:rPr lang="en-IE" sz="2400" dirty="0"/>
              <a:t>over optimizations, data stored </a:t>
            </a:r>
            <a:r>
              <a:rPr lang="en-IE" sz="2400" dirty="0" err="1"/>
              <a:t>etc</a:t>
            </a:r>
            <a:endParaRPr lang="en-IE" sz="2400" dirty="0"/>
          </a:p>
          <a:p>
            <a:pPr lvl="2"/>
            <a:r>
              <a:rPr lang="en-IE" sz="2400" dirty="0"/>
              <a:t>This is not the default situation, usually you can customise/extend existing implementations rather than recreating the wheel</a:t>
            </a:r>
          </a:p>
          <a:p>
            <a:pPr lvl="1"/>
            <a:r>
              <a:rPr lang="en-IE" sz="2800" dirty="0"/>
              <a:t>Interview knowledge</a:t>
            </a:r>
          </a:p>
          <a:p>
            <a:pPr lvl="2"/>
            <a:r>
              <a:rPr lang="en-IE" sz="2400" dirty="0"/>
              <a:t>Data structures is a commonly-asked topic in tech interviews for graduate positions </a:t>
            </a:r>
          </a:p>
          <a:p>
            <a:pPr lvl="3"/>
            <a:r>
              <a:rPr lang="en-IE" sz="1900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33340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Module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What’s this all about?</a:t>
            </a:r>
          </a:p>
        </p:txBody>
      </p:sp>
    </p:spTree>
    <p:extLst>
      <p:ext uri="{BB962C8B-B14F-4D97-AF65-F5344CB8AC3E}">
        <p14:creationId xmlns:p14="http://schemas.microsoft.com/office/powerpoint/2010/main" val="70005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 Data Structure?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3108"/>
            <a:ext cx="10196796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IE" sz="2800" i="1" dirty="0">
                <a:solidFill>
                  <a:srgbClr val="FF0000"/>
                </a:solidFill>
              </a:rPr>
              <a:t>Data structure: A way of storing / organising information so that it can be used effectively and efficiently later</a:t>
            </a:r>
          </a:p>
          <a:p>
            <a:pPr lvl="1"/>
            <a:r>
              <a:rPr lang="en-IE" sz="2800" dirty="0"/>
              <a:t>Data structures have two main aspects: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IE" sz="2400" dirty="0">
                <a:solidFill>
                  <a:srgbClr val="FF0000"/>
                </a:solidFill>
              </a:rPr>
              <a:t>How</a:t>
            </a:r>
            <a:r>
              <a:rPr lang="en-IE" sz="2400" dirty="0"/>
              <a:t> data will be stored</a:t>
            </a:r>
          </a:p>
          <a:p>
            <a:pPr marL="841248" lvl="2" indent="-457200">
              <a:buFont typeface="+mj-lt"/>
              <a:buAutoNum type="arabicPeriod"/>
            </a:pPr>
            <a:r>
              <a:rPr lang="en-IE" sz="2400" dirty="0">
                <a:solidFill>
                  <a:srgbClr val="FF0000"/>
                </a:solidFill>
              </a:rPr>
              <a:t>What</a:t>
            </a:r>
            <a:r>
              <a:rPr lang="en-IE" sz="2400" dirty="0"/>
              <a:t> operations will be performed on the data</a:t>
            </a:r>
            <a:endParaRPr lang="en-IE" sz="3200" dirty="0"/>
          </a:p>
          <a:p>
            <a:pPr lvl="1"/>
            <a:endParaRPr lang="en-IE" sz="2800" dirty="0"/>
          </a:p>
          <a:p>
            <a:pPr lvl="1"/>
            <a:endParaRPr lang="en-IE" sz="2800" dirty="0"/>
          </a:p>
          <a:p>
            <a:pPr lvl="2"/>
            <a:endParaRPr lang="en-IE" sz="2400" dirty="0"/>
          </a:p>
          <a:p>
            <a:pPr marL="201168" lvl="1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627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Module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en-IE" sz="3200" dirty="0"/>
              <a:t>Module aims:</a:t>
            </a:r>
          </a:p>
          <a:p>
            <a:pPr lvl="2"/>
            <a:r>
              <a:rPr lang="en-IE" sz="2800" dirty="0"/>
              <a:t>Understand data structures</a:t>
            </a:r>
          </a:p>
          <a:p>
            <a:pPr lvl="2"/>
            <a:r>
              <a:rPr lang="en-IE" sz="2800" dirty="0"/>
              <a:t>Know how to implement several core data structures</a:t>
            </a:r>
          </a:p>
          <a:p>
            <a:pPr lvl="2"/>
            <a:r>
              <a:rPr lang="en-IE" sz="2800" dirty="0"/>
              <a:t>Assess how efficient a data structure is</a:t>
            </a:r>
          </a:p>
          <a:p>
            <a:pPr lvl="2"/>
            <a:r>
              <a:rPr lang="en-IE" sz="2800" dirty="0"/>
              <a:t>Be able to assess which is the “best” data structure for a specific task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Side quest: Learning a strictly-typed object-oriented language (Java)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We will be learning more about OO approaches in this module</a:t>
            </a:r>
          </a:p>
          <a:p>
            <a:pPr lvl="2"/>
            <a:r>
              <a:rPr lang="en-IE" sz="2600" dirty="0"/>
              <a:t>Some interesting differences from python</a:t>
            </a:r>
          </a:p>
        </p:txBody>
      </p:sp>
    </p:spTree>
    <p:extLst>
      <p:ext uri="{BB962C8B-B14F-4D97-AF65-F5344CB8AC3E}">
        <p14:creationId xmlns:p14="http://schemas.microsoft.com/office/powerpoint/2010/main" val="329250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Module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 lvl="1"/>
            <a:r>
              <a:rPr lang="en-IE" sz="3200" dirty="0">
                <a:solidFill>
                  <a:schemeClr val="accent1">
                    <a:lumMod val="75000"/>
                  </a:schemeClr>
                </a:solidFill>
              </a:rPr>
              <a:t>What is a data structure?</a:t>
            </a:r>
          </a:p>
          <a:p>
            <a:pPr lvl="2"/>
            <a:r>
              <a:rPr lang="en-IE" sz="2700" dirty="0"/>
              <a:t>How do you choose which to use?</a:t>
            </a:r>
          </a:p>
          <a:p>
            <a:pPr lvl="1"/>
            <a:endParaRPr lang="en-IE" sz="32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IE" sz="3200" dirty="0">
                <a:solidFill>
                  <a:schemeClr val="accent1">
                    <a:lumMod val="75000"/>
                  </a:schemeClr>
                </a:solidFill>
              </a:rPr>
              <a:t>List-based structures</a:t>
            </a:r>
          </a:p>
          <a:p>
            <a:pPr lvl="2"/>
            <a:r>
              <a:rPr lang="en-IE" sz="2700" dirty="0"/>
              <a:t>Array-based</a:t>
            </a:r>
          </a:p>
          <a:p>
            <a:pPr lvl="2"/>
            <a:r>
              <a:rPr lang="en-IE" sz="2700" dirty="0"/>
              <a:t>Link-based </a:t>
            </a:r>
          </a:p>
          <a:p>
            <a:pPr lvl="2"/>
            <a:r>
              <a:rPr lang="en-IE" sz="2700" dirty="0"/>
              <a:t>Stacks &amp; Queues</a:t>
            </a:r>
          </a:p>
          <a:p>
            <a:pPr lvl="1"/>
            <a:endParaRPr lang="en-IE" sz="32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IE" sz="3200" dirty="0">
                <a:solidFill>
                  <a:schemeClr val="accent1">
                    <a:lumMod val="75000"/>
                  </a:schemeClr>
                </a:solidFill>
              </a:rPr>
              <a:t>Maps &amp; hashing</a:t>
            </a:r>
          </a:p>
          <a:p>
            <a:pPr lvl="2"/>
            <a:r>
              <a:rPr lang="en-IE" sz="2700" dirty="0" err="1"/>
              <a:t>HashMaps</a:t>
            </a:r>
            <a:r>
              <a:rPr lang="en-IE" sz="2700" dirty="0"/>
              <a:t> &amp; </a:t>
            </a:r>
            <a:r>
              <a:rPr lang="en-IE" sz="2700" dirty="0" err="1"/>
              <a:t>HashSets</a:t>
            </a:r>
            <a:endParaRPr lang="en-IE" sz="2700" dirty="0"/>
          </a:p>
          <a:p>
            <a:pPr lvl="1"/>
            <a:endParaRPr lang="en-IE" sz="32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IE" sz="3200" dirty="0">
                <a:solidFill>
                  <a:schemeClr val="accent1">
                    <a:lumMod val="75000"/>
                  </a:schemeClr>
                </a:solidFill>
              </a:rPr>
              <a:t>Other non-linear Structures</a:t>
            </a:r>
          </a:p>
          <a:p>
            <a:pPr lvl="2"/>
            <a:r>
              <a:rPr lang="en-IE" sz="2700" dirty="0"/>
              <a:t>Trees</a:t>
            </a:r>
          </a:p>
          <a:p>
            <a:pPr lvl="2"/>
            <a:r>
              <a:rPr lang="en-IE" sz="2700" dirty="0"/>
              <a:t>Graphs (maybe!)</a:t>
            </a:r>
          </a:p>
          <a:p>
            <a:pPr lvl="1"/>
            <a:endParaRPr lang="en-IE" sz="32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IE" sz="3200" dirty="0">
                <a:solidFill>
                  <a:schemeClr val="accent1">
                    <a:lumMod val="75000"/>
                  </a:schemeClr>
                </a:solidFill>
              </a:rPr>
              <a:t>Data structure analysis</a:t>
            </a:r>
          </a:p>
          <a:p>
            <a:pPr lvl="2"/>
            <a:r>
              <a:rPr lang="en-IE" sz="2700" dirty="0"/>
              <a:t>Big O notation</a:t>
            </a:r>
          </a:p>
          <a:p>
            <a:pPr lvl="2"/>
            <a:r>
              <a:rPr lang="en-IE" sz="2700" dirty="0"/>
              <a:t>Time &amp; space efficiency</a:t>
            </a:r>
          </a:p>
          <a:p>
            <a:pPr lvl="1"/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21549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You Need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 lvl="1"/>
            <a:r>
              <a:rPr lang="en-IE" sz="3200" dirty="0"/>
              <a:t>Object-Oriented basics:</a:t>
            </a:r>
          </a:p>
          <a:p>
            <a:pPr lvl="2"/>
            <a:r>
              <a:rPr lang="en-IE" sz="2800" dirty="0"/>
              <a:t>Defining a class</a:t>
            </a:r>
          </a:p>
          <a:p>
            <a:pPr lvl="2"/>
            <a:r>
              <a:rPr lang="en-IE" sz="2800" dirty="0"/>
              <a:t>Assigning attributes</a:t>
            </a:r>
          </a:p>
          <a:p>
            <a:pPr lvl="2"/>
            <a:r>
              <a:rPr lang="en-IE" sz="2800" dirty="0"/>
              <a:t>Declaring methods</a:t>
            </a:r>
          </a:p>
          <a:p>
            <a:pPr lvl="2"/>
            <a:r>
              <a:rPr lang="en-IE" sz="2800" dirty="0"/>
              <a:t>Access modifiers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Creating subclasses</a:t>
            </a:r>
          </a:p>
          <a:p>
            <a:pPr lvl="2"/>
            <a:r>
              <a:rPr lang="en-IE" sz="2800" dirty="0">
                <a:latin typeface="Consolas" panose="020B0609020204030204" pitchFamily="49" charset="0"/>
              </a:rPr>
              <a:t>extends</a:t>
            </a:r>
            <a:r>
              <a:rPr lang="en-IE" sz="2800" dirty="0"/>
              <a:t> and super()</a:t>
            </a:r>
          </a:p>
          <a:p>
            <a:pPr lvl="2"/>
            <a:r>
              <a:rPr lang="en-IE" sz="2800" dirty="0"/>
              <a:t>Overriding existing methods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Exception handling</a:t>
            </a:r>
          </a:p>
          <a:p>
            <a:pPr lvl="2"/>
            <a:r>
              <a:rPr lang="en-IE" sz="2800" dirty="0"/>
              <a:t>Throwing a built-in exception</a:t>
            </a:r>
          </a:p>
          <a:p>
            <a:pPr lvl="2"/>
            <a:r>
              <a:rPr lang="en-IE" sz="2800" dirty="0"/>
              <a:t>Throwing a custom exception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Control logic</a:t>
            </a:r>
          </a:p>
          <a:p>
            <a:pPr lvl="2"/>
            <a:r>
              <a:rPr lang="en-IE" sz="2800" dirty="0"/>
              <a:t>if statements</a:t>
            </a:r>
          </a:p>
          <a:p>
            <a:pPr lvl="2"/>
            <a:r>
              <a:rPr lang="en-IE" sz="2800" dirty="0"/>
              <a:t>Looping (for and while)</a:t>
            </a:r>
          </a:p>
          <a:p>
            <a:pPr marL="201168" lvl="1" indent="0">
              <a:buNone/>
            </a:pPr>
            <a:endParaRPr lang="en-IE" sz="3200" b="1" dirty="0"/>
          </a:p>
          <a:p>
            <a:pPr lvl="1"/>
            <a:r>
              <a:rPr lang="en-IE" sz="3200" dirty="0"/>
              <a:t>How to write pseudocode</a:t>
            </a:r>
          </a:p>
          <a:p>
            <a:pPr marL="201168" lvl="1" indent="0">
              <a:buNone/>
            </a:pP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8852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Module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This is a 60:40 module</a:t>
            </a:r>
          </a:p>
          <a:p>
            <a:pPr lvl="2"/>
            <a:r>
              <a:rPr lang="en-IE" sz="2800" dirty="0"/>
              <a:t>60% of your grade is based on continuous assessment</a:t>
            </a:r>
          </a:p>
          <a:p>
            <a:pPr lvl="2"/>
            <a:r>
              <a:rPr lang="en-IE" sz="2800" dirty="0"/>
              <a:t>40% of your grade is based on a terminal exam in January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CA is split into 3 parts:</a:t>
            </a:r>
          </a:p>
          <a:p>
            <a:pPr lvl="2"/>
            <a:r>
              <a:rPr lang="en-IE" sz="2800" dirty="0"/>
              <a:t>20% for regular exercises</a:t>
            </a:r>
          </a:p>
          <a:p>
            <a:pPr lvl="2"/>
            <a:r>
              <a:rPr lang="en-IE" sz="2800" dirty="0"/>
              <a:t>20% for a “lab” exam</a:t>
            </a:r>
          </a:p>
          <a:p>
            <a:pPr lvl="2"/>
            <a:r>
              <a:rPr lang="en-IE" sz="2800" dirty="0"/>
              <a:t>20% for a project</a:t>
            </a:r>
          </a:p>
        </p:txBody>
      </p:sp>
    </p:spTree>
    <p:extLst>
      <p:ext uri="{BB962C8B-B14F-4D97-AF65-F5344CB8AC3E}">
        <p14:creationId xmlns:p14="http://schemas.microsoft.com/office/powerpoint/2010/main" val="388667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Motivation – Programs Need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2800" dirty="0"/>
              <a:t>All our programs need to employ data</a:t>
            </a:r>
          </a:p>
          <a:p>
            <a:pPr lvl="2"/>
            <a:r>
              <a:rPr lang="en-IE" sz="2400" dirty="0"/>
              <a:t>Registration details for a member</a:t>
            </a:r>
          </a:p>
          <a:p>
            <a:pPr lvl="2"/>
            <a:r>
              <a:rPr lang="en-IE" sz="2400" dirty="0"/>
              <a:t>Shipping information for an order</a:t>
            </a:r>
          </a:p>
          <a:p>
            <a:pPr lvl="2"/>
            <a:r>
              <a:rPr lang="en-IE" sz="2400" dirty="0"/>
              <a:t>Current position</a:t>
            </a:r>
          </a:p>
          <a:p>
            <a:pPr lvl="2"/>
            <a:r>
              <a:rPr lang="en-IE" sz="2400" dirty="0"/>
              <a:t>Move in a chess game</a:t>
            </a:r>
          </a:p>
          <a:p>
            <a:pPr lvl="2"/>
            <a:r>
              <a:rPr lang="en-IE" sz="2400" dirty="0"/>
              <a:t>Contact information</a:t>
            </a:r>
          </a:p>
          <a:p>
            <a:pPr lvl="2"/>
            <a:r>
              <a:rPr lang="en-IE" sz="2400" dirty="0"/>
              <a:t>… Everything else.</a:t>
            </a:r>
          </a:p>
          <a:p>
            <a:pPr lvl="3"/>
            <a:r>
              <a:rPr lang="en-IE" sz="2000" dirty="0"/>
              <a:t>What’s the point otherwise? What does a program without data look like?</a:t>
            </a:r>
          </a:p>
          <a:p>
            <a:pPr lvl="2"/>
            <a:endParaRPr lang="en-IE" sz="2400" dirty="0"/>
          </a:p>
          <a:p>
            <a:pPr lvl="2"/>
            <a:endParaRPr lang="en-IE" sz="2400" dirty="0"/>
          </a:p>
          <a:p>
            <a:pPr lvl="2"/>
            <a:endParaRPr lang="en-IE" sz="2400" dirty="0"/>
          </a:p>
          <a:p>
            <a:pPr lvl="2"/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41849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Programs USE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sz="2800" dirty="0"/>
              <a:t>Different types of data are used in different ways</a:t>
            </a:r>
          </a:p>
          <a:p>
            <a:pPr lvl="2"/>
            <a:r>
              <a:rPr lang="en-IE" sz="2400" dirty="0"/>
              <a:t>User information might need to be accessed from a number of points of view</a:t>
            </a:r>
          </a:p>
          <a:p>
            <a:pPr lvl="2"/>
            <a:r>
              <a:rPr lang="en-IE" sz="2400" dirty="0"/>
              <a:t>Position information might be accessed from any number of directions</a:t>
            </a:r>
          </a:p>
          <a:p>
            <a:pPr lvl="2"/>
            <a:r>
              <a:rPr lang="en-IE" sz="2400" dirty="0"/>
              <a:t>Contact information accessed by the name of the contact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How often we do something varies for different types of information</a:t>
            </a:r>
          </a:p>
          <a:p>
            <a:pPr lvl="2"/>
            <a:r>
              <a:rPr lang="en-IE" sz="2400" dirty="0"/>
              <a:t>Some information is searched regularly (e.g. user information), some is rarely searched (e.g. error logs)</a:t>
            </a:r>
          </a:p>
          <a:p>
            <a:pPr lvl="2"/>
            <a:r>
              <a:rPr lang="en-IE" sz="2400" dirty="0"/>
              <a:t>Some needs to be sorted when used (e.g. products ordered by price), some doesn’t (e.g. order details)</a:t>
            </a:r>
          </a:p>
          <a:p>
            <a:pPr lvl="2"/>
            <a:r>
              <a:rPr lang="en-IE" sz="2400" dirty="0"/>
              <a:t>Some only really accesses the most recently stored component (e.g. list of moves in a game), some always needs to be accessed at the start (e.g. queue of customers)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630521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060A139A-D62C-4E51-99D9-5BBA43872587}" vid="{4CEDBC7D-39AC-4B45-A5EA-87DB4DFF3D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747</TotalTime>
  <Words>1150</Words>
  <Application>Microsoft Office PowerPoint</Application>
  <PresentationFormat>Widescreen</PresentationFormat>
  <Paragraphs>191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Consolas</vt:lpstr>
      <vt:lpstr>Default Theme</vt:lpstr>
      <vt:lpstr>Introduction to  Data Structures</vt:lpstr>
      <vt:lpstr>Module Overview</vt:lpstr>
      <vt:lpstr>What is a Data Structure?</vt:lpstr>
      <vt:lpstr>Module Goal</vt:lpstr>
      <vt:lpstr>Module Content</vt:lpstr>
      <vt:lpstr>What You Need to Know</vt:lpstr>
      <vt:lpstr>Module Structure</vt:lpstr>
      <vt:lpstr>Motivation – Programs Need Data</vt:lpstr>
      <vt:lpstr>Programs USE Data</vt:lpstr>
      <vt:lpstr>What does all this mean?</vt:lpstr>
      <vt:lpstr>What is a Data Structure?</vt:lpstr>
      <vt:lpstr>Why Do We Have Different Data Structures?</vt:lpstr>
      <vt:lpstr>Defining Data Structures</vt:lpstr>
      <vt:lpstr>Abstract Data Types (ADTs)</vt:lpstr>
      <vt:lpstr>Concrete Implementations</vt:lpstr>
      <vt:lpstr>Abstract vs. Concrete</vt:lpstr>
      <vt:lpstr>Choosing a Data Structure</vt:lpstr>
      <vt:lpstr>Why Implement Our Own Data Structures?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Data Structures</dc:title>
  <dc:creator>michelle</dc:creator>
  <cp:lastModifiedBy>Michelle Graham</cp:lastModifiedBy>
  <cp:revision>8</cp:revision>
  <dcterms:created xsi:type="dcterms:W3CDTF">2021-01-13T15:54:47Z</dcterms:created>
  <dcterms:modified xsi:type="dcterms:W3CDTF">2024-09-09T01:37:45Z</dcterms:modified>
</cp:coreProperties>
</file>