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4" r:id="rId3"/>
    <p:sldId id="265" r:id="rId4"/>
    <p:sldId id="284" r:id="rId5"/>
    <p:sldId id="285" r:id="rId6"/>
    <p:sldId id="266" r:id="rId7"/>
    <p:sldId id="286" r:id="rId8"/>
    <p:sldId id="272" r:id="rId9"/>
    <p:sldId id="289" r:id="rId10"/>
    <p:sldId id="290" r:id="rId11"/>
    <p:sldId id="291" r:id="rId12"/>
    <p:sldId id="270" r:id="rId13"/>
    <p:sldId id="273" r:id="rId14"/>
    <p:sldId id="267" r:id="rId15"/>
    <p:sldId id="268" r:id="rId16"/>
    <p:sldId id="274" r:id="rId17"/>
    <p:sldId id="287" r:id="rId18"/>
    <p:sldId id="281" r:id="rId19"/>
    <p:sldId id="279" r:id="rId20"/>
    <p:sldId id="282" r:id="rId21"/>
    <p:sldId id="294" r:id="rId22"/>
    <p:sldId id="292" r:id="rId23"/>
    <p:sldId id="2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4BEB40-3368-491C-9E52-D5F73A3A0B84}">
          <p14:sldIdLst>
            <p14:sldId id="256"/>
          </p14:sldIdLst>
        </p14:section>
        <p14:section name="Structure" id="{7A9C1B1F-3FB0-48FB-B472-51649EBAB651}">
          <p14:sldIdLst>
            <p14:sldId id="264"/>
            <p14:sldId id="265"/>
            <p14:sldId id="284"/>
            <p14:sldId id="285"/>
            <p14:sldId id="266"/>
            <p14:sldId id="286"/>
            <p14:sldId id="272"/>
          </p14:sldIdLst>
        </p14:section>
        <p14:section name="Functionality" id="{BDDD9804-926A-4BE4-949C-8E9015AFB072}">
          <p14:sldIdLst>
            <p14:sldId id="289"/>
            <p14:sldId id="290"/>
            <p14:sldId id="291"/>
            <p14:sldId id="270"/>
            <p14:sldId id="273"/>
            <p14:sldId id="267"/>
            <p14:sldId id="268"/>
            <p14:sldId id="274"/>
            <p14:sldId id="287"/>
            <p14:sldId id="281"/>
            <p14:sldId id="279"/>
            <p14:sldId id="282"/>
            <p14:sldId id="294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5488E-6A93-4009-BB87-D33800FDB24B}" type="datetimeFigureOut">
              <a:rPr lang="en-IE" smtClean="0"/>
              <a:t>18/09/2024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DE663-1F17-47D9-AFC9-8481F3D167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98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* You will hear more about </a:t>
            </a:r>
            <a:r>
              <a:rPr lang="en-IE" baseline="0" dirty="0"/>
              <a:t>exceptions in OO Programming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DE663-1F17-47D9-AFC9-8481F3D1672A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436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18/09/2024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2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18/09/2024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983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18/09/2024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81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18/09/2024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425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18/09/2024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1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18/09/2024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060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18/09/2024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729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18/09/2024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779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18/09/2024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436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A0211E-26E1-4A56-8B7B-661E9D6D814C}" type="datetimeFigureOut">
              <a:rPr lang="en-IE" smtClean="0"/>
              <a:t>18/09/2024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310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18/09/2024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623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A0211E-26E1-4A56-8B7B-661E9D6D814C}" type="datetimeFigureOut">
              <a:rPr lang="en-IE" smtClean="0"/>
              <a:t>18/09/2024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24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Implementing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dynamic array Edition</a:t>
            </a:r>
          </a:p>
        </p:txBody>
      </p:sp>
    </p:spTree>
    <p:extLst>
      <p:ext uri="{BB962C8B-B14F-4D97-AF65-F5344CB8AC3E}">
        <p14:creationId xmlns:p14="http://schemas.microsoft.com/office/powerpoint/2010/main" val="18362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the Size of a Dynamic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Finding the size of a dynamic array isn’t as simple as returning the length of the array</a:t>
            </a:r>
          </a:p>
          <a:p>
            <a:pPr lvl="2"/>
            <a:r>
              <a:rPr lang="en-IE" sz="2800" dirty="0"/>
              <a:t>The array might have empty spots!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Instead, we use the </a:t>
            </a:r>
            <a:r>
              <a:rPr lang="en-IE" sz="3200" dirty="0" err="1">
                <a:solidFill>
                  <a:srgbClr val="FF0000"/>
                </a:solidFill>
              </a:rPr>
              <a:t>numElements</a:t>
            </a:r>
            <a:r>
              <a:rPr lang="en-IE" sz="3200" dirty="0"/>
              <a:t> value</a:t>
            </a:r>
          </a:p>
          <a:p>
            <a:pPr lvl="2"/>
            <a:r>
              <a:rPr lang="en-IE" sz="2800" dirty="0" err="1"/>
              <a:t>numElements</a:t>
            </a:r>
            <a:r>
              <a:rPr lang="en-IE" sz="2800" dirty="0"/>
              <a:t> is increased when an element is added</a:t>
            </a:r>
          </a:p>
          <a:p>
            <a:pPr lvl="2"/>
            <a:r>
              <a:rPr lang="en-IE" sz="2800" dirty="0" err="1"/>
              <a:t>numElements</a:t>
            </a:r>
            <a:r>
              <a:rPr lang="en-IE" sz="2800" dirty="0"/>
              <a:t> is decreased when an element is removed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Returning </a:t>
            </a:r>
            <a:r>
              <a:rPr lang="en-IE" sz="3200" dirty="0" err="1"/>
              <a:t>numElements</a:t>
            </a:r>
            <a:r>
              <a:rPr lang="en-IE" sz="3200" dirty="0"/>
              <a:t> will give us the size / number of elements in the list</a:t>
            </a:r>
          </a:p>
        </p:txBody>
      </p:sp>
    </p:spTree>
    <p:extLst>
      <p:ext uri="{BB962C8B-B14F-4D97-AF65-F5344CB8AC3E}">
        <p14:creationId xmlns:p14="http://schemas.microsoft.com/office/powerpoint/2010/main" val="329278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the Element From a </a:t>
            </a:r>
            <a:br>
              <a:rPr lang="en-IE" dirty="0"/>
            </a:br>
            <a:r>
              <a:rPr lang="en-IE" dirty="0"/>
              <a:t>Specific Position in a Dynamic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Pseudocode:</a:t>
            </a:r>
          </a:p>
          <a:p>
            <a:pPr lvl="2"/>
            <a:r>
              <a:rPr lang="en-IE" sz="2800" dirty="0"/>
              <a:t>Check that the supplied position is valid</a:t>
            </a:r>
          </a:p>
          <a:p>
            <a:pPr lvl="3"/>
            <a:r>
              <a:rPr lang="en-IE" sz="2400" dirty="0"/>
              <a:t>If it’s not valid, </a:t>
            </a:r>
            <a:r>
              <a:rPr lang="en-IE" sz="2400" dirty="0">
                <a:solidFill>
                  <a:srgbClr val="FF0000"/>
                </a:solidFill>
              </a:rPr>
              <a:t>throw an </a:t>
            </a:r>
            <a:r>
              <a:rPr lang="en-IE" sz="2400" dirty="0" err="1">
                <a:solidFill>
                  <a:srgbClr val="FF0000"/>
                </a:solidFill>
              </a:rPr>
              <a:t>IndexOutOfBoundsException</a:t>
            </a:r>
            <a:r>
              <a:rPr lang="en-IE" sz="2400" dirty="0">
                <a:solidFill>
                  <a:srgbClr val="FF0000"/>
                </a:solidFill>
              </a:rPr>
              <a:t>*</a:t>
            </a:r>
            <a:r>
              <a:rPr lang="en-IE" sz="2400" dirty="0"/>
              <a:t> to alert the programmer that the value is invalid:</a:t>
            </a:r>
          </a:p>
          <a:p>
            <a:pPr lvl="4"/>
            <a:r>
              <a:rPr lang="en-IE" sz="2000" dirty="0">
                <a:solidFill>
                  <a:srgbClr val="FF0000"/>
                </a:solidFill>
              </a:rPr>
              <a:t>throw new </a:t>
            </a:r>
            <a:r>
              <a:rPr lang="en-IE" sz="2000" dirty="0" err="1">
                <a:solidFill>
                  <a:srgbClr val="FF0000"/>
                </a:solidFill>
              </a:rPr>
              <a:t>IndexOutOfBoundsException</a:t>
            </a:r>
            <a:r>
              <a:rPr lang="en-IE" sz="2000" dirty="0">
                <a:solidFill>
                  <a:srgbClr val="FF0000"/>
                </a:solidFill>
              </a:rPr>
              <a:t>();</a:t>
            </a:r>
          </a:p>
          <a:p>
            <a:pPr lvl="2"/>
            <a:r>
              <a:rPr lang="en-IE" sz="2800" dirty="0"/>
              <a:t>If it’s valid, return the element at that position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Question: What is a valid position?</a:t>
            </a:r>
          </a:p>
          <a:p>
            <a:pPr lvl="2"/>
            <a:r>
              <a:rPr lang="en-IE" sz="2800" dirty="0"/>
              <a:t>Hint: There are two conditions you need to worry about!</a:t>
            </a:r>
          </a:p>
        </p:txBody>
      </p:sp>
    </p:spTree>
    <p:extLst>
      <p:ext uri="{BB962C8B-B14F-4D97-AF65-F5344CB8AC3E}">
        <p14:creationId xmlns:p14="http://schemas.microsoft.com/office/powerpoint/2010/main" val="93936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to a Dynamic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Two approaches to adding:</a:t>
            </a:r>
          </a:p>
          <a:p>
            <a:pPr lvl="2"/>
            <a:r>
              <a:rPr lang="en-IE" sz="2800" dirty="0"/>
              <a:t>Adding to the end (easy)</a:t>
            </a:r>
          </a:p>
          <a:p>
            <a:pPr lvl="2"/>
            <a:r>
              <a:rPr lang="en-IE" sz="2800" dirty="0"/>
              <a:t>Adding in the middle (more complicated)</a:t>
            </a:r>
          </a:p>
          <a:p>
            <a:pPr lvl="3"/>
            <a:r>
              <a:rPr lang="en-IE" sz="2600" dirty="0"/>
              <a:t>We know this one as </a:t>
            </a:r>
            <a:r>
              <a:rPr lang="en-IE" sz="2600" i="1" dirty="0">
                <a:solidFill>
                  <a:srgbClr val="FF0000"/>
                </a:solidFill>
              </a:rPr>
              <a:t>shift inserting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Adding to the end:</a:t>
            </a:r>
          </a:p>
          <a:p>
            <a:pPr lvl="2"/>
            <a:r>
              <a:rPr lang="en-IE" sz="2800" dirty="0"/>
              <a:t>Check if there is enough space in the array to accommodate the new element</a:t>
            </a:r>
          </a:p>
          <a:p>
            <a:pPr lvl="3"/>
            <a:r>
              <a:rPr lang="en-IE" sz="2800" dirty="0"/>
              <a:t>If not, copy all existing elements to new, larger, array (aka grow the array)</a:t>
            </a:r>
          </a:p>
          <a:p>
            <a:pPr lvl="2"/>
            <a:r>
              <a:rPr lang="en-IE" sz="2800" dirty="0"/>
              <a:t>Add new element to next empty space within array</a:t>
            </a:r>
          </a:p>
          <a:p>
            <a:pPr lvl="2"/>
            <a:r>
              <a:rPr lang="en-IE" sz="2800" dirty="0"/>
              <a:t>Increase </a:t>
            </a:r>
            <a:r>
              <a:rPr lang="en-IE" sz="2800" dirty="0" err="1"/>
              <a:t>numElements</a:t>
            </a:r>
            <a:r>
              <a:rPr lang="en-IE" sz="28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26950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to the End of a Dynamic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6" y="2211863"/>
            <a:ext cx="7143068" cy="364524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937847" y="3756911"/>
            <a:ext cx="2460966" cy="923330"/>
            <a:chOff x="937847" y="3756911"/>
            <a:chExt cx="2460966" cy="923330"/>
          </a:xfrm>
        </p:grpSpPr>
        <p:grpSp>
          <p:nvGrpSpPr>
            <p:cNvPr id="21" name="Group 20"/>
            <p:cNvGrpSpPr/>
            <p:nvPr/>
          </p:nvGrpSpPr>
          <p:grpSpPr>
            <a:xfrm>
              <a:off x="2446216" y="4218576"/>
              <a:ext cx="952597" cy="329978"/>
              <a:chOff x="2446216" y="4218576"/>
              <a:chExt cx="952597" cy="329978"/>
            </a:xfrm>
          </p:grpSpPr>
          <p:cxnSp>
            <p:nvCxnSpPr>
              <p:cNvPr id="17" name="Straight Arrow Connector 16"/>
              <p:cNvCxnSpPr>
                <a:stCxn id="22" idx="3"/>
              </p:cNvCxnSpPr>
              <p:nvPr/>
            </p:nvCxnSpPr>
            <p:spPr>
              <a:xfrm>
                <a:off x="2446216" y="4218576"/>
                <a:ext cx="952597" cy="36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22" idx="3"/>
              </p:cNvCxnSpPr>
              <p:nvPr/>
            </p:nvCxnSpPr>
            <p:spPr>
              <a:xfrm>
                <a:off x="2446216" y="4218576"/>
                <a:ext cx="952597" cy="3299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937847" y="3756911"/>
              <a:ext cx="15083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Add to the list and increase the count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18031" y="2464250"/>
            <a:ext cx="5119076" cy="1754326"/>
            <a:chOff x="6518031" y="2464250"/>
            <a:chExt cx="5119076" cy="1754326"/>
          </a:xfrm>
        </p:grpSpPr>
        <p:grpSp>
          <p:nvGrpSpPr>
            <p:cNvPr id="8" name="Group 7"/>
            <p:cNvGrpSpPr/>
            <p:nvPr/>
          </p:nvGrpSpPr>
          <p:grpSpPr>
            <a:xfrm>
              <a:off x="9237785" y="2464250"/>
              <a:ext cx="2399322" cy="1754326"/>
              <a:chOff x="9253416" y="2646680"/>
              <a:chExt cx="2399322" cy="1754326"/>
            </a:xfrm>
          </p:grpSpPr>
          <p:cxnSp>
            <p:nvCxnSpPr>
              <p:cNvPr id="5" name="Straight Arrow Connector 4"/>
              <p:cNvCxnSpPr>
                <a:stCxn id="6" idx="1"/>
              </p:cNvCxnSpPr>
              <p:nvPr/>
            </p:nvCxnSpPr>
            <p:spPr>
              <a:xfrm flipH="1" flipV="1">
                <a:off x="9253416" y="3339845"/>
                <a:ext cx="695570" cy="1839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9948986" y="2646680"/>
                <a:ext cx="170375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/>
                  <a:t>Validation step:</a:t>
                </a:r>
              </a:p>
              <a:p>
                <a:r>
                  <a:rPr lang="en-IE" dirty="0"/>
                  <a:t>Confirm we have space!</a:t>
                </a:r>
              </a:p>
              <a:p>
                <a:endParaRPr lang="en-IE" dirty="0"/>
              </a:p>
              <a:p>
                <a:r>
                  <a:rPr lang="en-IE" dirty="0"/>
                  <a:t>If we don’t, then we make it</a:t>
                </a: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flipH="1" flipV="1">
              <a:off x="6518031" y="3485662"/>
              <a:ext cx="3415324" cy="271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233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Growing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When we run out of space in the internal array, we need to: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Make a bigger array 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Copy over the contents of the array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Revision: What is the algorithm for growing an array?</a:t>
            </a:r>
          </a:p>
        </p:txBody>
      </p:sp>
    </p:spTree>
    <p:extLst>
      <p:ext uri="{BB962C8B-B14F-4D97-AF65-F5344CB8AC3E}">
        <p14:creationId xmlns:p14="http://schemas.microsoft.com/office/powerpoint/2010/main" val="20294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Revision: Growing Arrays –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What is the algorithm for growing an array?</a:t>
            </a:r>
          </a:p>
          <a:p>
            <a:pPr lvl="1"/>
            <a:endParaRPr lang="en-IE" sz="3200" dirty="0"/>
          </a:p>
          <a:p>
            <a:pPr marL="715518" lvl="1" indent="-514350">
              <a:buFont typeface="+mj-lt"/>
              <a:buAutoNum type="arabicPeriod"/>
            </a:pPr>
            <a:r>
              <a:rPr lang="en-IE" sz="3200" dirty="0"/>
              <a:t>Make </a:t>
            </a:r>
            <a:r>
              <a:rPr lang="en-IE" sz="3200" dirty="0" err="1"/>
              <a:t>newArray</a:t>
            </a:r>
            <a:r>
              <a:rPr lang="en-IE" sz="3200" dirty="0"/>
              <a:t> of size </a:t>
            </a:r>
            <a:r>
              <a:rPr lang="en-IE" sz="3200" dirty="0" err="1"/>
              <a:t>originalArray+x</a:t>
            </a:r>
            <a:endParaRPr lang="en-IE" sz="3200" dirty="0"/>
          </a:p>
          <a:p>
            <a:pPr marL="715518" lvl="1" indent="-514350">
              <a:buFont typeface="+mj-lt"/>
              <a:buAutoNum type="arabicPeriod"/>
            </a:pPr>
            <a:r>
              <a:rPr lang="en-IE" sz="3200" dirty="0"/>
              <a:t>for each element in </a:t>
            </a:r>
            <a:r>
              <a:rPr lang="en-IE" sz="3200" dirty="0" err="1"/>
              <a:t>originalArray</a:t>
            </a:r>
            <a:r>
              <a:rPr lang="en-IE" sz="3200" dirty="0"/>
              <a:t>:</a:t>
            </a:r>
          </a:p>
          <a:p>
            <a:pPr marL="955548" lvl="2" indent="-571500">
              <a:buFont typeface="+mj-lt"/>
              <a:buAutoNum type="romanLcPeriod"/>
            </a:pPr>
            <a:r>
              <a:rPr lang="en-IE" sz="2800" dirty="0"/>
              <a:t>Put </a:t>
            </a:r>
            <a:r>
              <a:rPr lang="en-IE" sz="2800" dirty="0" err="1"/>
              <a:t>currentElement</a:t>
            </a:r>
            <a:r>
              <a:rPr lang="en-IE" sz="2800" dirty="0"/>
              <a:t> from </a:t>
            </a:r>
            <a:r>
              <a:rPr lang="en-IE" sz="2800" dirty="0" err="1"/>
              <a:t>currentSlot</a:t>
            </a:r>
            <a:r>
              <a:rPr lang="en-IE" sz="2800" dirty="0"/>
              <a:t> in </a:t>
            </a:r>
            <a:r>
              <a:rPr lang="en-IE" sz="2800" dirty="0" err="1"/>
              <a:t>originalArray</a:t>
            </a:r>
            <a:r>
              <a:rPr lang="en-IE" sz="2800" dirty="0"/>
              <a:t> in </a:t>
            </a:r>
            <a:r>
              <a:rPr lang="en-IE" sz="2800" dirty="0" err="1"/>
              <a:t>currentSlot</a:t>
            </a:r>
            <a:r>
              <a:rPr lang="en-IE" sz="2800" dirty="0"/>
              <a:t> in </a:t>
            </a:r>
            <a:r>
              <a:rPr lang="en-IE" sz="2800" dirty="0" err="1"/>
              <a:t>newArray</a:t>
            </a:r>
            <a:endParaRPr lang="en-IE" sz="2800" dirty="0"/>
          </a:p>
          <a:p>
            <a:pPr marL="772668" lvl="1" indent="-571500">
              <a:buFont typeface="+mj-lt"/>
              <a:buAutoNum type="arabicPeriod"/>
            </a:pPr>
            <a:r>
              <a:rPr lang="en-IE" sz="3200" dirty="0"/>
              <a:t>Save </a:t>
            </a:r>
            <a:r>
              <a:rPr lang="en-IE" sz="3200" dirty="0" err="1"/>
              <a:t>newArray</a:t>
            </a:r>
            <a:r>
              <a:rPr lang="en-IE" sz="3200" dirty="0"/>
              <a:t> as </a:t>
            </a:r>
            <a:r>
              <a:rPr lang="en-IE" sz="3200" dirty="0" err="1"/>
              <a:t>originalArray</a:t>
            </a:r>
            <a:endParaRPr lang="en-IE" sz="3200" dirty="0"/>
          </a:p>
          <a:p>
            <a:pPr marL="772668" lvl="1" indent="-571500">
              <a:buFont typeface="+mj-lt"/>
              <a:buAutoNum type="arabicPeriod"/>
            </a:pPr>
            <a:endParaRPr lang="en-IE" sz="3200" dirty="0"/>
          </a:p>
          <a:p>
            <a:pPr lvl="1"/>
            <a:r>
              <a:rPr lang="en-IE" sz="3200" dirty="0"/>
              <a:t>This </a:t>
            </a:r>
            <a:r>
              <a:rPr lang="en-IE" sz="3200" b="1" u="sng" dirty="0"/>
              <a:t>must</a:t>
            </a:r>
            <a:r>
              <a:rPr lang="en-IE" sz="3200" dirty="0"/>
              <a:t> happen every time the array runs out of space, to transfer contents to a bigger version of the array</a:t>
            </a:r>
          </a:p>
          <a:p>
            <a:pPr lvl="2"/>
            <a:r>
              <a:rPr lang="en-IE" sz="2800" dirty="0"/>
              <a:t>Big O cost: linear / O(n), because we have to do the operation n times (n is the number of elements in the original array)</a:t>
            </a:r>
          </a:p>
          <a:p>
            <a:pPr lvl="2"/>
            <a:r>
              <a:rPr lang="en-IE" sz="2800" dirty="0"/>
              <a:t>Not exactly efficient…</a:t>
            </a:r>
          </a:p>
          <a:p>
            <a:pPr lvl="2"/>
            <a:endParaRPr lang="en-IE" sz="2800" dirty="0"/>
          </a:p>
          <a:p>
            <a:pPr marL="715518" lvl="1" indent="-514350">
              <a:buFont typeface="+mj-lt"/>
              <a:buAutoNum type="arabicPeriod"/>
            </a:pPr>
            <a:endParaRPr lang="en-IE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981568" y="2347782"/>
            <a:ext cx="4174112" cy="369332"/>
            <a:chOff x="6981568" y="2347782"/>
            <a:chExt cx="4174112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9116815" y="2347782"/>
              <a:ext cx="203886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What should x be?</a:t>
              </a: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>
              <a:off x="6981568" y="2532448"/>
              <a:ext cx="2135247" cy="184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902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Another Approach – Use the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029083"/>
            <a:ext cx="8269142" cy="3348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2009" y="3805327"/>
            <a:ext cx="5338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</a:t>
            </a:r>
            <a:r>
              <a:rPr lang="en-IE" b="1" dirty="0" err="1">
                <a:solidFill>
                  <a:srgbClr val="FF0000"/>
                </a:solidFill>
              </a:rPr>
              <a:t>arraycopy</a:t>
            </a:r>
            <a:r>
              <a:rPr lang="en-IE" dirty="0"/>
              <a:t> method will duplicate data from one array into another one.</a:t>
            </a:r>
          </a:p>
          <a:p>
            <a:r>
              <a:rPr lang="en-IE" dirty="0"/>
              <a:t>Parameters: </a:t>
            </a:r>
          </a:p>
          <a:p>
            <a:pPr marL="342900" indent="-342900">
              <a:buAutoNum type="alphaLcParenR"/>
            </a:pPr>
            <a:r>
              <a:rPr lang="en-IE" dirty="0"/>
              <a:t>store – the source array</a:t>
            </a:r>
          </a:p>
          <a:p>
            <a:pPr marL="342900" indent="-342900">
              <a:buAutoNum type="alphaLcParenR"/>
            </a:pPr>
            <a:r>
              <a:rPr lang="en-IE" dirty="0"/>
              <a:t>0 – What slot number to start copying from</a:t>
            </a:r>
          </a:p>
          <a:p>
            <a:pPr marL="342900" indent="-342900">
              <a:buAutoNum type="alphaLcParenR"/>
            </a:pPr>
            <a:r>
              <a:rPr lang="en-IE" dirty="0" err="1"/>
              <a:t>newArray</a:t>
            </a:r>
            <a:r>
              <a:rPr lang="en-IE" dirty="0"/>
              <a:t> – the destination array</a:t>
            </a:r>
          </a:p>
          <a:p>
            <a:pPr marL="342900" indent="-342900">
              <a:buAutoNum type="alphaLcParenR"/>
            </a:pPr>
            <a:r>
              <a:rPr lang="en-IE" dirty="0"/>
              <a:t>0 – What slot number to start saving into</a:t>
            </a:r>
          </a:p>
          <a:p>
            <a:pPr marL="342900" indent="-342900">
              <a:buAutoNum type="alphaLcParenR"/>
            </a:pPr>
            <a:r>
              <a:rPr lang="en-IE" dirty="0" err="1"/>
              <a:t>numElements</a:t>
            </a:r>
            <a:r>
              <a:rPr lang="en-IE" dirty="0"/>
              <a:t> – the number of elements to copy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95433" y="1906953"/>
            <a:ext cx="2360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This is allowable in Data Structures, but </a:t>
            </a:r>
            <a:r>
              <a:rPr lang="en-IE" b="1" u="sng" dirty="0">
                <a:solidFill>
                  <a:srgbClr val="FF0000"/>
                </a:solidFill>
              </a:rPr>
              <a:t>NOT</a:t>
            </a:r>
            <a:r>
              <a:rPr lang="en-IE" dirty="0">
                <a:solidFill>
                  <a:srgbClr val="FF0000"/>
                </a:solidFill>
              </a:rPr>
              <a:t> in Algorithms!</a:t>
            </a:r>
          </a:p>
        </p:txBody>
      </p:sp>
    </p:spTree>
    <p:extLst>
      <p:ext uri="{BB962C8B-B14F-4D97-AF65-F5344CB8AC3E}">
        <p14:creationId xmlns:p14="http://schemas.microsoft.com/office/powerpoint/2010/main" val="345711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to the Middle of a Dynamic Array:</a:t>
            </a:r>
            <a:br>
              <a:rPr lang="en-IE" dirty="0"/>
            </a:br>
            <a:r>
              <a:rPr lang="en-IE" dirty="0"/>
              <a:t>The Basic Algorithm – </a:t>
            </a:r>
            <a:r>
              <a:rPr lang="en-IE" dirty="0">
                <a:solidFill>
                  <a:srgbClr val="FF0000"/>
                </a:solidFill>
              </a:rPr>
              <a:t>Shift Inserting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278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Revision: </a:t>
            </a:r>
            <a:r>
              <a:rPr lang="en-IE" sz="3200" i="1" dirty="0">
                <a:solidFill>
                  <a:srgbClr val="FF0000"/>
                </a:solidFill>
              </a:rPr>
              <a:t>Shift insertion - inserting data into a position in the middle of the array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The basic algorithm (from Algorithms!):</a:t>
            </a:r>
          </a:p>
          <a:p>
            <a:pPr lvl="2"/>
            <a:r>
              <a:rPr lang="en-IE" sz="2800" dirty="0"/>
              <a:t>If the slot to be inserted into is </a:t>
            </a:r>
            <a:r>
              <a:rPr lang="en-IE" sz="2800" dirty="0">
                <a:solidFill>
                  <a:srgbClr val="FF0000"/>
                </a:solidFill>
              </a:rPr>
              <a:t>valid</a:t>
            </a:r>
            <a:r>
              <a:rPr lang="en-IE" sz="2800" dirty="0"/>
              <a:t>:</a:t>
            </a:r>
          </a:p>
          <a:p>
            <a:pPr lvl="3"/>
            <a:r>
              <a:rPr lang="en-IE" sz="2800" dirty="0"/>
              <a:t>Store the value to be inserted as the </a:t>
            </a:r>
            <a:r>
              <a:rPr lang="en-IE" sz="2800" dirty="0" err="1"/>
              <a:t>prevVal</a:t>
            </a:r>
            <a:endParaRPr lang="en-IE" sz="2800" dirty="0"/>
          </a:p>
          <a:p>
            <a:pPr lvl="3"/>
            <a:r>
              <a:rPr lang="en-IE" sz="2800" dirty="0"/>
              <a:t>For each slot </a:t>
            </a:r>
            <a:r>
              <a:rPr lang="en-IE" sz="2800" b="1" dirty="0"/>
              <a:t>from </a:t>
            </a:r>
            <a:r>
              <a:rPr lang="en-IE" sz="2800" dirty="0"/>
              <a:t>the position being inserted at to the </a:t>
            </a:r>
            <a:r>
              <a:rPr lang="en-IE" sz="2800" dirty="0">
                <a:solidFill>
                  <a:srgbClr val="FF0000"/>
                </a:solidFill>
              </a:rPr>
              <a:t>end of the </a:t>
            </a:r>
            <a:r>
              <a:rPr lang="en-IE" sz="2800" b="1" u="sng" dirty="0">
                <a:solidFill>
                  <a:srgbClr val="FF0000"/>
                </a:solidFill>
              </a:rPr>
              <a:t>data</a:t>
            </a:r>
            <a:r>
              <a:rPr lang="en-IE" sz="2800" dirty="0">
                <a:solidFill>
                  <a:srgbClr val="FF0000"/>
                </a:solidFill>
              </a:rPr>
              <a:t> &lt;- this is slightly different to last semester</a:t>
            </a:r>
          </a:p>
          <a:p>
            <a:pPr lvl="4"/>
            <a:r>
              <a:rPr lang="en-IE" sz="2400" dirty="0"/>
              <a:t>Store the element in the current slot to a temp variable</a:t>
            </a:r>
          </a:p>
          <a:p>
            <a:pPr lvl="4"/>
            <a:r>
              <a:rPr lang="en-IE" sz="2400" dirty="0"/>
              <a:t>Copy the </a:t>
            </a:r>
            <a:r>
              <a:rPr lang="en-IE" sz="2400" dirty="0" err="1"/>
              <a:t>prevVal</a:t>
            </a:r>
            <a:r>
              <a:rPr lang="en-IE" sz="2400" dirty="0"/>
              <a:t> into the current slot</a:t>
            </a:r>
          </a:p>
          <a:p>
            <a:pPr lvl="4"/>
            <a:r>
              <a:rPr lang="en-IE" sz="2400" dirty="0"/>
              <a:t>Store the contents of the temp variable in the </a:t>
            </a:r>
            <a:r>
              <a:rPr lang="en-IE" sz="2400" dirty="0" err="1"/>
              <a:t>prevVal</a:t>
            </a:r>
            <a:r>
              <a:rPr lang="en-IE" sz="2400" dirty="0"/>
              <a:t> variable</a:t>
            </a:r>
          </a:p>
          <a:p>
            <a:pPr lvl="4"/>
            <a:r>
              <a:rPr lang="en-IE" sz="2400" dirty="0"/>
              <a:t>Move on to the next slot</a:t>
            </a:r>
          </a:p>
          <a:p>
            <a:pPr lvl="3"/>
            <a:r>
              <a:rPr lang="en-IE" sz="2800" dirty="0"/>
              <a:t>Increase </a:t>
            </a:r>
            <a:r>
              <a:rPr lang="en-IE" sz="2800" dirty="0" err="1"/>
              <a:t>numElements</a:t>
            </a:r>
            <a:r>
              <a:rPr lang="en-IE" sz="2800" dirty="0"/>
              <a:t> by 1</a:t>
            </a:r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415852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Adding to the Middle of a Dynamic Array:</a:t>
            </a:r>
            <a:br>
              <a:rPr lang="en-IE" dirty="0"/>
            </a:br>
            <a:r>
              <a:rPr lang="en-IE" dirty="0"/>
              <a:t>What To Worry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5001"/>
          </a:xfrm>
        </p:spPr>
        <p:txBody>
          <a:bodyPr>
            <a:normAutofit/>
          </a:bodyPr>
          <a:lstStyle/>
          <a:p>
            <a:pPr lvl="1"/>
            <a:r>
              <a:rPr lang="en-IE" sz="3200" dirty="0"/>
              <a:t>Several situations to consider:</a:t>
            </a:r>
          </a:p>
          <a:p>
            <a:pPr lvl="2"/>
            <a:r>
              <a:rPr lang="en-IE" sz="2800" dirty="0"/>
              <a:t>Is the </a:t>
            </a:r>
            <a:r>
              <a:rPr lang="en-IE" sz="2800" dirty="0">
                <a:solidFill>
                  <a:srgbClr val="FF0000"/>
                </a:solidFill>
              </a:rPr>
              <a:t>position within the data</a:t>
            </a:r>
            <a:r>
              <a:rPr lang="en-IE" sz="2800" dirty="0"/>
              <a:t>?</a:t>
            </a:r>
          </a:p>
          <a:p>
            <a:pPr lvl="3"/>
            <a:r>
              <a:rPr lang="en-IE" sz="2600" dirty="0"/>
              <a:t>What should happen if it’s not?</a:t>
            </a:r>
          </a:p>
          <a:p>
            <a:pPr lvl="2"/>
            <a:r>
              <a:rPr lang="en-IE" sz="2800" dirty="0"/>
              <a:t>Is the </a:t>
            </a:r>
            <a:r>
              <a:rPr lang="en-IE" sz="2800" dirty="0">
                <a:solidFill>
                  <a:srgbClr val="FF0000"/>
                </a:solidFill>
              </a:rPr>
              <a:t>position at the END of the data</a:t>
            </a:r>
            <a:r>
              <a:rPr lang="en-IE" sz="2800" dirty="0"/>
              <a:t>?</a:t>
            </a:r>
          </a:p>
          <a:p>
            <a:pPr lvl="3"/>
            <a:r>
              <a:rPr lang="en-IE" sz="2600" dirty="0"/>
              <a:t>Why is this something to specifically consider?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Is there enough space</a:t>
            </a:r>
            <a:r>
              <a:rPr lang="en-IE" sz="2800" dirty="0"/>
              <a:t>?</a:t>
            </a:r>
          </a:p>
          <a:p>
            <a:pPr lvl="3"/>
            <a:r>
              <a:rPr lang="en-IE" sz="2600" dirty="0"/>
              <a:t>If there is not enough space, what should be done?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5077" y="2024184"/>
            <a:ext cx="2813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FF0000"/>
                </a:solidFill>
              </a:rPr>
              <a:t>Each of these conditions need to be accounted for in your algorithm.</a:t>
            </a:r>
          </a:p>
        </p:txBody>
      </p:sp>
    </p:spTree>
    <p:extLst>
      <p:ext uri="{BB962C8B-B14F-4D97-AF65-F5344CB8AC3E}">
        <p14:creationId xmlns:p14="http://schemas.microsoft.com/office/powerpoint/2010/main" val="3332720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Adding to the Middle of a Dynamic Array:</a:t>
            </a:r>
            <a:br>
              <a:rPr lang="en-IE" dirty="0"/>
            </a:br>
            <a:r>
              <a:rPr lang="en-IE" dirty="0"/>
              <a:t>Handling Invalid Position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Sometimes the position provided as a parameter is not within the bounds of the data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When this happens, react appropriately: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Throw an </a:t>
            </a:r>
            <a:r>
              <a:rPr lang="en-IE" sz="2800" dirty="0" err="1">
                <a:solidFill>
                  <a:srgbClr val="FF0000"/>
                </a:solidFill>
              </a:rPr>
              <a:t>IndexOutOfBoundsException</a:t>
            </a:r>
            <a:r>
              <a:rPr lang="en-IE" sz="2800" dirty="0"/>
              <a:t> to alert the programmer that the value is invalid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77726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Dynamic array: An array that can change size as required</a:t>
            </a:r>
          </a:p>
          <a:p>
            <a:pPr lvl="1"/>
            <a:r>
              <a:rPr lang="en-IE" sz="3200" dirty="0"/>
              <a:t>Not a native component, need to be coded</a:t>
            </a:r>
          </a:p>
          <a:p>
            <a:pPr lvl="2"/>
            <a:r>
              <a:rPr lang="en-IE" sz="2800" dirty="0"/>
              <a:t>Java’s API version: The </a:t>
            </a:r>
            <a:r>
              <a:rPr lang="en-IE" sz="2800" dirty="0" err="1">
                <a:solidFill>
                  <a:srgbClr val="FF0000"/>
                </a:solidFill>
              </a:rPr>
              <a:t>ArrayList</a:t>
            </a:r>
            <a:r>
              <a:rPr lang="en-IE" sz="2800" dirty="0"/>
              <a:t> class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When the array runs out of space:</a:t>
            </a:r>
          </a:p>
          <a:p>
            <a:pPr lvl="2"/>
            <a:r>
              <a:rPr lang="en-IE" sz="2800" dirty="0"/>
              <a:t>Make a bigger array</a:t>
            </a:r>
          </a:p>
          <a:p>
            <a:pPr lvl="2"/>
            <a:r>
              <a:rPr lang="en-IE" sz="2800" dirty="0"/>
              <a:t>Copy everything from the original array over to the new array</a:t>
            </a:r>
          </a:p>
          <a:p>
            <a:pPr lvl="2"/>
            <a:r>
              <a:rPr lang="en-IE" sz="2800" dirty="0"/>
              <a:t>Store the new array in the original array’s place/variable name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Benefit of a dynamic array: Efficient direct access to information</a:t>
            </a:r>
          </a:p>
          <a:p>
            <a:pPr lvl="2"/>
            <a:r>
              <a:rPr lang="en-IE" sz="2800" dirty="0"/>
              <a:t>An array is a single continuous section of memory, can directly access any specific section within it with ease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8614" y="3224368"/>
            <a:ext cx="1703754" cy="1266092"/>
            <a:chOff x="8948615" y="3224368"/>
            <a:chExt cx="1917661" cy="1266092"/>
          </a:xfrm>
        </p:grpSpPr>
        <p:sp>
          <p:nvSpPr>
            <p:cNvPr id="5" name="Right Brace 4"/>
            <p:cNvSpPr/>
            <p:nvPr/>
          </p:nvSpPr>
          <p:spPr>
            <a:xfrm>
              <a:off x="8948615" y="3224368"/>
              <a:ext cx="461108" cy="12660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409723" y="3534248"/>
              <a:ext cx="1456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Just like in Algorithms!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950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4600" dirty="0"/>
              <a:t>Handling Where There is Insufficient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In order to add to an already-full list, you need to grow the array</a:t>
            </a:r>
          </a:p>
          <a:p>
            <a:pPr lvl="2"/>
            <a:r>
              <a:rPr lang="en-IE" sz="2800" dirty="0"/>
              <a:t>Create a larger (empty) array</a:t>
            </a:r>
          </a:p>
          <a:p>
            <a:pPr lvl="2"/>
            <a:r>
              <a:rPr lang="en-IE" sz="2800" dirty="0"/>
              <a:t>Copy all data from the original array to the new, larger one</a:t>
            </a:r>
          </a:p>
          <a:p>
            <a:pPr lvl="2"/>
            <a:r>
              <a:rPr lang="en-IE" sz="2800" dirty="0"/>
              <a:t>Replace the original array with the new, larger one</a:t>
            </a:r>
          </a:p>
          <a:p>
            <a:pPr lvl="3"/>
            <a:r>
              <a:rPr lang="en-IE" sz="2600" i="1" dirty="0" err="1"/>
              <a:t>originalArrayName</a:t>
            </a:r>
            <a:r>
              <a:rPr lang="en-IE" sz="2600" i="1" dirty="0"/>
              <a:t> = </a:t>
            </a:r>
            <a:r>
              <a:rPr lang="en-IE" sz="2600" i="1" dirty="0" err="1"/>
              <a:t>newArray</a:t>
            </a:r>
            <a:r>
              <a:rPr lang="en-IE" sz="2600" i="1" dirty="0"/>
              <a:t>;</a:t>
            </a:r>
          </a:p>
          <a:p>
            <a:pPr lvl="1"/>
            <a:r>
              <a:rPr lang="en-IE" sz="3200" dirty="0"/>
              <a:t>Two approaches to copying data:</a:t>
            </a:r>
          </a:p>
          <a:p>
            <a:pPr lvl="2"/>
            <a:r>
              <a:rPr lang="en-IE" sz="2800" dirty="0"/>
              <a:t>Manual copying (see slide 11)</a:t>
            </a:r>
          </a:p>
          <a:p>
            <a:pPr lvl="2"/>
            <a:r>
              <a:rPr lang="en-IE" sz="2800" dirty="0"/>
              <a:t>Using the API method (</a:t>
            </a:r>
            <a:r>
              <a:rPr lang="en-IE" sz="2800" dirty="0" err="1"/>
              <a:t>System.arraycopy</a:t>
            </a:r>
            <a:r>
              <a:rPr lang="en-IE" sz="2800" dirty="0"/>
              <a:t>) to copy data from one array to another</a:t>
            </a:r>
          </a:p>
        </p:txBody>
      </p:sp>
    </p:spTree>
    <p:extLst>
      <p:ext uri="{BB962C8B-B14F-4D97-AF65-F5344CB8AC3E}">
        <p14:creationId xmlns:p14="http://schemas.microsoft.com/office/powerpoint/2010/main" val="3695458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Finding an Element in the Dynamic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Lists are </a:t>
            </a:r>
            <a:r>
              <a:rPr lang="en-IE" sz="3200" u="sng" dirty="0"/>
              <a:t>unsorted</a:t>
            </a:r>
            <a:r>
              <a:rPr lang="en-IE" sz="3200" dirty="0"/>
              <a:t> by default</a:t>
            </a:r>
          </a:p>
          <a:p>
            <a:pPr lvl="2"/>
            <a:r>
              <a:rPr lang="en-IE" sz="2800" dirty="0"/>
              <a:t>This means fancy sorting options won’t work!</a:t>
            </a:r>
          </a:p>
          <a:p>
            <a:pPr lvl="1"/>
            <a:r>
              <a:rPr lang="en-IE" sz="3200" dirty="0"/>
              <a:t>Only search option that works: Linear search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The basic algorithm (from Algorithms!):</a:t>
            </a:r>
          </a:p>
          <a:p>
            <a:pPr lvl="2"/>
            <a:r>
              <a:rPr lang="en-IE" sz="2800" dirty="0"/>
              <a:t>For each element from start of array as far as the </a:t>
            </a:r>
            <a:r>
              <a:rPr lang="en-IE" sz="2800" dirty="0">
                <a:solidFill>
                  <a:srgbClr val="FF0000"/>
                </a:solidFill>
              </a:rPr>
              <a:t>end of the </a:t>
            </a:r>
            <a:r>
              <a:rPr lang="en-IE" sz="2800" b="1" u="sng" dirty="0">
                <a:solidFill>
                  <a:srgbClr val="FF0000"/>
                </a:solidFill>
              </a:rPr>
              <a:t>data</a:t>
            </a:r>
            <a:endParaRPr lang="en-IE" sz="2800" dirty="0"/>
          </a:p>
          <a:p>
            <a:pPr lvl="3"/>
            <a:r>
              <a:rPr lang="en-IE" sz="2800" dirty="0"/>
              <a:t>Check if current element matches what we need</a:t>
            </a:r>
          </a:p>
          <a:p>
            <a:pPr lvl="4"/>
            <a:r>
              <a:rPr lang="en-IE" sz="2800" dirty="0"/>
              <a:t>If yes, return this position</a:t>
            </a:r>
          </a:p>
          <a:p>
            <a:pPr lvl="2"/>
            <a:r>
              <a:rPr lang="en-IE" sz="2800" dirty="0"/>
              <a:t>If we reach the end of the structure without finding a match </a:t>
            </a:r>
          </a:p>
          <a:p>
            <a:pPr lvl="3"/>
            <a:r>
              <a:rPr lang="en-IE" sz="2800" dirty="0"/>
              <a:t>Return -1</a:t>
            </a:r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62181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Removing From a Dynamic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Two approaches to removing:</a:t>
            </a:r>
          </a:p>
          <a:p>
            <a:pPr lvl="2"/>
            <a:r>
              <a:rPr lang="en-IE" sz="2800" dirty="0"/>
              <a:t>Removing from a specific position</a:t>
            </a:r>
          </a:p>
          <a:p>
            <a:pPr lvl="3"/>
            <a:r>
              <a:rPr lang="en-IE" sz="2400" dirty="0"/>
              <a:t>We know this one as </a:t>
            </a:r>
            <a:r>
              <a:rPr lang="en-IE" sz="2400" dirty="0">
                <a:solidFill>
                  <a:srgbClr val="FF0000"/>
                </a:solidFill>
              </a:rPr>
              <a:t>shift deleting</a:t>
            </a:r>
          </a:p>
          <a:p>
            <a:pPr lvl="2"/>
            <a:r>
              <a:rPr lang="en-IE" sz="2800" dirty="0"/>
              <a:t>Removing a specific </a:t>
            </a:r>
            <a:r>
              <a:rPr lang="en-IE" sz="2800" b="1" u="sng" dirty="0"/>
              <a:t>element</a:t>
            </a:r>
          </a:p>
          <a:p>
            <a:pPr lvl="3"/>
            <a:r>
              <a:rPr lang="en-IE" sz="2400" dirty="0"/>
              <a:t>Can use the same approach as for removing from a specific position, once we find the position of the element to delete it!</a:t>
            </a:r>
          </a:p>
        </p:txBody>
      </p:sp>
    </p:spTree>
    <p:extLst>
      <p:ext uri="{BB962C8B-B14F-4D97-AF65-F5344CB8AC3E}">
        <p14:creationId xmlns:p14="http://schemas.microsoft.com/office/powerpoint/2010/main" val="1837964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Removing From a Specific Position of a Dynamic Array – </a:t>
            </a:r>
            <a:r>
              <a:rPr lang="en-IE" dirty="0">
                <a:solidFill>
                  <a:srgbClr val="FF0000"/>
                </a:solidFill>
              </a:rPr>
              <a:t>Shift Deleting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4975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Revision: </a:t>
            </a:r>
            <a:r>
              <a:rPr lang="en-IE" sz="3200" i="1" dirty="0">
                <a:solidFill>
                  <a:srgbClr val="FF0000"/>
                </a:solidFill>
              </a:rPr>
              <a:t>Shift deletion - deleting data from a position in the middle of the array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The basic algorithm (amended from Algorithms!):</a:t>
            </a:r>
          </a:p>
          <a:p>
            <a:pPr lvl="1"/>
            <a:r>
              <a:rPr lang="en-IE" sz="3200" dirty="0"/>
              <a:t>If the slot to be deleted from is </a:t>
            </a:r>
            <a:r>
              <a:rPr lang="en-IE" sz="3200" dirty="0">
                <a:solidFill>
                  <a:srgbClr val="FF0000"/>
                </a:solidFill>
              </a:rPr>
              <a:t>valid</a:t>
            </a:r>
            <a:r>
              <a:rPr lang="en-IE" sz="3200" dirty="0"/>
              <a:t>:</a:t>
            </a:r>
          </a:p>
          <a:p>
            <a:pPr lvl="2"/>
            <a:r>
              <a:rPr lang="en-IE" sz="2800" dirty="0"/>
              <a:t>Save the element in the slot being deleted in a temp variable</a:t>
            </a:r>
          </a:p>
          <a:p>
            <a:pPr lvl="2"/>
            <a:r>
              <a:rPr lang="en-IE" sz="2800" dirty="0"/>
              <a:t>For each element </a:t>
            </a:r>
            <a:r>
              <a:rPr lang="en-IE" sz="2800" b="1" dirty="0"/>
              <a:t>from </a:t>
            </a:r>
            <a:r>
              <a:rPr lang="en-IE" sz="2800" dirty="0"/>
              <a:t>the element being deleted as far as the </a:t>
            </a:r>
            <a:r>
              <a:rPr lang="en-IE" sz="2800" dirty="0">
                <a:solidFill>
                  <a:srgbClr val="FF0000"/>
                </a:solidFill>
              </a:rPr>
              <a:t>end of the </a:t>
            </a:r>
            <a:r>
              <a:rPr lang="en-IE" sz="2800" b="1" u="sng" dirty="0">
                <a:solidFill>
                  <a:srgbClr val="FF0000"/>
                </a:solidFill>
              </a:rPr>
              <a:t>data</a:t>
            </a:r>
            <a:endParaRPr lang="en-IE" sz="2800" dirty="0"/>
          </a:p>
          <a:p>
            <a:pPr lvl="3"/>
            <a:r>
              <a:rPr lang="en-IE" sz="2400" dirty="0"/>
              <a:t>Copy the element in the next slot into the current slot</a:t>
            </a:r>
          </a:p>
          <a:p>
            <a:pPr lvl="4"/>
            <a:r>
              <a:rPr lang="en-IE" sz="2400" dirty="0"/>
              <a:t>In other words, copy each element into the slot before it</a:t>
            </a:r>
          </a:p>
          <a:p>
            <a:pPr lvl="2"/>
            <a:r>
              <a:rPr lang="en-IE" sz="2600" dirty="0"/>
              <a:t>Wipe the last slot (numElements-1) by overwriting it with a blank</a:t>
            </a:r>
          </a:p>
          <a:p>
            <a:pPr lvl="2"/>
            <a:r>
              <a:rPr lang="en-IE" sz="2600" dirty="0"/>
              <a:t>Decrease </a:t>
            </a:r>
            <a:r>
              <a:rPr lang="en-IE" sz="2600" dirty="0" err="1"/>
              <a:t>numElements</a:t>
            </a:r>
            <a:r>
              <a:rPr lang="en-IE" sz="2600" dirty="0"/>
              <a:t> by 1</a:t>
            </a:r>
          </a:p>
          <a:p>
            <a:pPr lvl="2"/>
            <a:r>
              <a:rPr lang="en-IE" sz="2600" dirty="0"/>
              <a:t>Return the value you saved in the temp variable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068973" y="5360256"/>
            <a:ext cx="2086707" cy="445979"/>
            <a:chOff x="8612554" y="4628215"/>
            <a:chExt cx="3509108" cy="445979"/>
          </a:xfrm>
        </p:grpSpPr>
        <p:sp>
          <p:nvSpPr>
            <p:cNvPr id="11" name="TextBox 10"/>
            <p:cNvSpPr txBox="1"/>
            <p:nvPr/>
          </p:nvSpPr>
          <p:spPr>
            <a:xfrm>
              <a:off x="8956430" y="4704862"/>
              <a:ext cx="3165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 is a blank?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8612554" y="4628215"/>
              <a:ext cx="343876" cy="261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13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a Dynamic Array: </a:t>
            </a:r>
            <a:br>
              <a:rPr lang="en-IE" dirty="0"/>
            </a:br>
            <a:r>
              <a:rPr lang="en-IE" dirty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Need a minimum of one component:</a:t>
            </a:r>
          </a:p>
          <a:p>
            <a:pPr lvl="2"/>
            <a:r>
              <a:rPr lang="en-IE" sz="2800" dirty="0"/>
              <a:t>The </a:t>
            </a:r>
            <a:r>
              <a:rPr lang="en-IE" sz="2800" dirty="0">
                <a:solidFill>
                  <a:srgbClr val="FF0000"/>
                </a:solidFill>
              </a:rPr>
              <a:t>array</a:t>
            </a:r>
            <a:r>
              <a:rPr lang="en-IE" sz="2800" dirty="0"/>
              <a:t> to store information</a:t>
            </a:r>
          </a:p>
          <a:p>
            <a:pPr lvl="3"/>
            <a:r>
              <a:rPr lang="en-IE" sz="2400" dirty="0"/>
              <a:t>How big should this array be to start?</a:t>
            </a:r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98105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Storing Data: The Internal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The list’s internal array needs a </a:t>
            </a:r>
            <a:r>
              <a:rPr lang="en-IE" sz="3200" dirty="0">
                <a:solidFill>
                  <a:srgbClr val="FF0000"/>
                </a:solidFill>
              </a:rPr>
              <a:t>starting size</a:t>
            </a:r>
          </a:p>
          <a:p>
            <a:pPr lvl="2"/>
            <a:r>
              <a:rPr lang="en-IE" sz="2800" dirty="0"/>
              <a:t>Remember, you have to create an array with a specific size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Two possible approaches: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Start with 0 slots</a:t>
            </a:r>
            <a:r>
              <a:rPr lang="en-IE" sz="2800" dirty="0"/>
              <a:t>, then grow the array by one slot each time an element is added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Start with a fixed size </a:t>
            </a:r>
            <a:r>
              <a:rPr lang="en-IE" sz="2800" dirty="0"/>
              <a:t>(e.g. 10 slots), fill that space and when you run out of space, grow the array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Which should we do?</a:t>
            </a:r>
          </a:p>
        </p:txBody>
      </p:sp>
    </p:spTree>
    <p:extLst>
      <p:ext uri="{BB962C8B-B14F-4D97-AF65-F5344CB8AC3E}">
        <p14:creationId xmlns:p14="http://schemas.microsoft.com/office/powerpoint/2010/main" val="399541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Storing Data: The Internal Array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IE" sz="3200" dirty="0"/>
              <a:t>If we start with 0 slots and grow with every element:</a:t>
            </a:r>
          </a:p>
          <a:p>
            <a:pPr lvl="2"/>
            <a:r>
              <a:rPr lang="en-IE" sz="2800" dirty="0"/>
              <a:t>Need to increase the size every time, which means we need to copy the data over every time.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Inefficient, slower option</a:t>
            </a:r>
            <a:r>
              <a:rPr lang="en-IE" sz="2800" dirty="0"/>
              <a:t>.</a:t>
            </a:r>
          </a:p>
          <a:p>
            <a:pPr lvl="2"/>
            <a:r>
              <a:rPr lang="en-IE" sz="2800" dirty="0"/>
              <a:t>Uses up more memory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Best practice: </a:t>
            </a:r>
            <a:r>
              <a:rPr lang="en-IE" sz="3200" dirty="0">
                <a:solidFill>
                  <a:srgbClr val="FF0000"/>
                </a:solidFill>
              </a:rPr>
              <a:t>Start with a fixed size </a:t>
            </a:r>
            <a:r>
              <a:rPr lang="en-IE" sz="3200" dirty="0"/>
              <a:t>and increase by X every time we run out of space</a:t>
            </a:r>
          </a:p>
          <a:p>
            <a:pPr lvl="2"/>
            <a:r>
              <a:rPr lang="en-IE" sz="2800" dirty="0"/>
              <a:t>Reduces how many times we need to go through the growth process</a:t>
            </a:r>
          </a:p>
        </p:txBody>
      </p:sp>
    </p:spTree>
    <p:extLst>
      <p:ext uri="{BB962C8B-B14F-4D97-AF65-F5344CB8AC3E}">
        <p14:creationId xmlns:p14="http://schemas.microsoft.com/office/powerpoint/2010/main" val="398111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Storing Data: Tracking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6235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The list is created with no data, but X (empty) slots</a:t>
            </a:r>
          </a:p>
          <a:p>
            <a:pPr lvl="2"/>
            <a:r>
              <a:rPr lang="en-IE" sz="2800" dirty="0"/>
              <a:t>Where should we put the first element?</a:t>
            </a:r>
          </a:p>
          <a:p>
            <a:pPr lvl="2"/>
            <a:r>
              <a:rPr lang="en-IE" sz="2800" dirty="0"/>
              <a:t>Where should we put the NEXT element?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We COULD loop to count how many elements we have</a:t>
            </a:r>
          </a:p>
          <a:p>
            <a:pPr lvl="2"/>
            <a:r>
              <a:rPr lang="en-IE" sz="2800" dirty="0"/>
              <a:t>While the slot isn’t empty, count and keep looping</a:t>
            </a:r>
          </a:p>
          <a:p>
            <a:pPr lvl="3"/>
            <a:r>
              <a:rPr lang="en-IE" sz="2600" dirty="0">
                <a:solidFill>
                  <a:srgbClr val="FF0000"/>
                </a:solidFill>
              </a:rPr>
              <a:t>How can we tell if a slot is empty</a:t>
            </a:r>
            <a:r>
              <a:rPr lang="en-IE" sz="2300" dirty="0"/>
              <a:t>?</a:t>
            </a:r>
            <a:endParaRPr lang="en-IE" sz="2100" dirty="0"/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However, looping to count elements every time is wasteful and slow</a:t>
            </a:r>
          </a:p>
          <a:p>
            <a:pPr lvl="2"/>
            <a:r>
              <a:rPr lang="en-IE" sz="2800" dirty="0"/>
              <a:t>Every time someone wants to know the </a:t>
            </a:r>
            <a:r>
              <a:rPr lang="en-IE" sz="2800" dirty="0">
                <a:solidFill>
                  <a:srgbClr val="FF0000"/>
                </a:solidFill>
              </a:rPr>
              <a:t>size</a:t>
            </a:r>
            <a:r>
              <a:rPr lang="en-IE" sz="2800" dirty="0"/>
              <a:t>, we need to count</a:t>
            </a:r>
          </a:p>
          <a:p>
            <a:pPr lvl="2"/>
            <a:r>
              <a:rPr lang="en-IE" sz="2800" dirty="0"/>
              <a:t>Every time someone wants to </a:t>
            </a:r>
            <a:r>
              <a:rPr lang="en-IE" sz="2800" dirty="0">
                <a:solidFill>
                  <a:srgbClr val="FF0000"/>
                </a:solidFill>
              </a:rPr>
              <a:t>get</a:t>
            </a:r>
            <a:r>
              <a:rPr lang="en-IE" sz="2800" dirty="0"/>
              <a:t> an element, we need to count</a:t>
            </a:r>
          </a:p>
          <a:p>
            <a:pPr lvl="2"/>
            <a:r>
              <a:rPr lang="en-IE" sz="2800" dirty="0"/>
              <a:t>Every time someone wants to </a:t>
            </a:r>
            <a:r>
              <a:rPr lang="en-IE" sz="2800" dirty="0">
                <a:solidFill>
                  <a:srgbClr val="FF0000"/>
                </a:solidFill>
              </a:rPr>
              <a:t>add</a:t>
            </a:r>
            <a:r>
              <a:rPr lang="en-IE" sz="2800" dirty="0"/>
              <a:t>, we need to count</a:t>
            </a:r>
          </a:p>
          <a:p>
            <a:pPr lvl="2"/>
            <a:r>
              <a:rPr lang="en-IE" sz="2800" dirty="0"/>
              <a:t>Every time someone wants to </a:t>
            </a:r>
            <a:r>
              <a:rPr lang="en-IE" sz="2800" dirty="0">
                <a:solidFill>
                  <a:srgbClr val="FF0000"/>
                </a:solidFill>
              </a:rPr>
              <a:t>remove</a:t>
            </a:r>
            <a:r>
              <a:rPr lang="en-IE" sz="2800" dirty="0"/>
              <a:t>, we need to count</a:t>
            </a:r>
          </a:p>
        </p:txBody>
      </p:sp>
    </p:spTree>
    <p:extLst>
      <p:ext uri="{BB962C8B-B14F-4D97-AF65-F5344CB8AC3E}">
        <p14:creationId xmlns:p14="http://schemas.microsoft.com/office/powerpoint/2010/main" val="103964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Storing Data: Tracking the Data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Problem: We need to know how many we have</a:t>
            </a:r>
          </a:p>
          <a:p>
            <a:pPr lvl="1"/>
            <a:r>
              <a:rPr lang="en-IE" sz="3200" dirty="0"/>
              <a:t>Solution: Keep a count!</a:t>
            </a:r>
          </a:p>
          <a:p>
            <a:pPr lvl="2"/>
            <a:r>
              <a:rPr lang="en-IE" sz="2800" dirty="0"/>
              <a:t>The </a:t>
            </a:r>
            <a:r>
              <a:rPr lang="en-IE" sz="2800" dirty="0">
                <a:solidFill>
                  <a:srgbClr val="FF0000"/>
                </a:solidFill>
              </a:rPr>
              <a:t>number of elements currently in the array </a:t>
            </a:r>
            <a:r>
              <a:rPr lang="en-IE" sz="2800" dirty="0"/>
              <a:t>(i.e. where the array ends)</a:t>
            </a:r>
          </a:p>
          <a:p>
            <a:pPr lvl="3"/>
            <a:r>
              <a:rPr lang="en-IE" sz="2400" dirty="0"/>
              <a:t>When we add to the list, increase the count</a:t>
            </a:r>
          </a:p>
          <a:p>
            <a:pPr lvl="3"/>
            <a:r>
              <a:rPr lang="en-IE" sz="2400" dirty="0"/>
              <a:t>When we remove from the list, decrease the count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58126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Structure of a Dynamic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99876"/>
            <a:ext cx="4086225" cy="39433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436076" y="2397211"/>
            <a:ext cx="6153665" cy="2360140"/>
            <a:chOff x="4436076" y="2397211"/>
            <a:chExt cx="6153665" cy="2360140"/>
          </a:xfrm>
        </p:grpSpPr>
        <p:sp>
          <p:nvSpPr>
            <p:cNvPr id="6" name="TextBox 5"/>
            <p:cNvSpPr txBox="1"/>
            <p:nvPr/>
          </p:nvSpPr>
          <p:spPr>
            <a:xfrm>
              <a:off x="6289589" y="2397211"/>
              <a:ext cx="4300152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Array to store information. This is initialized with a small fixed amount of space so we have somewhere to put initial data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436076" y="2858876"/>
              <a:ext cx="1853513" cy="761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683211" y="2858876"/>
              <a:ext cx="1606378" cy="1898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37222" y="4028303"/>
            <a:ext cx="7389340" cy="2075601"/>
            <a:chOff x="4337222" y="4028303"/>
            <a:chExt cx="7389340" cy="2075601"/>
          </a:xfrm>
        </p:grpSpPr>
        <p:sp>
          <p:nvSpPr>
            <p:cNvPr id="13" name="TextBox 12"/>
            <p:cNvSpPr txBox="1"/>
            <p:nvPr/>
          </p:nvSpPr>
          <p:spPr>
            <a:xfrm>
              <a:off x="6635578" y="4349578"/>
              <a:ext cx="5090984" cy="17543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 err="1"/>
                <a:t>int</a:t>
              </a:r>
              <a:r>
                <a:rPr lang="en-IE" dirty="0"/>
                <a:t> to store how many elements are currently in the array (initialized to 0 as the array starts off empty). </a:t>
              </a:r>
            </a:p>
            <a:p>
              <a:endParaRPr lang="en-IE" dirty="0"/>
            </a:p>
            <a:p>
              <a:r>
                <a:rPr lang="en-IE" dirty="0"/>
                <a:t>When a new element is added, this should be increased. When an element is removed, it should be decreased.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337222" y="4028303"/>
              <a:ext cx="2298356" cy="1198438"/>
              <a:chOff x="4337222" y="4028303"/>
              <a:chExt cx="2298356" cy="1198438"/>
            </a:xfrm>
          </p:grpSpPr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 flipV="1">
                <a:off x="4769708" y="4028303"/>
                <a:ext cx="1865870" cy="119843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3" idx="1"/>
              </p:cNvCxnSpPr>
              <p:nvPr/>
            </p:nvCxnSpPr>
            <p:spPr>
              <a:xfrm flipH="1" flipV="1">
                <a:off x="4337222" y="5066270"/>
                <a:ext cx="2298356" cy="16047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7195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a Dynamic Array:</a:t>
            </a:r>
            <a:br>
              <a:rPr lang="en-IE" dirty="0"/>
            </a:br>
            <a:r>
              <a:rPr lang="en-IE" dirty="0"/>
              <a:t>Providing List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Main list functionality:</a:t>
            </a:r>
          </a:p>
          <a:p>
            <a:pPr lvl="2"/>
            <a:r>
              <a:rPr lang="en-IE" sz="2800" dirty="0"/>
              <a:t>Find the size</a:t>
            </a:r>
          </a:p>
          <a:p>
            <a:pPr lvl="2"/>
            <a:r>
              <a:rPr lang="en-IE" sz="2800" dirty="0"/>
              <a:t>Get an element from a specific position</a:t>
            </a:r>
          </a:p>
          <a:p>
            <a:pPr lvl="2"/>
            <a:r>
              <a:rPr lang="en-IE" sz="2800" dirty="0"/>
              <a:t>Add an element</a:t>
            </a:r>
          </a:p>
          <a:p>
            <a:pPr lvl="2"/>
            <a:r>
              <a:rPr lang="en-IE" sz="2800" dirty="0"/>
              <a:t>Find an element</a:t>
            </a:r>
          </a:p>
          <a:p>
            <a:pPr lvl="2"/>
            <a:r>
              <a:rPr lang="en-IE" sz="2800" dirty="0"/>
              <a:t>Remove an element</a:t>
            </a:r>
          </a:p>
        </p:txBody>
      </p:sp>
    </p:spTree>
    <p:extLst>
      <p:ext uri="{BB962C8B-B14F-4D97-AF65-F5344CB8AC3E}">
        <p14:creationId xmlns:p14="http://schemas.microsoft.com/office/powerpoint/2010/main" val="2911654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5353</TotalTime>
  <Words>1663</Words>
  <Application>Microsoft Office PowerPoint</Application>
  <PresentationFormat>Widescreen</PresentationFormat>
  <Paragraphs>197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Calibri Light</vt:lpstr>
      <vt:lpstr>Default Theme</vt:lpstr>
      <vt:lpstr>Implementing Lists</vt:lpstr>
      <vt:lpstr>Dynamic Arrays</vt:lpstr>
      <vt:lpstr>Implementing a Dynamic Array:  Data Storage</vt:lpstr>
      <vt:lpstr>Storing Data: The Internal Array</vt:lpstr>
      <vt:lpstr>Storing Data: The Internal Array (2)</vt:lpstr>
      <vt:lpstr>Storing Data: Tracking the Data</vt:lpstr>
      <vt:lpstr>Storing Data: Tracking the Data (2)</vt:lpstr>
      <vt:lpstr>Basic Structure of a Dynamic Array</vt:lpstr>
      <vt:lpstr>Implementing a Dynamic Array: Providing List Functionality</vt:lpstr>
      <vt:lpstr>Getting the Size of a Dynamic Array</vt:lpstr>
      <vt:lpstr>Getting the Element From a  Specific Position in a Dynamic Array</vt:lpstr>
      <vt:lpstr>Adding to a Dynamic Array</vt:lpstr>
      <vt:lpstr>Adding to the End of a Dynamic Array</vt:lpstr>
      <vt:lpstr>Growing Arrays</vt:lpstr>
      <vt:lpstr>Revision: Growing Arrays – The Algorithm</vt:lpstr>
      <vt:lpstr>Another Approach – Use the API</vt:lpstr>
      <vt:lpstr>Adding to the Middle of a Dynamic Array: The Basic Algorithm – Shift Inserting</vt:lpstr>
      <vt:lpstr>Adding to the Middle of a Dynamic Array: What To Worry About</vt:lpstr>
      <vt:lpstr>Adding to the Middle of a Dynamic Array: Handling Invalid Position Values</vt:lpstr>
      <vt:lpstr>Handling Where There is Insufficient Space</vt:lpstr>
      <vt:lpstr>Finding an Element in the Dynamic Array</vt:lpstr>
      <vt:lpstr>Removing From a Dynamic Array</vt:lpstr>
      <vt:lpstr>Removing From a Specific Position of a Dynamic Array – Shift Deleting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</dc:title>
  <dc:creator>michelle</dc:creator>
  <cp:lastModifiedBy>Michelle Graham</cp:lastModifiedBy>
  <cp:revision>87</cp:revision>
  <dcterms:created xsi:type="dcterms:W3CDTF">2018-02-26T19:17:33Z</dcterms:created>
  <dcterms:modified xsi:type="dcterms:W3CDTF">2024-09-18T13:51:38Z</dcterms:modified>
</cp:coreProperties>
</file>