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93" r:id="rId4"/>
    <p:sldId id="296" r:id="rId5"/>
    <p:sldId id="295" r:id="rId6"/>
    <p:sldId id="294" r:id="rId7"/>
    <p:sldId id="260" r:id="rId8"/>
    <p:sldId id="261" r:id="rId9"/>
    <p:sldId id="299" r:id="rId10"/>
    <p:sldId id="300" r:id="rId11"/>
    <p:sldId id="297" r:id="rId12"/>
    <p:sldId id="298" r:id="rId13"/>
    <p:sldId id="278" r:id="rId14"/>
    <p:sldId id="279" r:id="rId15"/>
    <p:sldId id="266" r:id="rId16"/>
    <p:sldId id="267" r:id="rId17"/>
    <p:sldId id="303" r:id="rId18"/>
    <p:sldId id="301" r:id="rId19"/>
    <p:sldId id="302" r:id="rId20"/>
    <p:sldId id="304" r:id="rId21"/>
    <p:sldId id="305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5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95EA6-D3C5-4916-9B1B-FDC212E44FE7}" type="datetimeFigureOut">
              <a:rPr lang="en-IE" smtClean="0"/>
              <a:t>24/09/2023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9BA37-B643-4905-BE43-1AA426DD412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083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*We’ll see more on this in a couple of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9BA37-B643-4905-BE43-1AA426DD4120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62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* We’re going to talk more about </a:t>
            </a:r>
            <a:r>
              <a:rPr lang="en-IE" dirty="0" err="1"/>
              <a:t>iterables</a:t>
            </a:r>
            <a:r>
              <a:rPr lang="en-IE" dirty="0"/>
              <a:t> in future. At the moment, think of them as things that can be looped through/iterated 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9BA37-B643-4905-BE43-1AA426DD4120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817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24/09/2023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19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24/09/2023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554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24/09/2023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204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24/09/2023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1365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24/09/2023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53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24/09/2023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5351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24/09/2023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687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24/09/2023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086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24/09/2023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240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81CCC6-DEAE-494D-8795-61ED1F6717C1}" type="datetimeFigureOut">
              <a:rPr lang="en-IE" smtClean="0"/>
              <a:t>24/09/2023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456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CCC6-DEAE-494D-8795-61ED1F6717C1}" type="datetimeFigureOut">
              <a:rPr lang="en-IE" smtClean="0"/>
              <a:t>24/09/2023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562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81CCC6-DEAE-494D-8795-61ED1F6717C1}" type="datetimeFigureOut">
              <a:rPr lang="en-IE" smtClean="0"/>
              <a:t>24/09/2023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E96DDB-9406-45D6-8132-9B9A1B5918B2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6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160-1EC7-7582-50FC-54A961071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Introducing 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C9100-E186-9083-5441-BA710B59CC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An easily searchable Way to store multiple elements</a:t>
            </a:r>
          </a:p>
        </p:txBody>
      </p:sp>
    </p:spTree>
    <p:extLst>
      <p:ext uri="{BB962C8B-B14F-4D97-AF65-F5344CB8AC3E}">
        <p14:creationId xmlns:p14="http://schemas.microsoft.com/office/powerpoint/2010/main" val="156307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DC66-08D3-3997-F930-46FD800E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</a:t>
            </a:r>
            <a:br>
              <a:rPr lang="en-IE" dirty="0"/>
            </a:br>
            <a:r>
              <a:rPr lang="en-IE" dirty="0"/>
              <a:t>Using keys(), values() and items()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0501F5-22B3-ABAE-90BC-B15DFD4E1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0828" y="1782945"/>
            <a:ext cx="3074434" cy="46194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96764E-DA3F-CB93-F1BF-819CD843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740" y="1782945"/>
            <a:ext cx="3391436" cy="437604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5E11D92-FE4B-9BA7-A51C-D618D4BD225D}"/>
              </a:ext>
            </a:extLst>
          </p:cNvPr>
          <p:cNvSpPr/>
          <p:nvPr/>
        </p:nvSpPr>
        <p:spPr>
          <a:xfrm>
            <a:off x="5582992" y="3618963"/>
            <a:ext cx="1094704" cy="8306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E274E4-B1D2-F461-6390-154282A481B6}"/>
              </a:ext>
            </a:extLst>
          </p:cNvPr>
          <p:cNvSpPr/>
          <p:nvPr/>
        </p:nvSpPr>
        <p:spPr>
          <a:xfrm>
            <a:off x="8741434" y="2111083"/>
            <a:ext cx="2852467" cy="920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Commented version on </a:t>
            </a:r>
            <a:r>
              <a:rPr lang="en-IE" dirty="0" err="1"/>
              <a:t>moodle</a:t>
            </a:r>
            <a:r>
              <a:rPr lang="en-IE" dirty="0"/>
              <a:t>:</a:t>
            </a:r>
          </a:p>
          <a:p>
            <a:pPr algn="ctr"/>
            <a:r>
              <a:rPr lang="en-IE" dirty="0"/>
              <a:t>introducing_dictionaries.py</a:t>
            </a:r>
          </a:p>
        </p:txBody>
      </p:sp>
    </p:spTree>
    <p:extLst>
      <p:ext uri="{BB962C8B-B14F-4D97-AF65-F5344CB8AC3E}">
        <p14:creationId xmlns:p14="http://schemas.microsoft.com/office/powerpoint/2010/main" val="270926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3842-D5DC-A77F-EAA1-5D144424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Adding to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4FF7-3214-DB8C-9EE3-6316E7EBE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674751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IE" sz="3200" dirty="0"/>
              <a:t>The default way to add to a dictionary is to act as though the key is already there!</a:t>
            </a:r>
          </a:p>
          <a:p>
            <a:pPr lvl="2"/>
            <a:r>
              <a:rPr lang="en-IE" sz="2800" dirty="0"/>
              <a:t>Updating a value and adding a key-value pair are done in the same way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Syntax: </a:t>
            </a:r>
            <a:r>
              <a:rPr lang="en-IE" sz="3200" dirty="0" err="1">
                <a:latin typeface="Consolas" panose="020B0609020204030204" pitchFamily="49" charset="0"/>
              </a:rPr>
              <a:t>dictionary_name</a:t>
            </a:r>
            <a:r>
              <a:rPr lang="en-IE" sz="3200" dirty="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IE" sz="3200" dirty="0">
                <a:latin typeface="Consolas" panose="020B0609020204030204" pitchFamily="49" charset="0"/>
              </a:rPr>
              <a:t>key</a:t>
            </a:r>
            <a:r>
              <a:rPr lang="en-IE" sz="3200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r>
              <a:rPr lang="en-IE" sz="3200" dirty="0">
                <a:latin typeface="Consolas" panose="020B0609020204030204" pitchFamily="49" charset="0"/>
              </a:rPr>
              <a:t> = value</a:t>
            </a:r>
          </a:p>
          <a:p>
            <a:pPr lvl="2"/>
            <a:r>
              <a:rPr lang="en-IE" sz="2800" dirty="0"/>
              <a:t>If the key is not already present, it will be added as a pair with the value</a:t>
            </a:r>
          </a:p>
          <a:p>
            <a:pPr lvl="2"/>
            <a:r>
              <a:rPr lang="en-IE" sz="2800" dirty="0"/>
              <a:t>If the key is already present, its existing value will be replaced with this 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18D3C9-8BBE-B43C-B3CF-DB27D3032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40" y="4675032"/>
            <a:ext cx="10493680" cy="137159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F11143F-906D-9E2C-177E-B04AAE2F8BF0}"/>
              </a:ext>
            </a:extLst>
          </p:cNvPr>
          <p:cNvGrpSpPr/>
          <p:nvPr/>
        </p:nvGrpSpPr>
        <p:grpSpPr>
          <a:xfrm>
            <a:off x="5892085" y="4637935"/>
            <a:ext cx="3506371" cy="369332"/>
            <a:chOff x="5892085" y="4637935"/>
            <a:chExt cx="3506371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5206CD0-960B-2846-33FD-8256820003B4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5892085" y="4816699"/>
              <a:ext cx="1210614" cy="5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7E2F7A-489B-2644-43CC-14863455AAD8}"/>
                </a:ext>
              </a:extLst>
            </p:cNvPr>
            <p:cNvSpPr txBox="1"/>
            <p:nvPr/>
          </p:nvSpPr>
          <p:spPr>
            <a:xfrm>
              <a:off x="7102699" y="4637935"/>
              <a:ext cx="2295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Adding a new element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70A4F8-55F5-5EDA-F2ED-CD7C5368C9F0}"/>
              </a:ext>
            </a:extLst>
          </p:cNvPr>
          <p:cNvGrpSpPr/>
          <p:nvPr/>
        </p:nvGrpSpPr>
        <p:grpSpPr>
          <a:xfrm>
            <a:off x="4520242" y="4947833"/>
            <a:ext cx="4248491" cy="369332"/>
            <a:chOff x="5782574" y="4637935"/>
            <a:chExt cx="4248491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C4467AB-17C6-FEA8-6B4B-1E8B043115E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782574" y="4750932"/>
              <a:ext cx="1320125" cy="71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9CB07A-BEC1-B2CA-66D4-81AB8B390574}"/>
                </a:ext>
              </a:extLst>
            </p:cNvPr>
            <p:cNvSpPr txBox="1"/>
            <p:nvPr/>
          </p:nvSpPr>
          <p:spPr>
            <a:xfrm>
              <a:off x="7102699" y="4637935"/>
              <a:ext cx="29283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Updating an existing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0019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D279-10C7-0E69-F181-DF0C7DC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 Word of Caution…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347C4-1EA8-5E03-F642-0E46AACCD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A potential danger when adding elements to a dictionary is that if the key already exists, the </a:t>
            </a:r>
            <a:r>
              <a:rPr lang="en-IE" sz="3200" dirty="0">
                <a:solidFill>
                  <a:srgbClr val="FF0000"/>
                </a:solidFill>
              </a:rPr>
              <a:t>old value is </a:t>
            </a:r>
            <a:r>
              <a:rPr lang="en-IE" sz="3200" u="sng" dirty="0">
                <a:solidFill>
                  <a:srgbClr val="FF0000"/>
                </a:solidFill>
              </a:rPr>
              <a:t>deleted</a:t>
            </a:r>
          </a:p>
          <a:p>
            <a:pPr lvl="2"/>
            <a:r>
              <a:rPr lang="en-IE" sz="2800" dirty="0"/>
              <a:t>What could/should you do to avoid this?</a:t>
            </a:r>
          </a:p>
        </p:txBody>
      </p:sp>
    </p:spTree>
    <p:extLst>
      <p:ext uri="{BB962C8B-B14F-4D97-AF65-F5344CB8AC3E}">
        <p14:creationId xmlns:p14="http://schemas.microsoft.com/office/powerpoint/2010/main" val="1891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E1A1-8FB7-BFBD-2E55-600A1761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Checking if a Key is in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C8DA-F590-7C22-7278-7CFB2BD27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4065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IE" sz="2800" dirty="0"/>
              <a:t>Sometimes you want to know if a key already exists within a dictionary</a:t>
            </a:r>
          </a:p>
          <a:p>
            <a:pPr lvl="2"/>
            <a:r>
              <a:rPr lang="en-IE" sz="2400" dirty="0"/>
              <a:t>Not its value, just if it’s there at all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To do this, you use the </a:t>
            </a:r>
            <a:r>
              <a:rPr lang="en-IE" sz="2800" b="1" dirty="0">
                <a:solidFill>
                  <a:srgbClr val="FF0000"/>
                </a:solidFill>
              </a:rPr>
              <a:t>in</a:t>
            </a:r>
            <a:r>
              <a:rPr lang="en-IE" sz="2800" dirty="0"/>
              <a:t> operator</a:t>
            </a:r>
          </a:p>
          <a:p>
            <a:pPr lvl="2"/>
            <a:r>
              <a:rPr lang="en-IE" sz="2400" dirty="0"/>
              <a:t>Syntax: </a:t>
            </a:r>
            <a:r>
              <a:rPr lang="en-IE" sz="2400" dirty="0">
                <a:solidFill>
                  <a:schemeClr val="accent5"/>
                </a:solidFill>
              </a:rPr>
              <a:t>key </a:t>
            </a:r>
            <a:r>
              <a:rPr lang="en-IE" sz="2400" b="1" dirty="0">
                <a:solidFill>
                  <a:srgbClr val="FF0000"/>
                </a:solidFill>
              </a:rPr>
              <a:t>in</a:t>
            </a:r>
            <a:r>
              <a:rPr lang="en-IE" sz="2400" dirty="0"/>
              <a:t> </a:t>
            </a:r>
            <a:r>
              <a:rPr lang="en-IE" sz="2400" dirty="0" err="1">
                <a:solidFill>
                  <a:schemeClr val="accent1"/>
                </a:solidFill>
              </a:rPr>
              <a:t>dictionary_name</a:t>
            </a:r>
            <a:endParaRPr lang="en-IE" sz="2400" dirty="0">
              <a:solidFill>
                <a:schemeClr val="accent1"/>
              </a:solidFill>
            </a:endParaRPr>
          </a:p>
          <a:p>
            <a:pPr lvl="2"/>
            <a:endParaRPr lang="en-IE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C5D1A-AAB0-832D-FAFD-8705618DB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456" y="3654117"/>
            <a:ext cx="6777087" cy="204312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55712F-813C-85D9-61A5-AE4154AE8266}"/>
              </a:ext>
            </a:extLst>
          </p:cNvPr>
          <p:cNvSpPr/>
          <p:nvPr/>
        </p:nvSpPr>
        <p:spPr>
          <a:xfrm>
            <a:off x="7766071" y="3509203"/>
            <a:ext cx="3328649" cy="711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Commented version on </a:t>
            </a:r>
            <a:r>
              <a:rPr lang="en-IE" dirty="0" err="1"/>
              <a:t>moodle</a:t>
            </a:r>
            <a:r>
              <a:rPr lang="en-IE" dirty="0"/>
              <a:t>:</a:t>
            </a:r>
          </a:p>
          <a:p>
            <a:pPr algn="ctr"/>
            <a:r>
              <a:rPr lang="en-IE" dirty="0"/>
              <a:t>checking_if_in_dict.py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B99AD6-F771-8D29-6E30-C8903A61F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456" y="5697244"/>
            <a:ext cx="5856694" cy="52681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37CF8BF-B1E8-858D-2813-BE3C5F4BB25E}"/>
              </a:ext>
            </a:extLst>
          </p:cNvPr>
          <p:cNvSpPr/>
          <p:nvPr/>
        </p:nvSpPr>
        <p:spPr>
          <a:xfrm>
            <a:off x="500333" y="4508740"/>
            <a:ext cx="1892060" cy="145075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Remember: Keys must match </a:t>
            </a:r>
            <a:r>
              <a:rPr lang="en-IE" b="1" dirty="0"/>
              <a:t>EXACTLY</a:t>
            </a:r>
            <a:r>
              <a:rPr lang="en-I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5732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E1A1-8FB7-BFBD-2E55-600A1761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Checking if a Key is NOT in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C8DA-F590-7C22-7278-7CFB2BD27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4065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IE" sz="2800" dirty="0"/>
              <a:t>Sometimes you want to know if something isn’t present in a dictionary</a:t>
            </a:r>
          </a:p>
          <a:p>
            <a:pPr lvl="2"/>
            <a:r>
              <a:rPr lang="en-IE" sz="2400" dirty="0"/>
              <a:t>Again, not worried about its value, just that it’s not there at all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To do this, you use </a:t>
            </a:r>
            <a:r>
              <a:rPr lang="en-IE" sz="2800" b="1" dirty="0">
                <a:solidFill>
                  <a:srgbClr val="FF0000"/>
                </a:solidFill>
              </a:rPr>
              <a:t>not</a:t>
            </a:r>
            <a:r>
              <a:rPr lang="en-IE" sz="2800" dirty="0"/>
              <a:t> </a:t>
            </a:r>
            <a:r>
              <a:rPr lang="en-IE" sz="2800" b="1" dirty="0">
                <a:solidFill>
                  <a:srgbClr val="FF0000"/>
                </a:solidFill>
              </a:rPr>
              <a:t>in</a:t>
            </a:r>
            <a:r>
              <a:rPr lang="en-IE" sz="2800" dirty="0"/>
              <a:t> operator</a:t>
            </a:r>
          </a:p>
          <a:p>
            <a:pPr lvl="2"/>
            <a:r>
              <a:rPr lang="en-IE" sz="2400" dirty="0"/>
              <a:t>Syntax: </a:t>
            </a:r>
            <a:r>
              <a:rPr lang="en-IE" sz="2400" dirty="0">
                <a:solidFill>
                  <a:schemeClr val="accent5"/>
                </a:solidFill>
              </a:rPr>
              <a:t>key </a:t>
            </a:r>
            <a:r>
              <a:rPr lang="en-IE" sz="2400" b="1" dirty="0">
                <a:solidFill>
                  <a:srgbClr val="FF0000"/>
                </a:solidFill>
              </a:rPr>
              <a:t>not in</a:t>
            </a:r>
            <a:r>
              <a:rPr lang="en-IE" sz="2400" dirty="0"/>
              <a:t> </a:t>
            </a:r>
            <a:r>
              <a:rPr lang="en-IE" sz="2400" dirty="0" err="1">
                <a:solidFill>
                  <a:schemeClr val="accent1"/>
                </a:solidFill>
              </a:rPr>
              <a:t>dictionary_name</a:t>
            </a:r>
            <a:endParaRPr lang="en-IE" sz="2400" dirty="0">
              <a:solidFill>
                <a:schemeClr val="accent1"/>
              </a:solidFill>
            </a:endParaRPr>
          </a:p>
          <a:p>
            <a:pPr lvl="2"/>
            <a:endParaRPr lang="en-IE" sz="2400" dirty="0">
              <a:solidFill>
                <a:schemeClr val="accent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ED73B0-5B44-DBD9-943E-65D8ECC15BEA}"/>
              </a:ext>
            </a:extLst>
          </p:cNvPr>
          <p:cNvSpPr/>
          <p:nvPr/>
        </p:nvSpPr>
        <p:spPr>
          <a:xfrm>
            <a:off x="7827031" y="2847351"/>
            <a:ext cx="3328649" cy="7114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Commented version on </a:t>
            </a:r>
            <a:r>
              <a:rPr lang="en-IE" dirty="0" err="1"/>
              <a:t>moodle</a:t>
            </a:r>
            <a:r>
              <a:rPr lang="en-IE" dirty="0"/>
              <a:t>:</a:t>
            </a:r>
          </a:p>
          <a:p>
            <a:pPr algn="ctr"/>
            <a:r>
              <a:rPr lang="en-IE" dirty="0"/>
              <a:t>checking_if_in_dict.py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2C965EA-C5F8-463C-2D26-435970C52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132" y="3765569"/>
            <a:ext cx="5714696" cy="2479956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705735-0890-20B2-266E-ABA2B202FAEF}"/>
              </a:ext>
            </a:extLst>
          </p:cNvPr>
          <p:cNvCxnSpPr>
            <a:cxnSpLocks/>
          </p:cNvCxnSpPr>
          <p:nvPr/>
        </p:nvCxnSpPr>
        <p:spPr>
          <a:xfrm>
            <a:off x="3036498" y="3668697"/>
            <a:ext cx="621102" cy="413399"/>
          </a:xfrm>
          <a:prstGeom prst="bentConnector3">
            <a:avLst>
              <a:gd name="adj1" fmla="val -2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01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E4F2-4A03-4437-B9E1-F3DB570C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Exercise: Validating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6D77-FF35-4E71-241A-57FA39BBF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/>
              <a:t>Amend the code in introducing_dictionaries.py to ask the user to enter a friend’s name and contact number.</a:t>
            </a:r>
          </a:p>
          <a:p>
            <a:pPr lvl="1"/>
            <a:r>
              <a:rPr lang="en-IE" sz="2800" dirty="0"/>
              <a:t>Validate that the name does not already exist as a key before adding it to the dictionary.</a:t>
            </a:r>
          </a:p>
          <a:p>
            <a:pPr lvl="2"/>
            <a:r>
              <a:rPr lang="en-IE" sz="2400" dirty="0"/>
              <a:t>While it’s not a unique name:</a:t>
            </a:r>
          </a:p>
          <a:p>
            <a:pPr lvl="3"/>
            <a:r>
              <a:rPr lang="en-IE" sz="2400" dirty="0"/>
              <a:t>Prompt the user to re-enter the name</a:t>
            </a:r>
          </a:p>
          <a:p>
            <a:pPr lvl="3"/>
            <a:r>
              <a:rPr lang="en-IE" sz="2400" dirty="0"/>
              <a:t>Check the new version to see if it’s unique</a:t>
            </a:r>
          </a:p>
          <a:p>
            <a:pPr lvl="2"/>
            <a:r>
              <a:rPr lang="en-IE" sz="2400" dirty="0"/>
              <a:t>When a valid name is given, add it to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2461898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8241-6756-6EE6-04BD-574465CD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Removing From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ED84-A1CB-CE73-F122-A807A87EE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IE" sz="2800" dirty="0"/>
              <a:t>When we think about removing from a dictionary, we need to consider:</a:t>
            </a:r>
          </a:p>
          <a:p>
            <a:pPr lvl="2"/>
            <a:r>
              <a:rPr lang="en-IE" sz="2400" dirty="0"/>
              <a:t>Do we want to remove the </a:t>
            </a:r>
            <a:r>
              <a:rPr lang="en-IE" sz="2400" dirty="0">
                <a:solidFill>
                  <a:srgbClr val="FF0000"/>
                </a:solidFill>
              </a:rPr>
              <a:t>whole element</a:t>
            </a:r>
            <a:r>
              <a:rPr lang="en-IE" sz="2400" dirty="0"/>
              <a:t>, i.e. the key AND value?</a:t>
            </a:r>
          </a:p>
          <a:p>
            <a:pPr lvl="2"/>
            <a:r>
              <a:rPr lang="en-IE" sz="2400" dirty="0"/>
              <a:t>Do we want to </a:t>
            </a:r>
            <a:r>
              <a:rPr lang="en-IE" sz="2400" dirty="0">
                <a:solidFill>
                  <a:srgbClr val="FF0000"/>
                </a:solidFill>
              </a:rPr>
              <a:t>wipe the value </a:t>
            </a:r>
            <a:r>
              <a:rPr lang="en-IE" sz="2400" dirty="0"/>
              <a:t>out but keep the key?</a:t>
            </a:r>
          </a:p>
          <a:p>
            <a:pPr lvl="2"/>
            <a:endParaRPr lang="en-IE" sz="2400" dirty="0"/>
          </a:p>
          <a:p>
            <a:pPr lvl="1"/>
            <a:r>
              <a:rPr lang="en-IE" sz="2800" dirty="0"/>
              <a:t>Removing the whole element indicates the key isn’t likely to be used again</a:t>
            </a:r>
          </a:p>
          <a:p>
            <a:pPr lvl="2"/>
            <a:r>
              <a:rPr lang="en-IE" sz="2400" dirty="0"/>
              <a:t>It also stops confusion over whether the key is available, e.g. with usernames</a:t>
            </a:r>
          </a:p>
          <a:p>
            <a:pPr lvl="1"/>
            <a:r>
              <a:rPr lang="en-IE" sz="2800" dirty="0"/>
              <a:t>Wiping out just the value indicates you expect to get a new value for that key later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212375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4345-0E4A-67A2-C294-BA8A4B12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Removing From Dictionaries:</a:t>
            </a:r>
            <a:br>
              <a:rPr lang="en-IE" dirty="0"/>
            </a:br>
            <a:r>
              <a:rPr lang="en-IE" dirty="0"/>
              <a:t>Option 1) Removing the Complete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AC06-5F42-7897-E113-AEAB8A4C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To remove a complete item (key-value pair) from a dictionary you use the pop() function</a:t>
            </a:r>
          </a:p>
          <a:p>
            <a:pPr lvl="2"/>
            <a:r>
              <a:rPr lang="en-IE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dictionary_name</a:t>
            </a:r>
            <a:r>
              <a:rPr lang="en-IE" sz="2800" dirty="0" err="1">
                <a:latin typeface="Consolas" panose="020B0609020204030204" pitchFamily="49" charset="0"/>
              </a:rPr>
              <a:t>.</a:t>
            </a:r>
            <a:r>
              <a:rPr lang="en-IE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IE" sz="2800" dirty="0">
                <a:latin typeface="Consolas" panose="020B0609020204030204" pitchFamily="49" charset="0"/>
              </a:rPr>
              <a:t>(</a:t>
            </a:r>
            <a:r>
              <a:rPr lang="en-IE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key</a:t>
            </a:r>
            <a:r>
              <a:rPr lang="en-IE" sz="2800" dirty="0">
                <a:latin typeface="Consolas" panose="020B0609020204030204" pitchFamily="49" charset="0"/>
              </a:rPr>
              <a:t>)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pop() will: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Delete the specified key and its corresponding value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Return the value that was deleted (not the key-value pair – why?)</a:t>
            </a:r>
          </a:p>
          <a:p>
            <a:pPr marL="898398" lvl="2" indent="-514350">
              <a:buFont typeface="+mj-lt"/>
              <a:buAutoNum type="arabicPeriod"/>
            </a:pPr>
            <a:endParaRPr lang="en-IE" sz="2800" dirty="0"/>
          </a:p>
          <a:p>
            <a:pPr lvl="1"/>
            <a:r>
              <a:rPr lang="en-IE" sz="3200" dirty="0"/>
              <a:t>If there is no item with the specified key, pop() will throw a </a:t>
            </a:r>
            <a:r>
              <a:rPr lang="en-IE" sz="3200" b="1" dirty="0" err="1"/>
              <a:t>KeyError</a:t>
            </a:r>
            <a:endParaRPr lang="en-IE" sz="3200" b="1" dirty="0"/>
          </a:p>
          <a:p>
            <a:pPr lvl="2"/>
            <a:r>
              <a:rPr lang="en-IE" sz="2800" dirty="0"/>
              <a:t>To avoid this, you can specify a default return value, e.g.:</a:t>
            </a:r>
          </a:p>
          <a:p>
            <a:pPr lvl="3"/>
            <a:r>
              <a:rPr lang="en-IE" sz="2800" dirty="0" err="1">
                <a:solidFill>
                  <a:schemeClr val="accent1">
                    <a:lumMod val="75000"/>
                  </a:schemeClr>
                </a:solidFill>
              </a:rPr>
              <a:t>dictionary_name</a:t>
            </a:r>
            <a:r>
              <a:rPr lang="en-IE" sz="2800" dirty="0" err="1"/>
              <a:t>.</a:t>
            </a:r>
            <a:r>
              <a:rPr lang="en-IE" sz="2800" dirty="0" err="1">
                <a:solidFill>
                  <a:srgbClr val="FF0000"/>
                </a:solidFill>
              </a:rPr>
              <a:t>pop</a:t>
            </a:r>
            <a:r>
              <a:rPr lang="en-IE" sz="2800" dirty="0"/>
              <a:t>(</a:t>
            </a:r>
            <a:r>
              <a:rPr lang="en-IE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key</a:t>
            </a:r>
            <a:r>
              <a:rPr lang="en-IE" sz="2800" dirty="0"/>
              <a:t>, </a:t>
            </a:r>
            <a:r>
              <a:rPr lang="en-IE" sz="2800" dirty="0">
                <a:solidFill>
                  <a:schemeClr val="accent4">
                    <a:lumMod val="75000"/>
                  </a:schemeClr>
                </a:solidFill>
              </a:rPr>
              <a:t>None</a:t>
            </a:r>
            <a:r>
              <a:rPr lang="en-IE" sz="2800" dirty="0"/>
              <a:t>)</a:t>
            </a:r>
          </a:p>
          <a:p>
            <a:pPr lvl="4"/>
            <a:r>
              <a:rPr lang="en-IE" sz="2800" dirty="0"/>
              <a:t>Anything can be supplied as the second parameter, not just None</a:t>
            </a:r>
          </a:p>
        </p:txBody>
      </p:sp>
    </p:spTree>
    <p:extLst>
      <p:ext uri="{BB962C8B-B14F-4D97-AF65-F5344CB8AC3E}">
        <p14:creationId xmlns:p14="http://schemas.microsoft.com/office/powerpoint/2010/main" val="50887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0957-5B61-AC94-C720-EE474409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Removing From Dictionaries:</a:t>
            </a:r>
            <a:br>
              <a:rPr lang="en-IE" dirty="0"/>
            </a:br>
            <a:r>
              <a:rPr lang="en-IE" dirty="0"/>
              <a:t>Option 2) Keeping a Key, Wiping its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660A-4FCC-6BBB-E7C2-31795D55A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2800" dirty="0"/>
              <a:t>To wipe the value, we need to set it to a null state (i.e. containing nothing)</a:t>
            </a:r>
          </a:p>
          <a:p>
            <a:pPr lvl="2"/>
            <a:r>
              <a:rPr lang="en-IE" sz="2400" dirty="0" err="1">
                <a:latin typeface="Consolas" panose="020B0609020204030204" pitchFamily="49" charset="0"/>
              </a:rPr>
              <a:t>dictionary_name</a:t>
            </a:r>
            <a:r>
              <a:rPr lang="en-IE" sz="2400" dirty="0">
                <a:latin typeface="Consolas" panose="020B0609020204030204" pitchFamily="49" charset="0"/>
              </a:rPr>
              <a:t>[key] = </a:t>
            </a:r>
            <a:r>
              <a:rPr lang="en-IE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&lt;Some blank / nothing value&gt;</a:t>
            </a:r>
          </a:p>
          <a:p>
            <a:pPr lvl="2"/>
            <a:endParaRPr lang="en-IE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E" sz="2800" dirty="0"/>
              <a:t>How do we show “nothing”?</a:t>
            </a:r>
          </a:p>
          <a:p>
            <a:pPr lvl="2"/>
            <a:r>
              <a:rPr lang="en-IE" sz="2400" dirty="0"/>
              <a:t>“” is still a piece of text</a:t>
            </a:r>
          </a:p>
          <a:p>
            <a:pPr lvl="2"/>
            <a:r>
              <a:rPr lang="en-IE" sz="2400" dirty="0"/>
              <a:t>0 is still a number</a:t>
            </a:r>
          </a:p>
          <a:p>
            <a:pPr lvl="2"/>
            <a:r>
              <a:rPr lang="en-IE" sz="2400" dirty="0"/>
              <a:t>True/False are still Boolean values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In Python, </a:t>
            </a:r>
            <a:r>
              <a:rPr lang="en-IE" sz="2800" dirty="0">
                <a:solidFill>
                  <a:srgbClr val="FF0000"/>
                </a:solidFill>
                <a:latin typeface="Consolas" panose="020B0609020204030204" pitchFamily="49" charset="0"/>
              </a:rPr>
              <a:t>None</a:t>
            </a:r>
            <a:r>
              <a:rPr lang="en-IE" sz="2800" dirty="0"/>
              <a:t> indicates nothing</a:t>
            </a:r>
          </a:p>
          <a:p>
            <a:pPr lvl="2"/>
            <a:r>
              <a:rPr lang="en-IE" sz="2400" dirty="0"/>
              <a:t>Setting something to None means no confusion over whether a value is “real”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CD3AE7-C528-BFD9-CC73-4C3231A011A4}"/>
              </a:ext>
            </a:extLst>
          </p:cNvPr>
          <p:cNvSpPr/>
          <p:nvPr/>
        </p:nvSpPr>
        <p:spPr>
          <a:xfrm>
            <a:off x="8885205" y="3545137"/>
            <a:ext cx="2270475" cy="920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Commented example on </a:t>
            </a:r>
            <a:r>
              <a:rPr lang="en-IE" dirty="0" err="1"/>
              <a:t>moodle</a:t>
            </a:r>
            <a:r>
              <a:rPr lang="en-IE" dirty="0"/>
              <a:t>:</a:t>
            </a:r>
          </a:p>
          <a:p>
            <a:pPr algn="ctr"/>
            <a:r>
              <a:rPr lang="en-IE" dirty="0"/>
              <a:t>wiping_values.py</a:t>
            </a:r>
          </a:p>
        </p:txBody>
      </p:sp>
    </p:spTree>
    <p:extLst>
      <p:ext uri="{BB962C8B-B14F-4D97-AF65-F5344CB8AC3E}">
        <p14:creationId xmlns:p14="http://schemas.microsoft.com/office/powerpoint/2010/main" val="752364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648C-4A32-00F1-1796-CE3D0417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Side Topic: The Issue With </a:t>
            </a:r>
            <a:r>
              <a:rPr lang="en-IE" dirty="0">
                <a:solidFill>
                  <a:srgbClr val="FF0000"/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03A4-ADC4-43EF-3924-B5D439A7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Positive: None can be a great way to indicate no result/invalid information</a:t>
            </a:r>
          </a:p>
          <a:p>
            <a:pPr lvl="2"/>
            <a:r>
              <a:rPr lang="en-IE" sz="2800" dirty="0"/>
              <a:t>Very clear that no possible answer can be provided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Drawback: When you use None in your programs, you are no longer guaranteed about the type of information you’re working with</a:t>
            </a:r>
          </a:p>
          <a:p>
            <a:pPr lvl="2"/>
            <a:r>
              <a:rPr lang="en-IE" sz="2800" dirty="0"/>
              <a:t>None is not an int, float, bool or string, it’s its own thing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You need to remember to check it before you try to work with your data</a:t>
            </a:r>
          </a:p>
          <a:p>
            <a:pPr lvl="2"/>
            <a:r>
              <a:rPr lang="en-IE" sz="2800" dirty="0"/>
              <a:t>If you don’t, you run the risk of a </a:t>
            </a:r>
            <a:r>
              <a:rPr lang="en-IE" sz="2800" dirty="0" err="1"/>
              <a:t>TypeError</a:t>
            </a:r>
            <a:r>
              <a:rPr lang="en-IE" sz="2800" dirty="0"/>
              <a:t>:</a:t>
            </a:r>
          </a:p>
          <a:p>
            <a:pPr marL="384048" lvl="2" indent="0">
              <a:buNone/>
            </a:pPr>
            <a:endParaRPr lang="en-IE" sz="2800" dirty="0"/>
          </a:p>
          <a:p>
            <a:pPr lvl="1"/>
            <a:r>
              <a:rPr lang="en-IE" sz="3200" dirty="0"/>
              <a:t>To </a:t>
            </a:r>
            <a:r>
              <a:rPr lang="en-IE" sz="3200" u="sng" dirty="0"/>
              <a:t>check</a:t>
            </a:r>
            <a:r>
              <a:rPr lang="en-IE" sz="3200" dirty="0"/>
              <a:t> for None, you use the </a:t>
            </a:r>
            <a:r>
              <a:rPr lang="en-IE" sz="3200" dirty="0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en-IE" sz="3200" dirty="0"/>
              <a:t> / </a:t>
            </a:r>
            <a:r>
              <a:rPr lang="en-IE" sz="3200" dirty="0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  <a:latin typeface="Consolas" panose="020B0609020204030204" pitchFamily="49" charset="0"/>
              </a:rPr>
              <a:t>not</a:t>
            </a:r>
            <a:r>
              <a:rPr lang="en-IE" sz="3200" dirty="0"/>
              <a:t> operators</a:t>
            </a:r>
          </a:p>
          <a:p>
            <a:pPr lvl="2"/>
            <a:endParaRPr lang="en-I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7AAA7-7F47-26C5-1406-4BB7EA72D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557" y="4382535"/>
            <a:ext cx="4689318" cy="366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5108C-D041-F312-399B-0975B7D1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362" y="5433459"/>
            <a:ext cx="4605276" cy="87127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E1F408-742A-33FE-F000-4967792B7A6E}"/>
              </a:ext>
            </a:extLst>
          </p:cNvPr>
          <p:cNvCxnSpPr>
            <a:cxnSpLocks/>
          </p:cNvCxnSpPr>
          <p:nvPr/>
        </p:nvCxnSpPr>
        <p:spPr>
          <a:xfrm flipH="1">
            <a:off x="5865962" y="5325085"/>
            <a:ext cx="943155" cy="42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A619A6-6FC0-1E61-8C3E-561A5CD73466}"/>
              </a:ext>
            </a:extLst>
          </p:cNvPr>
          <p:cNvSpPr/>
          <p:nvPr/>
        </p:nvSpPr>
        <p:spPr>
          <a:xfrm>
            <a:off x="483080" y="5560827"/>
            <a:ext cx="2713295" cy="616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Commented example on </a:t>
            </a:r>
            <a:r>
              <a:rPr lang="en-IE" dirty="0" err="1"/>
              <a:t>moodle</a:t>
            </a:r>
            <a:r>
              <a:rPr lang="en-IE" dirty="0"/>
              <a:t>: wiping_values.py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0B3C65-BA01-0486-D8DC-1100BC85870C}"/>
              </a:ext>
            </a:extLst>
          </p:cNvPr>
          <p:cNvSpPr/>
          <p:nvPr/>
        </p:nvSpPr>
        <p:spPr>
          <a:xfrm>
            <a:off x="8619515" y="5541878"/>
            <a:ext cx="2536165" cy="61129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Without this check, you could get a </a:t>
            </a:r>
            <a:r>
              <a:rPr lang="en-IE" dirty="0" err="1"/>
              <a:t>TypeError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8236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5BB9-246C-E347-1AE2-69AB7FFB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Dictionaries: </a:t>
            </a:r>
            <a:r>
              <a:rPr lang="en-IE" b="1" dirty="0">
                <a:solidFill>
                  <a:srgbClr val="FF0000"/>
                </a:solidFill>
              </a:rPr>
              <a:t>Indexed</a:t>
            </a:r>
            <a:r>
              <a:rPr lang="en-IE" dirty="0"/>
              <a:t> Collections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3DAF-1EEA-BDA9-6B03-69191511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798101" cy="4023360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Dictionaries are data structures that store data as a pairing – a </a:t>
            </a:r>
            <a:r>
              <a:rPr lang="en-IE" sz="3200" i="1" dirty="0">
                <a:solidFill>
                  <a:srgbClr val="FF0000"/>
                </a:solidFill>
              </a:rPr>
              <a:t>key</a:t>
            </a:r>
            <a:r>
              <a:rPr lang="en-IE" sz="3200" dirty="0"/>
              <a:t> and its </a:t>
            </a:r>
            <a:r>
              <a:rPr lang="en-IE" sz="3200" i="1" dirty="0">
                <a:solidFill>
                  <a:srgbClr val="0070C0"/>
                </a:solidFill>
              </a:rPr>
              <a:t>value</a:t>
            </a:r>
            <a:r>
              <a:rPr lang="en-IE" sz="3200" dirty="0"/>
              <a:t>.</a:t>
            </a:r>
          </a:p>
          <a:p>
            <a:pPr lvl="2"/>
            <a:r>
              <a:rPr lang="en-IE" sz="2800" dirty="0"/>
              <a:t>Value is mapped to a specific key</a:t>
            </a:r>
          </a:p>
          <a:p>
            <a:pPr lvl="2"/>
            <a:r>
              <a:rPr lang="en-IE" sz="2800" dirty="0"/>
              <a:t>Key and value don’t need to be the same type of thing</a:t>
            </a:r>
          </a:p>
          <a:p>
            <a:pPr lvl="2"/>
            <a:endParaRPr lang="en-IE" sz="2400" dirty="0"/>
          </a:p>
          <a:p>
            <a:pPr lvl="1"/>
            <a:r>
              <a:rPr lang="en-IE" sz="3200" dirty="0"/>
              <a:t>To </a:t>
            </a:r>
            <a:r>
              <a:rPr lang="en-IE" sz="3200" dirty="0">
                <a:solidFill>
                  <a:srgbClr val="FF0000"/>
                </a:solidFill>
              </a:rPr>
              <a:t>search</a:t>
            </a:r>
            <a:r>
              <a:rPr lang="en-IE" sz="3200" dirty="0"/>
              <a:t> for a value, </a:t>
            </a:r>
            <a:r>
              <a:rPr lang="en-IE" sz="3200" dirty="0">
                <a:solidFill>
                  <a:srgbClr val="FF0000"/>
                </a:solidFill>
              </a:rPr>
              <a:t>provide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</a:rPr>
              <a:t>the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</a:rPr>
              <a:t>key</a:t>
            </a:r>
          </a:p>
          <a:p>
            <a:pPr lvl="2"/>
            <a:r>
              <a:rPr lang="en-IE" sz="2800" dirty="0"/>
              <a:t>Dictionary will look through its data to find the value </a:t>
            </a:r>
            <a:r>
              <a:rPr lang="en-IE" sz="2800" i="1" dirty="0"/>
              <a:t>mapped </a:t>
            </a:r>
            <a:r>
              <a:rPr lang="en-IE" sz="2800" dirty="0"/>
              <a:t>to that key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Relationship between the key and its value is known as the </a:t>
            </a:r>
            <a:r>
              <a:rPr lang="en-IE" sz="3200" i="1" dirty="0">
                <a:solidFill>
                  <a:srgbClr val="FFC000"/>
                </a:solidFill>
              </a:rPr>
              <a:t>mapping</a:t>
            </a:r>
          </a:p>
          <a:p>
            <a:pPr lvl="2"/>
            <a:r>
              <a:rPr lang="en-IE" sz="2800" dirty="0"/>
              <a:t>Mappings are usually 1:1</a:t>
            </a:r>
            <a:endParaRPr lang="en-IE" sz="3200" i="1" dirty="0"/>
          </a:p>
          <a:p>
            <a:pPr lvl="1"/>
            <a:endParaRPr lang="en-IE" sz="2800" dirty="0"/>
          </a:p>
          <a:p>
            <a:pPr lvl="2"/>
            <a:endParaRPr lang="en-IE" sz="2400" dirty="0"/>
          </a:p>
          <a:p>
            <a:pPr lvl="1"/>
            <a:endParaRPr lang="en-IE" sz="2800" dirty="0"/>
          </a:p>
          <a:p>
            <a:pPr lvl="2"/>
            <a:endParaRPr lang="en-IE" sz="2400" dirty="0"/>
          </a:p>
          <a:p>
            <a:pPr lvl="2"/>
            <a:endParaRPr lang="en-IE" sz="2400" dirty="0"/>
          </a:p>
          <a:p>
            <a:pPr lvl="2"/>
            <a:endParaRPr lang="en-IE" sz="2400" dirty="0"/>
          </a:p>
          <a:p>
            <a:pPr lvl="2"/>
            <a:endParaRPr lang="en-IE" sz="2400" dirty="0"/>
          </a:p>
          <a:p>
            <a:pPr lvl="1"/>
            <a:endParaRPr lang="en-IE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F9E643-B6D5-B168-5EC1-A5C08FCFF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174151"/>
              </p:ext>
            </p:extLst>
          </p:nvPr>
        </p:nvGraphicFramePr>
        <p:xfrm>
          <a:off x="7651102" y="2257214"/>
          <a:ext cx="350457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241">
                  <a:extLst>
                    <a:ext uri="{9D8B030D-6E8A-4147-A177-3AD203B41FA5}">
                      <a16:colId xmlns:a16="http://schemas.microsoft.com/office/drawing/2014/main" val="2870090631"/>
                    </a:ext>
                  </a:extLst>
                </a:gridCol>
                <a:gridCol w="1948337">
                  <a:extLst>
                    <a:ext uri="{9D8B030D-6E8A-4147-A177-3AD203B41FA5}">
                      <a16:colId xmlns:a16="http://schemas.microsoft.com/office/drawing/2014/main" val="3929630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3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Alvin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084-7789534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1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Simon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082-5412569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64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Theodore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085-7548123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68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086-8794582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46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Glimmer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087-7852164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6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sz="2400" dirty="0"/>
                        <a:t>Razz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sz="2400" dirty="0"/>
                        <a:t>085-8954671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382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982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A0F3-F438-5BAE-DD75-B089B287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7CC1-B679-8B08-F39A-87202E3C3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395967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Adding/updating a single entry in a dictionary is easy:</a:t>
            </a:r>
          </a:p>
          <a:p>
            <a:pPr lvl="2"/>
            <a:r>
              <a:rPr lang="en-IE" sz="2800" dirty="0"/>
              <a:t>Remember: </a:t>
            </a:r>
            <a:r>
              <a:rPr lang="en-IE" sz="2800" dirty="0" err="1">
                <a:latin typeface="Consolas" panose="020B0609020204030204" pitchFamily="49" charset="0"/>
              </a:rPr>
              <a:t>dictionary_name</a:t>
            </a:r>
            <a:r>
              <a:rPr lang="en-IE" sz="2800" dirty="0">
                <a:latin typeface="Consolas" panose="020B0609020204030204" pitchFamily="49" charset="0"/>
              </a:rPr>
              <a:t>[key] = value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What if we want to:</a:t>
            </a:r>
          </a:p>
          <a:p>
            <a:pPr lvl="2"/>
            <a:r>
              <a:rPr lang="en-IE" sz="2800" dirty="0"/>
              <a:t>Add multiple new </a:t>
            </a:r>
            <a:r>
              <a:rPr lang="en-IE" sz="2800" i="1" dirty="0"/>
              <a:t>items</a:t>
            </a:r>
            <a:r>
              <a:rPr lang="en-IE" sz="2800" dirty="0"/>
              <a:t> (key-value pairs)</a:t>
            </a:r>
          </a:p>
          <a:p>
            <a:pPr lvl="2"/>
            <a:r>
              <a:rPr lang="en-IE" sz="2800" dirty="0"/>
              <a:t>Update a dictionary to ensure its values are the most recent</a:t>
            </a:r>
          </a:p>
          <a:p>
            <a:pPr lvl="2"/>
            <a:r>
              <a:rPr lang="en-IE" sz="2800" dirty="0"/>
              <a:t>Combine two dictionaries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We can use the original approach, but it means we need to loop:</a:t>
            </a:r>
          </a:p>
          <a:p>
            <a:pPr lvl="2"/>
            <a:endParaRPr lang="en-I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2BC0C-9294-C7B7-BDF9-F11E0181B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31" y="5142993"/>
            <a:ext cx="5719138" cy="1096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BCB57-05D0-9C37-E452-6153850CB470}"/>
              </a:ext>
            </a:extLst>
          </p:cNvPr>
          <p:cNvSpPr txBox="1"/>
          <p:nvPr/>
        </p:nvSpPr>
        <p:spPr>
          <a:xfrm>
            <a:off x="9176466" y="5142993"/>
            <a:ext cx="2610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Takes everything from </a:t>
            </a:r>
            <a:r>
              <a:rPr lang="en-IE" dirty="0" err="1"/>
              <a:t>secondary_contacts</a:t>
            </a:r>
            <a:r>
              <a:rPr lang="en-IE" dirty="0"/>
              <a:t> and adds to </a:t>
            </a:r>
            <a:r>
              <a:rPr lang="en-IE" dirty="0" err="1"/>
              <a:t>final_contacts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834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929B-BE3D-9C5E-E80E-AB1E3CCC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Updating Dictionaries:</a:t>
            </a:r>
            <a:br>
              <a:rPr lang="en-IE" dirty="0"/>
            </a:br>
            <a:r>
              <a:rPr lang="en-IE" dirty="0"/>
              <a:t>Batch Updating!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A8A89-04B5-75C4-A7E5-2DD54CA6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5406551" cy="4432717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To update/add </a:t>
            </a:r>
            <a:r>
              <a:rPr lang="en-IE" sz="3200" u="sng" dirty="0"/>
              <a:t>more than one item </a:t>
            </a:r>
            <a:r>
              <a:rPr lang="en-IE" sz="3200" dirty="0"/>
              <a:t>in a dictionary without looping, we can use </a:t>
            </a:r>
            <a:r>
              <a:rPr lang="en-IE" sz="3200" dirty="0">
                <a:latin typeface="Consolas" panose="020B0609020204030204" pitchFamily="49" charset="0"/>
              </a:rPr>
              <a:t>update()</a:t>
            </a:r>
          </a:p>
          <a:p>
            <a:pPr lvl="1"/>
            <a:r>
              <a:rPr lang="en-IE" sz="3200" dirty="0" err="1">
                <a:latin typeface="Consolas" panose="020B0609020204030204" pitchFamily="49" charset="0"/>
              </a:rPr>
              <a:t>dict_name.update</a:t>
            </a:r>
            <a:r>
              <a:rPr lang="en-IE" sz="3200" dirty="0">
                <a:latin typeface="Consolas" panose="020B0609020204030204" pitchFamily="49" charset="0"/>
              </a:rPr>
              <a:t>(x)</a:t>
            </a:r>
            <a:r>
              <a:rPr lang="en-IE" sz="3200" dirty="0"/>
              <a:t>: </a:t>
            </a:r>
          </a:p>
          <a:p>
            <a:pPr lvl="2"/>
            <a:r>
              <a:rPr lang="en-IE" sz="2800" dirty="0"/>
              <a:t>Takes in an </a:t>
            </a:r>
            <a:r>
              <a:rPr lang="en-IE" sz="2800" i="1" dirty="0" err="1"/>
              <a:t>iterable</a:t>
            </a:r>
            <a:r>
              <a:rPr lang="en-IE" sz="2800" i="1" dirty="0"/>
              <a:t>*</a:t>
            </a:r>
            <a:r>
              <a:rPr lang="en-IE" sz="2800" dirty="0"/>
              <a:t> of items (in our case, a dictionary)</a:t>
            </a:r>
          </a:p>
          <a:p>
            <a:pPr lvl="2"/>
            <a:r>
              <a:rPr lang="en-IE" sz="2800" dirty="0"/>
              <a:t>Adds in all items where the key is not already in the dictionary</a:t>
            </a:r>
          </a:p>
          <a:p>
            <a:pPr lvl="2"/>
            <a:r>
              <a:rPr lang="en-IE" sz="2800" dirty="0"/>
              <a:t>Updates (changes the value of) any items where the key </a:t>
            </a:r>
            <a:r>
              <a:rPr lang="en-IE" sz="2800" b="1" u="sng" dirty="0"/>
              <a:t>is</a:t>
            </a:r>
            <a:r>
              <a:rPr lang="en-IE" sz="2800" dirty="0"/>
              <a:t> already in the dictionary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Warning: update will </a:t>
            </a:r>
            <a:r>
              <a:rPr lang="en-IE" sz="3200" b="1" dirty="0">
                <a:solidFill>
                  <a:srgbClr val="FF0000"/>
                </a:solidFill>
              </a:rPr>
              <a:t>overwrite</a:t>
            </a:r>
            <a:r>
              <a:rPr lang="en-IE" sz="3200" dirty="0"/>
              <a:t> values of any existing keys!</a:t>
            </a:r>
          </a:p>
          <a:p>
            <a:pPr lvl="2"/>
            <a:r>
              <a:rPr lang="en-IE" sz="2800" dirty="0"/>
              <a:t>If you don’t want to lose old value information, you need to do some extra processing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5290247-8A80-D49F-6FD1-7302D57E1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303" y="1903172"/>
            <a:ext cx="4224377" cy="4210756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F5C7413-E06D-FD39-339F-3A887F40D6CE}"/>
              </a:ext>
            </a:extLst>
          </p:cNvPr>
          <p:cNvCxnSpPr>
            <a:cxnSpLocks/>
          </p:cNvCxnSpPr>
          <p:nvPr/>
        </p:nvCxnSpPr>
        <p:spPr>
          <a:xfrm>
            <a:off x="6212021" y="4884666"/>
            <a:ext cx="5105836" cy="1314851"/>
          </a:xfrm>
          <a:prstGeom prst="bentConnector3">
            <a:avLst>
              <a:gd name="adj1" fmla="val 72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2A909B5-6A06-2683-C76A-063E6B7F5D51}"/>
              </a:ext>
            </a:extLst>
          </p:cNvPr>
          <p:cNvCxnSpPr/>
          <p:nvPr/>
        </p:nvCxnSpPr>
        <p:spPr>
          <a:xfrm rot="16200000" flipV="1">
            <a:off x="10257959" y="5128117"/>
            <a:ext cx="1050121" cy="1035170"/>
          </a:xfrm>
          <a:prstGeom prst="bentConnector3">
            <a:avLst>
              <a:gd name="adj1" fmla="val 10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771D13-EA1A-9AF4-DE4A-043932B7C229}"/>
              </a:ext>
            </a:extLst>
          </p:cNvPr>
          <p:cNvGrpSpPr/>
          <p:nvPr/>
        </p:nvGrpSpPr>
        <p:grpSpPr>
          <a:xfrm>
            <a:off x="9477555" y="2208362"/>
            <a:ext cx="2131331" cy="1090091"/>
            <a:chOff x="9477555" y="2208362"/>
            <a:chExt cx="2131331" cy="109009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0A30ED-B291-0B00-427D-4D71EF5621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66385" y="2208362"/>
              <a:ext cx="862067" cy="478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94EBAB6-C3D2-EBBB-C197-8E0A5FFF2B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77555" y="2766204"/>
              <a:ext cx="1351471" cy="5322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6B8BD2-5629-9B26-3A8D-BAC29DC08B78}"/>
                </a:ext>
              </a:extLst>
            </p:cNvPr>
            <p:cNvSpPr txBox="1"/>
            <p:nvPr/>
          </p:nvSpPr>
          <p:spPr>
            <a:xfrm>
              <a:off x="10783019" y="2531023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/>
                <a:t>Uh oh!</a:t>
              </a: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463AC7F-4A2B-97EB-A40C-76FFA1FBC8BC}"/>
              </a:ext>
            </a:extLst>
          </p:cNvPr>
          <p:cNvSpPr/>
          <p:nvPr/>
        </p:nvSpPr>
        <p:spPr>
          <a:xfrm>
            <a:off x="10397419" y="3207555"/>
            <a:ext cx="1507480" cy="920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Commented example on </a:t>
            </a:r>
            <a:r>
              <a:rPr lang="en-IE" sz="1400" dirty="0" err="1"/>
              <a:t>moodle</a:t>
            </a:r>
            <a:r>
              <a:rPr lang="en-IE" sz="1400" dirty="0"/>
              <a:t>:</a:t>
            </a:r>
          </a:p>
          <a:p>
            <a:pPr algn="ctr"/>
            <a:r>
              <a:rPr lang="en-IE" sz="1400" dirty="0"/>
              <a:t>UsingUpdate.py</a:t>
            </a:r>
          </a:p>
        </p:txBody>
      </p:sp>
    </p:spTree>
    <p:extLst>
      <p:ext uri="{BB962C8B-B14F-4D97-AF65-F5344CB8AC3E}">
        <p14:creationId xmlns:p14="http://schemas.microsoft.com/office/powerpoint/2010/main" val="262757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A065-80FF-2B2B-448A-DB1DC283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Review: Useful Dictionary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8BB0-95D3-13F3-A550-CEB74999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2800" dirty="0">
                <a:solidFill>
                  <a:srgbClr val="A75990"/>
                </a:solidFill>
              </a:rPr>
              <a:t>keys</a:t>
            </a:r>
            <a:r>
              <a:rPr lang="en-IE" sz="2800" dirty="0"/>
              <a:t>() – Gets a list of all keys stored in the dictionary</a:t>
            </a:r>
          </a:p>
          <a:p>
            <a:pPr lvl="1"/>
            <a:r>
              <a:rPr lang="en-IE" sz="2800" dirty="0">
                <a:solidFill>
                  <a:srgbClr val="A75990"/>
                </a:solidFill>
              </a:rPr>
              <a:t>values</a:t>
            </a:r>
            <a:r>
              <a:rPr lang="en-IE" sz="2800" dirty="0"/>
              <a:t>() – Gets a list of all values stored in the dictionary</a:t>
            </a:r>
          </a:p>
          <a:p>
            <a:pPr lvl="1"/>
            <a:r>
              <a:rPr lang="en-IE" sz="2800" dirty="0">
                <a:solidFill>
                  <a:srgbClr val="A75990"/>
                </a:solidFill>
              </a:rPr>
              <a:t>items</a:t>
            </a:r>
            <a:r>
              <a:rPr lang="en-IE" sz="2800" dirty="0"/>
              <a:t>() – Gets a list of all items (key-value pairs)</a:t>
            </a:r>
          </a:p>
          <a:p>
            <a:pPr lvl="2"/>
            <a:r>
              <a:rPr lang="en-IE" sz="2400" dirty="0"/>
              <a:t>Each key-value pair is formatted as a tuple</a:t>
            </a:r>
          </a:p>
          <a:p>
            <a:pPr lvl="1"/>
            <a:r>
              <a:rPr lang="en-IE" sz="2800" dirty="0">
                <a:solidFill>
                  <a:srgbClr val="A75990"/>
                </a:solidFill>
              </a:rPr>
              <a:t>pop</a:t>
            </a:r>
            <a:r>
              <a:rPr lang="en-IE" sz="2800" dirty="0"/>
              <a:t>() – Delete an item (key-value pair) from the dictionary</a:t>
            </a:r>
          </a:p>
          <a:p>
            <a:pPr lvl="2"/>
            <a:r>
              <a:rPr lang="en-IE" sz="2400" dirty="0"/>
              <a:t>Takes the key to be deleted as a parameter</a:t>
            </a:r>
          </a:p>
          <a:p>
            <a:pPr lvl="2"/>
            <a:r>
              <a:rPr lang="en-IE" sz="2400" dirty="0"/>
              <a:t>Throws a </a:t>
            </a:r>
            <a:r>
              <a:rPr lang="en-IE" sz="2400" dirty="0" err="1"/>
              <a:t>KeyError</a:t>
            </a:r>
            <a:r>
              <a:rPr lang="en-IE" sz="2400" dirty="0"/>
              <a:t> if no item is found matching the supplied key</a:t>
            </a:r>
          </a:p>
          <a:p>
            <a:pPr lvl="1"/>
            <a:r>
              <a:rPr lang="en-IE" sz="2800" dirty="0" err="1">
                <a:solidFill>
                  <a:srgbClr val="A75990"/>
                </a:solidFill>
              </a:rPr>
              <a:t>popitem</a:t>
            </a:r>
            <a:r>
              <a:rPr lang="en-IE" sz="2800" dirty="0"/>
              <a:t>() – Delete the last item (key-value pair) added to the dictionary</a:t>
            </a:r>
          </a:p>
          <a:p>
            <a:pPr lvl="2"/>
            <a:r>
              <a:rPr lang="en-IE" sz="2400" dirty="0"/>
              <a:t>Takes no parameters, always deletes the last item that was added</a:t>
            </a:r>
          </a:p>
          <a:p>
            <a:pPr lvl="1"/>
            <a:r>
              <a:rPr lang="en-IE" sz="2800" dirty="0">
                <a:solidFill>
                  <a:srgbClr val="A75990"/>
                </a:solidFill>
              </a:rPr>
              <a:t>update</a:t>
            </a:r>
            <a:r>
              <a:rPr lang="en-IE" sz="2800" dirty="0"/>
              <a:t>() – Add one or more items (key-value pairs) to the dictionary </a:t>
            </a:r>
          </a:p>
          <a:p>
            <a:pPr lvl="2"/>
            <a:r>
              <a:rPr lang="en-IE" sz="2400" dirty="0"/>
              <a:t>Where a key exists already, its corresponding value is overwritten (with no notification!)</a:t>
            </a:r>
            <a:endParaRPr lang="en-IE" sz="2800" dirty="0">
              <a:solidFill>
                <a:srgbClr val="A75990"/>
              </a:solidFill>
            </a:endParaRPr>
          </a:p>
          <a:p>
            <a:pPr lvl="1"/>
            <a:r>
              <a:rPr lang="en-IE" sz="2800" dirty="0">
                <a:solidFill>
                  <a:srgbClr val="A75990"/>
                </a:solidFill>
              </a:rPr>
              <a:t>clear</a:t>
            </a:r>
            <a:r>
              <a:rPr lang="en-IE" sz="2800" dirty="0"/>
              <a:t>() – Wipes the dictionary of all entries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49186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A034-8653-539D-2F98-E2EE5A9E9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Useful Functions </a:t>
            </a:r>
            <a:br>
              <a:rPr lang="en-IE" dirty="0"/>
            </a:br>
            <a:r>
              <a:rPr lang="en-IE" dirty="0"/>
              <a:t>That Use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6CC1-7F87-6D26-7E0A-3917867D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/>
              <a:t>The functions on the previous slides are called by the dictionary in question</a:t>
            </a:r>
          </a:p>
          <a:p>
            <a:pPr lvl="2"/>
            <a:r>
              <a:rPr lang="en-IE" sz="2400" dirty="0"/>
              <a:t>The function is called on the dictionary: </a:t>
            </a:r>
            <a:r>
              <a:rPr lang="en-IE" sz="2400" dirty="0" err="1"/>
              <a:t>dictionary_name.function_name</a:t>
            </a:r>
            <a:r>
              <a:rPr lang="en-IE" sz="2400" dirty="0"/>
              <a:t>()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There are some other useful functions that </a:t>
            </a:r>
            <a:r>
              <a:rPr lang="en-IE" sz="2800" dirty="0">
                <a:solidFill>
                  <a:srgbClr val="FF0000"/>
                </a:solidFill>
              </a:rPr>
              <a:t>take a dictionary as a parameter:</a:t>
            </a:r>
          </a:p>
          <a:p>
            <a:pPr lvl="2"/>
            <a:r>
              <a:rPr lang="en-IE" sz="2400" dirty="0" err="1"/>
              <a:t>len</a:t>
            </a:r>
            <a:r>
              <a:rPr lang="en-IE" sz="2400" dirty="0"/>
              <a:t> – get the number of elements in a dictionary : </a:t>
            </a:r>
            <a:r>
              <a:rPr lang="en-IE" sz="2400" dirty="0" err="1"/>
              <a:t>len</a:t>
            </a:r>
            <a:r>
              <a:rPr lang="en-IE" sz="2400" dirty="0"/>
              <a:t>(</a:t>
            </a:r>
            <a:r>
              <a:rPr lang="en-IE" sz="2400" dirty="0" err="1"/>
              <a:t>dictionary_name</a:t>
            </a:r>
            <a:r>
              <a:rPr lang="en-IE" sz="2400" dirty="0"/>
              <a:t>)</a:t>
            </a:r>
          </a:p>
          <a:p>
            <a:pPr lvl="2"/>
            <a:r>
              <a:rPr lang="en-IE" sz="2400" dirty="0"/>
              <a:t>max – get the largest key in a dictionary : max(</a:t>
            </a:r>
            <a:r>
              <a:rPr lang="en-IE" sz="2400" dirty="0" err="1"/>
              <a:t>dictionary_name</a:t>
            </a:r>
            <a:r>
              <a:rPr lang="en-IE" sz="2400" dirty="0"/>
              <a:t>)</a:t>
            </a:r>
          </a:p>
          <a:p>
            <a:pPr lvl="2"/>
            <a:r>
              <a:rPr lang="en-IE" sz="2400" dirty="0"/>
              <a:t>min – get the smallest key in a dictionary : min(</a:t>
            </a:r>
            <a:r>
              <a:rPr lang="en-IE" sz="2400" dirty="0" err="1"/>
              <a:t>dictionary_name</a:t>
            </a:r>
            <a:r>
              <a:rPr lang="en-I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629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Examples of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000" dirty="0"/>
              <a:t>A dictionary</a:t>
            </a:r>
          </a:p>
          <a:p>
            <a:pPr lvl="2"/>
            <a:r>
              <a:rPr lang="en-IE" sz="2400" dirty="0"/>
              <a:t>Key: The word you wish to find</a:t>
            </a:r>
          </a:p>
          <a:p>
            <a:pPr lvl="2"/>
            <a:r>
              <a:rPr lang="en-IE" sz="2400" dirty="0"/>
              <a:t>Value: The definition of that word</a:t>
            </a:r>
          </a:p>
          <a:p>
            <a:pPr lvl="1"/>
            <a:r>
              <a:rPr lang="en-IE" sz="3000" dirty="0"/>
              <a:t>A phone book</a:t>
            </a:r>
          </a:p>
          <a:p>
            <a:pPr lvl="2"/>
            <a:r>
              <a:rPr lang="en-IE" sz="2400" dirty="0"/>
              <a:t>Key: The contact’s name</a:t>
            </a:r>
          </a:p>
          <a:p>
            <a:pPr lvl="2"/>
            <a:r>
              <a:rPr lang="en-IE" sz="2400" dirty="0"/>
              <a:t>Value: The contact’s phone number (plus other optional contact info)</a:t>
            </a:r>
          </a:p>
        </p:txBody>
      </p:sp>
    </p:spTree>
    <p:extLst>
      <p:ext uri="{BB962C8B-B14F-4D97-AF65-F5344CB8AC3E}">
        <p14:creationId xmlns:p14="http://schemas.microsoft.com/office/powerpoint/2010/main" val="181880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5C1-8981-194D-79A3-0CD79DF0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Dictionary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1EAB-B0F5-5E0D-D87A-1B915884D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>
                <a:solidFill>
                  <a:srgbClr val="FF0000"/>
                </a:solidFill>
              </a:rPr>
              <a:t>Key</a:t>
            </a:r>
            <a:r>
              <a:rPr lang="en-IE" sz="3200" dirty="0"/>
              <a:t>: The information used to locate a piece of data within the dictionary</a:t>
            </a:r>
          </a:p>
          <a:p>
            <a:pPr lvl="2"/>
            <a:r>
              <a:rPr lang="en-IE" sz="2800" dirty="0"/>
              <a:t>Must be a unique value – equivalent of primary key in a database</a:t>
            </a:r>
          </a:p>
          <a:p>
            <a:pPr lvl="2"/>
            <a:r>
              <a:rPr lang="en-IE" sz="2800" dirty="0"/>
              <a:t>Must be an immutable type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>
                <a:solidFill>
                  <a:srgbClr val="FF0000"/>
                </a:solidFill>
              </a:rPr>
              <a:t>Value</a:t>
            </a:r>
            <a:r>
              <a:rPr lang="en-IE" sz="3200" dirty="0"/>
              <a:t>: The data stored under a specific key</a:t>
            </a:r>
          </a:p>
          <a:p>
            <a:pPr lvl="2"/>
            <a:r>
              <a:rPr lang="en-IE" sz="2800" dirty="0"/>
              <a:t>May be a duplicate</a:t>
            </a:r>
          </a:p>
          <a:p>
            <a:pPr lvl="2"/>
            <a:r>
              <a:rPr lang="en-IE" sz="2800" dirty="0"/>
              <a:t>Can be changed at will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>
                <a:solidFill>
                  <a:srgbClr val="FF0000"/>
                </a:solidFill>
              </a:rPr>
              <a:t>Item</a:t>
            </a:r>
            <a:r>
              <a:rPr lang="en-IE" sz="3200" dirty="0"/>
              <a:t>: A key-value pairing</a:t>
            </a:r>
          </a:p>
        </p:txBody>
      </p:sp>
    </p:spTree>
    <p:extLst>
      <p:ext uri="{BB962C8B-B14F-4D97-AF65-F5344CB8AC3E}">
        <p14:creationId xmlns:p14="http://schemas.microsoft.com/office/powerpoint/2010/main" val="251100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DC29-4B5D-33A4-5158-4FC11053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Can Dictionaries Hold?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6175-2C17-A69B-7EB9-04BD9A8EF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Values can be </a:t>
            </a:r>
            <a:r>
              <a:rPr lang="en-IE" sz="3200" u="sng" dirty="0"/>
              <a:t>any</a:t>
            </a:r>
            <a:r>
              <a:rPr lang="en-IE" sz="3200" dirty="0"/>
              <a:t> type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Keys can be any </a:t>
            </a:r>
            <a:r>
              <a:rPr lang="en-IE" sz="3200" b="1" i="1" dirty="0">
                <a:solidFill>
                  <a:srgbClr val="FF0000"/>
                </a:solidFill>
              </a:rPr>
              <a:t>immutable</a:t>
            </a:r>
            <a:r>
              <a:rPr lang="en-IE" sz="3200" dirty="0"/>
              <a:t> type</a:t>
            </a:r>
          </a:p>
          <a:p>
            <a:pPr lvl="2"/>
            <a:r>
              <a:rPr lang="en-IE" sz="2800" dirty="0"/>
              <a:t>Immutable: unable to change</a:t>
            </a:r>
          </a:p>
          <a:p>
            <a:pPr lvl="2"/>
            <a:r>
              <a:rPr lang="en-IE" sz="2800" dirty="0"/>
              <a:t>Examples of immutable types: strings, tuples, integers, etc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Keys must be immutable as they are the only way to find a value within a dictionary</a:t>
            </a:r>
          </a:p>
          <a:p>
            <a:pPr lvl="2"/>
            <a:r>
              <a:rPr lang="en-IE" sz="2800" dirty="0"/>
              <a:t>If a key was changed, how would you find its corresponding value again?</a:t>
            </a:r>
          </a:p>
        </p:txBody>
      </p:sp>
    </p:spTree>
    <p:extLst>
      <p:ext uri="{BB962C8B-B14F-4D97-AF65-F5344CB8AC3E}">
        <p14:creationId xmlns:p14="http://schemas.microsoft.com/office/powerpoint/2010/main" val="71697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6DF1-6933-CC37-77B9-710C544F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93B9-4709-25D0-BA14-6C3981EE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1"/>
            <a:r>
              <a:rPr lang="en-IE" sz="3200" dirty="0"/>
              <a:t>We can create an </a:t>
            </a:r>
            <a:r>
              <a:rPr lang="en-IE" sz="3200" i="1" dirty="0"/>
              <a:t>empty</a:t>
            </a:r>
            <a:r>
              <a:rPr lang="en-IE" sz="3200" dirty="0"/>
              <a:t> dictionary:</a:t>
            </a:r>
          </a:p>
          <a:p>
            <a:pPr lvl="2"/>
            <a:r>
              <a:rPr lang="en-IE" sz="2800" dirty="0" err="1"/>
              <a:t>dictionary_name</a:t>
            </a:r>
            <a:r>
              <a:rPr lang="en-IE" sz="2800" dirty="0"/>
              <a:t> = </a:t>
            </a:r>
            <a:r>
              <a:rPr lang="en-IE" sz="2800" b="1" dirty="0">
                <a:solidFill>
                  <a:srgbClr val="FF0000"/>
                </a:solidFill>
              </a:rPr>
              <a:t>{}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We can create a dictionary containing a </a:t>
            </a:r>
            <a:r>
              <a:rPr lang="en-IE" sz="3200" i="1" dirty="0"/>
              <a:t>single</a:t>
            </a:r>
            <a:r>
              <a:rPr lang="en-IE" sz="3200" dirty="0"/>
              <a:t> key-value pair</a:t>
            </a:r>
          </a:p>
          <a:p>
            <a:pPr lvl="2"/>
            <a:r>
              <a:rPr lang="en-IE" sz="2800" i="1" dirty="0"/>
              <a:t>Key and value are separated by a colon!</a:t>
            </a:r>
          </a:p>
          <a:p>
            <a:pPr lvl="2"/>
            <a:r>
              <a:rPr lang="en-IE" sz="2800" dirty="0" err="1"/>
              <a:t>dictionary_name</a:t>
            </a:r>
            <a:r>
              <a:rPr lang="en-IE" sz="2800" dirty="0"/>
              <a:t> = </a:t>
            </a:r>
            <a:r>
              <a:rPr lang="en-IE" sz="2800" b="1" dirty="0">
                <a:solidFill>
                  <a:srgbClr val="FF0000"/>
                </a:solidFill>
              </a:rPr>
              <a:t>{</a:t>
            </a:r>
            <a:br>
              <a:rPr lang="en-IE" sz="2800" dirty="0"/>
            </a:br>
            <a:r>
              <a:rPr lang="en-IE" sz="2800" dirty="0"/>
              <a:t>	key</a:t>
            </a:r>
            <a:r>
              <a:rPr lang="en-IE" sz="2800" b="1" dirty="0">
                <a:solidFill>
                  <a:srgbClr val="FF0000"/>
                </a:solidFill>
              </a:rPr>
              <a:t>:</a:t>
            </a:r>
            <a:r>
              <a:rPr lang="en-IE" sz="2800" dirty="0"/>
              <a:t> value</a:t>
            </a:r>
            <a:br>
              <a:rPr lang="en-IE" sz="2800" dirty="0"/>
            </a:br>
            <a:r>
              <a:rPr lang="en-IE" sz="2800" b="1" dirty="0">
                <a:solidFill>
                  <a:srgbClr val="FF0000"/>
                </a:solidFill>
              </a:rPr>
              <a:t>}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We can create a dictionary containing </a:t>
            </a:r>
            <a:r>
              <a:rPr lang="en-IE" sz="3200" i="1" dirty="0"/>
              <a:t>more than one </a:t>
            </a:r>
            <a:r>
              <a:rPr lang="en-IE" sz="3200" dirty="0"/>
              <a:t>pair</a:t>
            </a:r>
          </a:p>
          <a:p>
            <a:pPr lvl="2"/>
            <a:r>
              <a:rPr lang="en-IE" sz="2800" i="1" dirty="0"/>
              <a:t>Pairs are separated by commas!</a:t>
            </a:r>
          </a:p>
          <a:p>
            <a:pPr lvl="2"/>
            <a:r>
              <a:rPr lang="en-IE" sz="2800" dirty="0" err="1"/>
              <a:t>dictionary_name</a:t>
            </a:r>
            <a:r>
              <a:rPr lang="en-IE" sz="2800" dirty="0"/>
              <a:t> = </a:t>
            </a:r>
            <a:r>
              <a:rPr lang="en-IE" sz="2800" b="1" dirty="0">
                <a:solidFill>
                  <a:srgbClr val="FF0000"/>
                </a:solidFill>
              </a:rPr>
              <a:t>{</a:t>
            </a:r>
            <a:br>
              <a:rPr lang="en-IE" sz="2800" dirty="0"/>
            </a:br>
            <a:r>
              <a:rPr lang="en-IE" sz="2800" dirty="0"/>
              <a:t>	key</a:t>
            </a:r>
            <a:r>
              <a:rPr lang="en-IE" sz="2800" b="1" dirty="0">
                <a:solidFill>
                  <a:srgbClr val="FF0000"/>
                </a:solidFill>
              </a:rPr>
              <a:t>:</a:t>
            </a:r>
            <a:r>
              <a:rPr lang="en-IE" sz="2800" dirty="0"/>
              <a:t> value</a:t>
            </a:r>
            <a:r>
              <a:rPr lang="en-IE" sz="2800" b="1" dirty="0">
                <a:solidFill>
                  <a:srgbClr val="FF0000"/>
                </a:solidFill>
              </a:rPr>
              <a:t>,</a:t>
            </a:r>
            <a:br>
              <a:rPr lang="en-IE" sz="2800" dirty="0"/>
            </a:br>
            <a:r>
              <a:rPr lang="en-IE" sz="2800" dirty="0"/>
              <a:t>	key1</a:t>
            </a:r>
            <a:r>
              <a:rPr lang="en-IE" sz="2800" b="1" dirty="0">
                <a:solidFill>
                  <a:srgbClr val="FF0000"/>
                </a:solidFill>
              </a:rPr>
              <a:t>: </a:t>
            </a:r>
            <a:r>
              <a:rPr lang="en-IE" sz="2800" dirty="0"/>
              <a:t>value2</a:t>
            </a:r>
            <a:r>
              <a:rPr lang="en-IE" sz="2800" b="1" dirty="0">
                <a:solidFill>
                  <a:srgbClr val="FF0000"/>
                </a:solidFill>
              </a:rPr>
              <a:t>,</a:t>
            </a:r>
            <a:br>
              <a:rPr lang="en-IE" sz="2800" dirty="0"/>
            </a:br>
            <a:r>
              <a:rPr lang="en-IE" sz="2800" dirty="0"/>
              <a:t>	key2</a:t>
            </a:r>
            <a:r>
              <a:rPr lang="en-IE" sz="2800" b="1" dirty="0">
                <a:solidFill>
                  <a:srgbClr val="FF0000"/>
                </a:solidFill>
              </a:rPr>
              <a:t>:</a:t>
            </a:r>
            <a:r>
              <a:rPr lang="en-IE" sz="2800" dirty="0"/>
              <a:t> value3</a:t>
            </a:r>
            <a:br>
              <a:rPr lang="en-IE" sz="2800" dirty="0"/>
            </a:br>
            <a:r>
              <a:rPr lang="en-IE" sz="2800" b="1" dirty="0">
                <a:solidFill>
                  <a:srgbClr val="FF0000"/>
                </a:solidFill>
              </a:rPr>
              <a:t>}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10C314D-A2E8-E486-E25F-2B2282A83D1A}"/>
              </a:ext>
            </a:extLst>
          </p:cNvPr>
          <p:cNvGrpSpPr/>
          <p:nvPr/>
        </p:nvGrpSpPr>
        <p:grpSpPr>
          <a:xfrm>
            <a:off x="6126480" y="4439484"/>
            <a:ext cx="5484674" cy="1382330"/>
            <a:chOff x="6126480" y="4376223"/>
            <a:chExt cx="5484674" cy="138233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094256-FB14-7DC6-560A-20743CF32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6480" y="4376223"/>
              <a:ext cx="3479194" cy="138233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E2A40A-434D-F6CD-73F7-3DAB03E32B91}"/>
                </a:ext>
              </a:extLst>
            </p:cNvPr>
            <p:cNvGrpSpPr/>
            <p:nvPr/>
          </p:nvGrpSpPr>
          <p:grpSpPr>
            <a:xfrm>
              <a:off x="9605674" y="4439728"/>
              <a:ext cx="2005480" cy="1318825"/>
              <a:chOff x="9605674" y="4439728"/>
              <a:chExt cx="2005480" cy="1318825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D069834-626E-144A-3290-95924DC09D29}"/>
                  </a:ext>
                </a:extLst>
              </p:cNvPr>
              <p:cNvSpPr/>
              <p:nvPr/>
            </p:nvSpPr>
            <p:spPr>
              <a:xfrm>
                <a:off x="9975011" y="4756982"/>
                <a:ext cx="1636143" cy="6750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Contains three items</a:t>
                </a:r>
              </a:p>
            </p:txBody>
          </p:sp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1DA9F37D-A4A7-F7EC-5A9B-C583A712667C}"/>
                  </a:ext>
                </a:extLst>
              </p:cNvPr>
              <p:cNvSpPr/>
              <p:nvPr/>
            </p:nvSpPr>
            <p:spPr>
              <a:xfrm>
                <a:off x="9605674" y="4439728"/>
                <a:ext cx="369337" cy="1318825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E1E2799-D45E-F222-AC0A-81EEF913D05A}"/>
              </a:ext>
            </a:extLst>
          </p:cNvPr>
          <p:cNvGrpSpPr/>
          <p:nvPr/>
        </p:nvGrpSpPr>
        <p:grpSpPr>
          <a:xfrm>
            <a:off x="6096000" y="3053665"/>
            <a:ext cx="5400135" cy="821002"/>
            <a:chOff x="6096000" y="3036412"/>
            <a:chExt cx="5400135" cy="8210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50CF33-DC9C-9697-EF92-D1D7BC852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039606"/>
              <a:ext cx="3427982" cy="817808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F759B20-6772-A6AC-D5BE-B37A9E2E3CC2}"/>
                </a:ext>
              </a:extLst>
            </p:cNvPr>
            <p:cNvGrpSpPr/>
            <p:nvPr/>
          </p:nvGrpSpPr>
          <p:grpSpPr>
            <a:xfrm>
              <a:off x="9690340" y="3036412"/>
              <a:ext cx="1805795" cy="817808"/>
              <a:chOff x="9690340" y="3036412"/>
              <a:chExt cx="1805795" cy="817808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0347347-55A5-F3D7-7FF9-2AFBB4076F7B}"/>
                  </a:ext>
                </a:extLst>
              </p:cNvPr>
              <p:cNvSpPr/>
              <p:nvPr/>
            </p:nvSpPr>
            <p:spPr>
              <a:xfrm>
                <a:off x="9975011" y="3107784"/>
                <a:ext cx="1521124" cy="6750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Contains one item</a:t>
                </a:r>
              </a:p>
            </p:txBody>
          </p:sp>
          <p:sp>
            <p:nvSpPr>
              <p:cNvPr id="23" name="Right Brace 22">
                <a:extLst>
                  <a:ext uri="{FF2B5EF4-FFF2-40B4-BE49-F238E27FC236}">
                    <a16:creationId xmlns:a16="http://schemas.microsoft.com/office/drawing/2014/main" id="{2AE528EE-D9C4-8F7A-2669-E3DA09CBECB0}"/>
                  </a:ext>
                </a:extLst>
              </p:cNvPr>
              <p:cNvSpPr/>
              <p:nvPr/>
            </p:nvSpPr>
            <p:spPr>
              <a:xfrm>
                <a:off x="9690340" y="3036412"/>
                <a:ext cx="284671" cy="81780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69103B-572B-8752-4791-C9E329B86AC5}"/>
              </a:ext>
            </a:extLst>
          </p:cNvPr>
          <p:cNvGrpSpPr/>
          <p:nvPr/>
        </p:nvGrpSpPr>
        <p:grpSpPr>
          <a:xfrm>
            <a:off x="6081609" y="1857822"/>
            <a:ext cx="5414526" cy="675063"/>
            <a:chOff x="6081609" y="1857822"/>
            <a:chExt cx="5414526" cy="67506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7A3386-EBD5-2954-E451-B7310DD99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1609" y="1933727"/>
              <a:ext cx="1771590" cy="252084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BE3ACB3-AC4E-D272-CCFC-0A0B9299BC9E}"/>
                </a:ext>
              </a:extLst>
            </p:cNvPr>
            <p:cNvGrpSpPr/>
            <p:nvPr/>
          </p:nvGrpSpPr>
          <p:grpSpPr>
            <a:xfrm>
              <a:off x="8005313" y="1857822"/>
              <a:ext cx="3490822" cy="675063"/>
              <a:chOff x="8005313" y="1857822"/>
              <a:chExt cx="3490822" cy="67506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8F2CD254-14DC-4724-AC5B-7264E5126EA6}"/>
                  </a:ext>
                </a:extLst>
              </p:cNvPr>
              <p:cNvSpPr/>
              <p:nvPr/>
            </p:nvSpPr>
            <p:spPr>
              <a:xfrm>
                <a:off x="9975011" y="1857822"/>
                <a:ext cx="1521124" cy="67506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E" dirty="0"/>
                  <a:t>Contains no items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3A5673A-B6BD-3266-EDE4-907034B194CB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005313" y="2054614"/>
                <a:ext cx="1969698" cy="1407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340EA91-AE0A-B7ED-24A7-60C4BC8B4A8F}"/>
              </a:ext>
            </a:extLst>
          </p:cNvPr>
          <p:cNvSpPr/>
          <p:nvPr/>
        </p:nvSpPr>
        <p:spPr>
          <a:xfrm>
            <a:off x="3847381" y="4997190"/>
            <a:ext cx="1938644" cy="94315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Use curly brackets to create dictionaries!</a:t>
            </a:r>
          </a:p>
        </p:txBody>
      </p:sp>
    </p:spTree>
    <p:extLst>
      <p:ext uri="{BB962C8B-B14F-4D97-AF65-F5344CB8AC3E}">
        <p14:creationId xmlns:p14="http://schemas.microsoft.com/office/powerpoint/2010/main" val="186738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33AF-D71F-BCA1-A18F-168B270E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Displaying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9F6C-5775-0627-9DB3-DDFCC2FE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2800" dirty="0"/>
              <a:t>We can display a whole dictionary by using </a:t>
            </a:r>
            <a:r>
              <a:rPr lang="en-IE" sz="2800" dirty="0">
                <a:solidFill>
                  <a:srgbClr val="A75990"/>
                </a:solidFill>
              </a:rPr>
              <a:t>print()</a:t>
            </a:r>
            <a:r>
              <a:rPr lang="en-IE" sz="2800" dirty="0"/>
              <a:t> as normal</a:t>
            </a:r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We may want to display each item on a separate line, or do more formatting – to do this we need to know a bit more about how to work with a dictionary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0F0EC6-2263-F738-B323-59A3F9268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67" y="2352755"/>
            <a:ext cx="9006626" cy="215249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0639A1-3E30-68A0-F118-53DDE2B51683}"/>
              </a:ext>
            </a:extLst>
          </p:cNvPr>
          <p:cNvSpPr/>
          <p:nvPr/>
        </p:nvSpPr>
        <p:spPr>
          <a:xfrm>
            <a:off x="7681826" y="2347623"/>
            <a:ext cx="3473854" cy="1288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Note the formatting of the dictionary definition:</a:t>
            </a:r>
          </a:p>
          <a:p>
            <a:pPr algn="ctr"/>
            <a:r>
              <a:rPr lang="en-IE" dirty="0"/>
              <a:t>New line for each item</a:t>
            </a:r>
          </a:p>
          <a:p>
            <a:pPr algn="ctr"/>
            <a:r>
              <a:rPr lang="en-IE" dirty="0"/>
              <a:t>Curly brackets closed on new line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F53BC-38ED-568D-9564-C12E66054317}"/>
              </a:ext>
            </a:extLst>
          </p:cNvPr>
          <p:cNvCxnSpPr/>
          <p:nvPr/>
        </p:nvCxnSpPr>
        <p:spPr>
          <a:xfrm flipH="1" flipV="1">
            <a:off x="5193102" y="2714445"/>
            <a:ext cx="2794958" cy="419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FB6E98-5FCD-C159-F240-CC467D31D24C}"/>
              </a:ext>
            </a:extLst>
          </p:cNvPr>
          <p:cNvCxnSpPr>
            <a:cxnSpLocks/>
          </p:cNvCxnSpPr>
          <p:nvPr/>
        </p:nvCxnSpPr>
        <p:spPr>
          <a:xfrm flipH="1">
            <a:off x="2277374" y="3429000"/>
            <a:ext cx="5555411" cy="6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60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4D74-0CF6-460F-7121-FB16B3FE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Retrieving From Dictionaries – </a:t>
            </a:r>
            <a:br>
              <a:rPr lang="en-IE" dirty="0"/>
            </a:br>
            <a:r>
              <a:rPr lang="en-IE" dirty="0"/>
              <a:t>Retrieving a Specific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AD63-2977-E3F4-17CB-367BB7D72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140064" cy="4238764"/>
          </a:xfrm>
        </p:spPr>
        <p:txBody>
          <a:bodyPr>
            <a:normAutofit lnSpcReduction="10000"/>
          </a:bodyPr>
          <a:lstStyle/>
          <a:p>
            <a:pPr lvl="1"/>
            <a:r>
              <a:rPr lang="en-IE" sz="2800" dirty="0"/>
              <a:t>We need to be able to </a:t>
            </a:r>
            <a:r>
              <a:rPr lang="en-IE" sz="2800" dirty="0">
                <a:solidFill>
                  <a:srgbClr val="FF0000"/>
                </a:solidFill>
              </a:rPr>
              <a:t>retrieve a </a:t>
            </a:r>
            <a:r>
              <a:rPr lang="en-IE" sz="2800" u="sng" dirty="0">
                <a:solidFill>
                  <a:srgbClr val="FF0000"/>
                </a:solidFill>
              </a:rPr>
              <a:t>specific</a:t>
            </a:r>
            <a:r>
              <a:rPr lang="en-IE" sz="2800" dirty="0">
                <a:solidFill>
                  <a:srgbClr val="FF0000"/>
                </a:solidFill>
              </a:rPr>
              <a:t> value</a:t>
            </a:r>
            <a:r>
              <a:rPr lang="en-IE" sz="2800" dirty="0"/>
              <a:t> from a dictionary</a:t>
            </a:r>
          </a:p>
          <a:p>
            <a:pPr lvl="2"/>
            <a:r>
              <a:rPr lang="en-IE" sz="2400" dirty="0"/>
              <a:t>Unlike lists and tuples, we do </a:t>
            </a:r>
            <a:r>
              <a:rPr lang="en-IE" sz="2400" u="sng" dirty="0"/>
              <a:t>NOT</a:t>
            </a:r>
            <a:r>
              <a:rPr lang="en-IE" sz="2400" dirty="0"/>
              <a:t> use an index/position here.</a:t>
            </a:r>
          </a:p>
          <a:p>
            <a:pPr lvl="2"/>
            <a:endParaRPr lang="en-IE" sz="600" dirty="0"/>
          </a:p>
          <a:p>
            <a:pPr lvl="1"/>
            <a:r>
              <a:rPr lang="en-IE" sz="2800" dirty="0"/>
              <a:t>To get a value from a dictionary, we use the dictionary’s name with the key of the data we’re seeking in square brackets []</a:t>
            </a:r>
          </a:p>
          <a:p>
            <a:pPr lvl="2"/>
            <a:r>
              <a:rPr lang="en-IE" sz="2400" dirty="0"/>
              <a:t>Syntax: </a:t>
            </a:r>
            <a:r>
              <a:rPr lang="en-IE" sz="2400" dirty="0" err="1">
                <a:solidFill>
                  <a:schemeClr val="accent2"/>
                </a:solidFill>
              </a:rPr>
              <a:t>dictionary_name</a:t>
            </a:r>
            <a:r>
              <a:rPr lang="en-IE" sz="2400" dirty="0">
                <a:solidFill>
                  <a:srgbClr val="FF0000"/>
                </a:solidFill>
              </a:rPr>
              <a:t>[</a:t>
            </a:r>
            <a:r>
              <a:rPr lang="en-IE" sz="2400" dirty="0">
                <a:solidFill>
                  <a:schemeClr val="accent4">
                    <a:lumMod val="50000"/>
                  </a:schemeClr>
                </a:solidFill>
              </a:rPr>
              <a:t>key</a:t>
            </a:r>
            <a:r>
              <a:rPr lang="en-IE" sz="2400" dirty="0">
                <a:solidFill>
                  <a:srgbClr val="FF0000"/>
                </a:solidFill>
              </a:rPr>
              <a:t>]</a:t>
            </a:r>
          </a:p>
          <a:p>
            <a:pPr lvl="1"/>
            <a:endParaRPr lang="en-IE" sz="2800" dirty="0"/>
          </a:p>
          <a:p>
            <a:pPr lvl="1"/>
            <a:r>
              <a:rPr lang="en-IE" sz="2800" dirty="0"/>
              <a:t>If the key is not present, a </a:t>
            </a:r>
            <a:br>
              <a:rPr lang="en-IE" sz="2800" dirty="0"/>
            </a:br>
            <a:r>
              <a:rPr lang="en-IE" sz="2800" b="1" dirty="0" err="1"/>
              <a:t>KeyError</a:t>
            </a:r>
            <a:r>
              <a:rPr lang="en-IE" sz="2800" dirty="0"/>
              <a:t> is thrown</a:t>
            </a:r>
          </a:p>
          <a:p>
            <a:pPr lvl="2"/>
            <a:r>
              <a:rPr lang="en-IE" sz="2400" dirty="0"/>
              <a:t>“Safe” alternative: the get() method</a:t>
            </a:r>
          </a:p>
          <a:p>
            <a:pPr lvl="3"/>
            <a:r>
              <a:rPr lang="en-IE" sz="2000" dirty="0"/>
              <a:t>This returns a </a:t>
            </a:r>
            <a:r>
              <a:rPr lang="en-IE" sz="2000" b="1" dirty="0"/>
              <a:t>None*</a:t>
            </a:r>
            <a:r>
              <a:rPr lang="en-IE" sz="2000" dirty="0"/>
              <a:t> if no match is found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B1D6-D8C6-39C3-4852-65AE3F760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112" y="3712376"/>
            <a:ext cx="4176568" cy="2372122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F5C3E48-6042-3C49-468C-C9A96E39E3BE}"/>
              </a:ext>
            </a:extLst>
          </p:cNvPr>
          <p:cNvCxnSpPr>
            <a:cxnSpLocks/>
          </p:cNvCxnSpPr>
          <p:nvPr/>
        </p:nvCxnSpPr>
        <p:spPr>
          <a:xfrm>
            <a:off x="5492151" y="3712376"/>
            <a:ext cx="1964717" cy="1355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57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C670-683C-7BE0-8541-900B1DE1B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Retrieving from Dictionaries – </a:t>
            </a:r>
            <a:br>
              <a:rPr lang="en-IE" dirty="0"/>
            </a:br>
            <a:r>
              <a:rPr lang="en-IE" dirty="0"/>
              <a:t>Retrieving </a:t>
            </a:r>
            <a:r>
              <a:rPr lang="en-IE" b="1" dirty="0"/>
              <a:t>All</a:t>
            </a:r>
            <a:r>
              <a:rPr lang="en-IE" dirty="0"/>
              <a:t>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82479-7C95-AA27-974A-743AFADC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Three possible approaches to accessing all items in a dictionary: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Getting the list of all keys: </a:t>
            </a:r>
            <a:r>
              <a:rPr lang="en-IE" sz="2800" dirty="0" err="1"/>
              <a:t>dictionary_name.</a:t>
            </a:r>
            <a:r>
              <a:rPr lang="en-IE" sz="2800" b="1" i="1" dirty="0" err="1">
                <a:solidFill>
                  <a:srgbClr val="FF0000"/>
                </a:solidFill>
              </a:rPr>
              <a:t>keys</a:t>
            </a:r>
            <a:r>
              <a:rPr lang="en-IE" sz="2800" dirty="0"/>
              <a:t>()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Getting the list of all values: </a:t>
            </a:r>
            <a:r>
              <a:rPr lang="en-IE" sz="2800" dirty="0" err="1"/>
              <a:t>dictionary_name.</a:t>
            </a:r>
            <a:r>
              <a:rPr lang="en-IE" sz="2800" b="1" i="1" dirty="0" err="1">
                <a:solidFill>
                  <a:srgbClr val="FF0000"/>
                </a:solidFill>
              </a:rPr>
              <a:t>values</a:t>
            </a:r>
            <a:r>
              <a:rPr lang="en-IE" sz="2800" dirty="0"/>
              <a:t>() 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Getting the list of all items (key-value pairs) as tuples: </a:t>
            </a:r>
            <a:r>
              <a:rPr lang="en-IE" sz="2800" dirty="0" err="1"/>
              <a:t>dictionary_name.</a:t>
            </a:r>
            <a:r>
              <a:rPr lang="en-IE" sz="2800" b="1" i="1" dirty="0" err="1">
                <a:solidFill>
                  <a:srgbClr val="FF0000"/>
                </a:solidFill>
              </a:rPr>
              <a:t>items</a:t>
            </a:r>
            <a:r>
              <a:rPr lang="en-IE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128252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5440</TotalTime>
  <Words>1902</Words>
  <Application>Microsoft Office PowerPoint</Application>
  <PresentationFormat>Widescreen</PresentationFormat>
  <Paragraphs>234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Consolas</vt:lpstr>
      <vt:lpstr>Retrospect</vt:lpstr>
      <vt:lpstr>Introducing Dictionaries</vt:lpstr>
      <vt:lpstr>Dictionaries: Indexed Collections of Data</vt:lpstr>
      <vt:lpstr>Examples of Dictionaries</vt:lpstr>
      <vt:lpstr>Dictionary Terminology</vt:lpstr>
      <vt:lpstr>What Can Dictionaries Hold?</vt:lpstr>
      <vt:lpstr>Creating Dictionaries</vt:lpstr>
      <vt:lpstr>Displaying Dictionaries</vt:lpstr>
      <vt:lpstr>Retrieving From Dictionaries –  Retrieving a Specific Element</vt:lpstr>
      <vt:lpstr>Retrieving from Dictionaries –  Retrieving All Items</vt:lpstr>
      <vt:lpstr>Example: Using keys(), values() and items()</vt:lpstr>
      <vt:lpstr>Adding to Dictionaries</vt:lpstr>
      <vt:lpstr>A Word of Caution…</vt:lpstr>
      <vt:lpstr>Checking if a Key is in a Dictionary</vt:lpstr>
      <vt:lpstr>Checking if a Key is NOT in a Dictionary</vt:lpstr>
      <vt:lpstr>Exercise: Validating Information</vt:lpstr>
      <vt:lpstr>Removing From Dictionaries</vt:lpstr>
      <vt:lpstr>Removing From Dictionaries: Option 1) Removing the Complete Item</vt:lpstr>
      <vt:lpstr>Removing From Dictionaries: Option 2) Keeping a Key, Wiping its Value</vt:lpstr>
      <vt:lpstr>Side Topic: The Issue With None</vt:lpstr>
      <vt:lpstr>Updating Dictionaries</vt:lpstr>
      <vt:lpstr>Updating Dictionaries: Batch Updating!</vt:lpstr>
      <vt:lpstr>Review: Useful Dictionary Functions</vt:lpstr>
      <vt:lpstr>Some Useful Functions  That Use Dictionaries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&amp; Tuples</dc:title>
  <dc:creator>Michelle Graham</dc:creator>
  <cp:lastModifiedBy>Michelle Graham</cp:lastModifiedBy>
  <cp:revision>32</cp:revision>
  <dcterms:created xsi:type="dcterms:W3CDTF">2022-11-06T16:23:45Z</dcterms:created>
  <dcterms:modified xsi:type="dcterms:W3CDTF">2023-09-24T16:17:20Z</dcterms:modified>
</cp:coreProperties>
</file>