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4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0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95763304648047E-2"/>
          <c:y val="0.15630803401491788"/>
          <c:w val="0.82229146161417332"/>
          <c:h val="0.687799047256456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81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66-4A39-BEAB-4B715ED0774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381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66-4A39-BEAB-4B715ED0774B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381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66-4A39-BEAB-4B715ED0774B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381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66-4A39-BEAB-4B715ED0774B}"/>
              </c:ext>
            </c:extLst>
          </c:dPt>
          <c:cat>
            <c:strRef>
              <c:f>Sheet1!$A$2:$A$6</c:f>
              <c:strCache>
                <c:ptCount val="5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Run 4</c:v>
                </c:pt>
                <c:pt idx="4">
                  <c:v>Run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6</c:v>
                </c:pt>
                <c:pt idx="3">
                  <c:v>11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566-4A39-BEAB-4B715ED07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5786992"/>
        <c:axId val="495787648"/>
      </c:lineChart>
      <c:catAx>
        <c:axId val="49578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87648"/>
        <c:crosses val="autoZero"/>
        <c:auto val="1"/>
        <c:lblAlgn val="ctr"/>
        <c:lblOffset val="100"/>
        <c:noMultiLvlLbl val="0"/>
      </c:catAx>
      <c:valAx>
        <c:axId val="495787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bg1"/>
                    </a:solidFill>
                    <a:latin typeface="Lucida Console" panose="020B0609040504020204" pitchFamily="49" charset="0"/>
                  </a:rPr>
                  <a:t>TIME</a:t>
                </a:r>
                <a:endParaRPr lang="en-US" dirty="0">
                  <a:solidFill>
                    <a:schemeClr val="bg1"/>
                  </a:solidFill>
                  <a:latin typeface="Lucida Console" panose="020B060904050402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78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2DC4-AC36-4917-8E3F-27A4C4670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B5AD-4FCC-493D-83F9-768E2AA90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4BE5-5516-4BB4-A2BE-E6449111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A696-B90F-45D0-9598-636D707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8149-1F9F-4A35-B298-678D444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D56-965F-46F1-AE1E-A71FE3AE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D0E75-AAB3-4C84-978A-529DD8FD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8D33-6E6F-4A04-8ED8-56AA877E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85FD-ED6B-4694-A0ED-F888115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A71-6428-4515-AA84-C12DFEA6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FC231-8A47-4459-8284-A79355D8D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1323D-50DE-46DF-9AEB-F61B1C5A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F80D-7F0B-45BF-9C31-7F6AC384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1FA4-546D-4C26-B1D6-EADFD0F6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CAC52-8313-437A-9637-128EEC2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B309-7171-4F8C-A137-B02A46D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F8DA-9A08-4189-8077-F2BC4C7C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15BD-0C0B-4F46-8962-74451455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3A2A-361F-428A-A124-3492CFD9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5B0B-E19C-4199-B4A3-263F1084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2D0-1677-4DCA-B5C3-64DFFB55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65C93-7A47-470F-8D3F-F20289F9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9819-819D-4FB8-A006-3A0C3ED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67AA-97AE-4BAC-BECA-C6231236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1198-7B67-4717-903A-26AA4786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8571-1121-4599-A229-DFD6E420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D0A6-A9D6-42BE-A35A-B5F0480D1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7541A-263A-4B36-A02F-9FC45F74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792C-AC9F-4D10-AD76-CE45C98B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45F34-5F65-49EC-A1EC-1DB06FF6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B7C9-94B0-45D6-8673-80E8D6F8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B4C4-8D6C-49E3-A277-671BD81F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D145E-146F-4FB9-97D4-05D37ECA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6C974-3576-4757-B85C-B357329D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AF05C-C642-440C-953E-80DD0C779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B7286-61E8-42F5-9BFC-824411B7C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8D9FE-2850-487D-8151-B8AB5427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2DB9E-331C-4568-B019-43797979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1197E-470A-4069-9A3E-87966299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F749-65D3-4592-9663-B21AAA2D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B3E74-62C8-44E2-B6E7-D308EB92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CE5F9-E261-4EC7-9C52-D564E778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C3940-4AC8-4DE1-AE42-E8A49292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604C7-C8D3-4068-88B7-E53EAA2E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3708-7418-4FD4-89FC-F16DD80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B2D8D-6F96-4727-817F-1936103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680B-6908-4FC6-A251-50363A19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6662-6CC7-4548-8780-B880CF6F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AA978-C400-4803-9EBD-9B5E52D60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AA8B-1A14-40B3-891C-BE9AEB17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33AA-3D09-4320-8638-F4FF55A2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CE0C-C8A2-4B99-B9D4-3E77A850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4C2C-8E62-466B-A5A9-99E7A59E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B7627-B630-41C5-A718-A28FC80A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A547C-D74A-4830-B614-4400BF27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364B-9A17-4A10-BC98-A3C0D51C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45CE-2B38-4AB7-AD4E-5B09EDD0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78B5B-F955-4169-A46E-E12D9041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83E1E-FA10-43A2-A318-DA95CD3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F5C7-D789-4E0C-9E8C-11636614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E373-3EAF-46DB-BC7D-CBFB6E0AE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ACDE-93F1-426C-8CAE-59FE906E125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792B-86AF-4211-B732-72A85CC1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02A2-7A46-463F-942E-5A0C0EEAF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B56D-5C31-4532-97EA-65874AE9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7E95-36D5-4621-9C0C-8FAB310DEEC4}"/>
              </a:ext>
            </a:extLst>
          </p:cNvPr>
          <p:cNvSpPr txBox="1"/>
          <p:nvPr/>
        </p:nvSpPr>
        <p:spPr>
          <a:xfrm>
            <a:off x="169683" y="1202997"/>
            <a:ext cx="12198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ucida Console" panose="020B0609040504020204" pitchFamily="49" charset="0"/>
              </a:rPr>
              <a:t>NON-DETERMINISM IN LLVM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122D1-8B59-490F-A64C-8F57E8DE7422}"/>
              </a:ext>
            </a:extLst>
          </p:cNvPr>
          <p:cNvSpPr txBox="1"/>
          <p:nvPr/>
        </p:nvSpPr>
        <p:spPr>
          <a:xfrm>
            <a:off x="4400550" y="552685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Mandeep Singh Grang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20393-9CFE-4B36-9612-30540818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47" y="2683922"/>
            <a:ext cx="2172583" cy="23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What are the causes?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1517024" y="1506165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Iteration of unordered containers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2617955" y="2724150"/>
            <a:ext cx="62440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SmallSet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&lt;int, 2&gt; S = {1, 2};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for (auto item : S)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do_something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(item);</a:t>
            </a:r>
          </a:p>
        </p:txBody>
      </p:sp>
    </p:spTree>
    <p:extLst>
      <p:ext uri="{BB962C8B-B14F-4D97-AF65-F5344CB8AC3E}">
        <p14:creationId xmlns:p14="http://schemas.microsoft.com/office/powerpoint/2010/main" val="296853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What are the causes?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656092" y="1506165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Hashing of pointer keys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2913230" y="2647950"/>
            <a:ext cx="53783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int x = 1, y = 2;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DenseMap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&lt;int *, int&gt; M =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{{&amp;x, x}, {&amp;y, y}};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for (auto &amp;item : M)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do_something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(item);</a:t>
            </a:r>
          </a:p>
        </p:txBody>
      </p:sp>
    </p:spTree>
    <p:extLst>
      <p:ext uri="{BB962C8B-B14F-4D97-AF65-F5344CB8AC3E}">
        <p14:creationId xmlns:p14="http://schemas.microsoft.com/office/powerpoint/2010/main" val="407057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What are the causes?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475911" y="150616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Non-stable sort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1465430" y="2647950"/>
            <a:ext cx="99229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using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::pair&lt;int, int&gt;;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SmallVector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, 2&gt; V = {{1, 1}, {1, 2}};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::sort(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V.begin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(),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V.end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(),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[] (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a,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b) {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a.first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&lt;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b.first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277129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1458182" y="381410"/>
            <a:ext cx="946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How do you avoid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1241606" y="1506165"/>
            <a:ext cx="8824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Sort the container before iteration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2275055" y="2647950"/>
            <a:ext cx="66768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SmallSet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&lt;int, 2&gt; S = {1, 2};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::sort(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S.begin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(),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S.end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());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for (auto item : S)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do_something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(item);</a:t>
            </a:r>
          </a:p>
        </p:txBody>
      </p:sp>
    </p:spTree>
    <p:extLst>
      <p:ext uri="{BB962C8B-B14F-4D97-AF65-F5344CB8AC3E}">
        <p14:creationId xmlns:p14="http://schemas.microsoft.com/office/powerpoint/2010/main" val="204398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1458182" y="381410"/>
            <a:ext cx="946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How do you avoid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599356" y="1506165"/>
            <a:ext cx="6109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Use an ordered 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2370305" y="2647950"/>
            <a:ext cx="68932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SmallVector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&lt;int, 2&gt; S = {1, 2};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for (auto item : S)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do_something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(item);</a:t>
            </a:r>
          </a:p>
        </p:txBody>
      </p:sp>
    </p:spTree>
    <p:extLst>
      <p:ext uri="{BB962C8B-B14F-4D97-AF65-F5344CB8AC3E}">
        <p14:creationId xmlns:p14="http://schemas.microsoft.com/office/powerpoint/2010/main" val="301514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1458182" y="381410"/>
            <a:ext cx="946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How do you avoid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1982200" y="1506165"/>
            <a:ext cx="734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Use a stronger sort predicate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1503530" y="2647950"/>
            <a:ext cx="99229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using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::pair&lt;int, int&gt;;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SmallVector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, 2&gt; V = {{1, 1}, {1, 2}};</a:t>
            </a:r>
          </a:p>
          <a:p>
            <a:endParaRPr 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::sort(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V.begin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(),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V.end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[] (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a,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b) {</a:t>
            </a:r>
          </a:p>
          <a:p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a.first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&lt;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b.first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&amp;&amp;</a:t>
            </a:r>
          </a:p>
          <a:p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a.second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&lt;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b.second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174149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1458182" y="381410"/>
            <a:ext cx="946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How do you avoid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352498" y="1506165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Use a stable sort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F0B13-570D-41CD-A869-4DDDB2F17FD4}"/>
              </a:ext>
            </a:extLst>
          </p:cNvPr>
          <p:cNvSpPr txBox="1"/>
          <p:nvPr/>
        </p:nvSpPr>
        <p:spPr>
          <a:xfrm>
            <a:off x="1503530" y="2647950"/>
            <a:ext cx="99229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using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::pair&lt;int, int&gt;;</a:t>
            </a: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SmallVector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, 2&gt; V = {{1, 1}, {1, 2}};</a:t>
            </a:r>
          </a:p>
          <a:p>
            <a:endParaRPr lang="en-US" sz="28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std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::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stable_sort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V.begin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(),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V.end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(),</a:t>
            </a:r>
          </a:p>
          <a:p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[] (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a,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IntPair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b) {</a:t>
            </a:r>
          </a:p>
          <a:p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   return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a.first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 &lt; </a:t>
            </a:r>
            <a:r>
              <a:rPr lang="en-US" sz="2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b.first</a:t>
            </a:r>
            <a:r>
              <a:rPr lang="en-US" sz="2800" dirty="0">
                <a:solidFill>
                  <a:srgbClr val="00B0F0"/>
                </a:solidFill>
                <a:latin typeface="Lucida Console" panose="020B0609040504020204" pitchFamily="49" charset="0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244483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7E95-36D5-4621-9C0C-8FAB310DEEC4}"/>
              </a:ext>
            </a:extLst>
          </p:cNvPr>
          <p:cNvSpPr txBox="1"/>
          <p:nvPr/>
        </p:nvSpPr>
        <p:spPr>
          <a:xfrm>
            <a:off x="169683" y="2315360"/>
            <a:ext cx="12198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126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4690635" y="381410"/>
            <a:ext cx="2040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A079D-131A-4AEC-919B-1E3EBF366AC0}"/>
              </a:ext>
            </a:extLst>
          </p:cNvPr>
          <p:cNvSpPr txBox="1"/>
          <p:nvPr/>
        </p:nvSpPr>
        <p:spPr>
          <a:xfrm>
            <a:off x="3228975" y="1857375"/>
            <a:ext cx="64604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What’s the problem?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Where’s the problem observed?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Why’s it a problem?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What are the causes?</a:t>
            </a:r>
          </a:p>
          <a:p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How to avoid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0542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89D6B1-8411-482E-BBD5-FDD6E3B7AFA4}"/>
              </a:ext>
            </a:extLst>
          </p:cNvPr>
          <p:cNvSpPr/>
          <p:nvPr/>
        </p:nvSpPr>
        <p:spPr>
          <a:xfrm>
            <a:off x="2205139" y="2955790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9CB55-BAFC-4120-AFA5-DCC68D696FD8}"/>
              </a:ext>
            </a:extLst>
          </p:cNvPr>
          <p:cNvSpPr txBox="1"/>
          <p:nvPr/>
        </p:nvSpPr>
        <p:spPr>
          <a:xfrm>
            <a:off x="2205139" y="3179526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F4881-97EC-4DAF-BBC2-6F1A9D78855E}"/>
              </a:ext>
            </a:extLst>
          </p:cNvPr>
          <p:cNvSpPr/>
          <p:nvPr/>
        </p:nvSpPr>
        <p:spPr>
          <a:xfrm>
            <a:off x="5256381" y="2955790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B5B3C-02CF-4509-B924-5EBED488B947}"/>
              </a:ext>
            </a:extLst>
          </p:cNvPr>
          <p:cNvSpPr txBox="1"/>
          <p:nvPr/>
        </p:nvSpPr>
        <p:spPr>
          <a:xfrm>
            <a:off x="5551806" y="3393535"/>
            <a:ext cx="1050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88622F-5B73-406F-B086-301A9DFB9076}"/>
              </a:ext>
            </a:extLst>
          </p:cNvPr>
          <p:cNvCxnSpPr/>
          <p:nvPr/>
        </p:nvCxnSpPr>
        <p:spPr>
          <a:xfrm>
            <a:off x="3904642" y="3247620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A62D4B-9CAA-427D-8F19-65C677EDEEDE}"/>
              </a:ext>
            </a:extLst>
          </p:cNvPr>
          <p:cNvCxnSpPr/>
          <p:nvPr/>
        </p:nvCxnSpPr>
        <p:spPr>
          <a:xfrm>
            <a:off x="3904642" y="3671786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2635DF-2BDD-4673-9333-37C2BEBC868F}"/>
              </a:ext>
            </a:extLst>
          </p:cNvPr>
          <p:cNvCxnSpPr/>
          <p:nvPr/>
        </p:nvCxnSpPr>
        <p:spPr>
          <a:xfrm>
            <a:off x="3904642" y="4110935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1147C-7129-42CD-B5FF-FEEF55208A05}"/>
              </a:ext>
            </a:extLst>
          </p:cNvPr>
          <p:cNvCxnSpPr/>
          <p:nvPr/>
        </p:nvCxnSpPr>
        <p:spPr>
          <a:xfrm>
            <a:off x="6955884" y="3247620"/>
            <a:ext cx="13517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ECB0C5-7422-47E1-8B01-9C26424F11B5}"/>
              </a:ext>
            </a:extLst>
          </p:cNvPr>
          <p:cNvCxnSpPr/>
          <p:nvPr/>
        </p:nvCxnSpPr>
        <p:spPr>
          <a:xfrm>
            <a:off x="6955884" y="3681919"/>
            <a:ext cx="13517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15933-21D0-4EEE-B46B-C9F7A3423620}"/>
              </a:ext>
            </a:extLst>
          </p:cNvPr>
          <p:cNvCxnSpPr/>
          <p:nvPr/>
        </p:nvCxnSpPr>
        <p:spPr>
          <a:xfrm>
            <a:off x="6972904" y="4133633"/>
            <a:ext cx="135173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AA59D-4321-4FAE-BB18-9FEBD392C9B6}"/>
              </a:ext>
            </a:extLst>
          </p:cNvPr>
          <p:cNvSpPr txBox="1"/>
          <p:nvPr/>
        </p:nvSpPr>
        <p:spPr>
          <a:xfrm>
            <a:off x="3956025" y="4453039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Multiple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Builds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982C0-E8C8-412D-BB2F-D8CE2263EEE7}"/>
              </a:ext>
            </a:extLst>
          </p:cNvPr>
          <p:cNvSpPr txBox="1"/>
          <p:nvPr/>
        </p:nvSpPr>
        <p:spPr>
          <a:xfrm>
            <a:off x="8447270" y="3223699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Object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679667" y="381410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What’s the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928387" y="1506165"/>
            <a:ext cx="956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LLVM generates non-deterministic code</a:t>
            </a:r>
          </a:p>
        </p:txBody>
      </p:sp>
    </p:spTree>
    <p:extLst>
      <p:ext uri="{BB962C8B-B14F-4D97-AF65-F5344CB8AC3E}">
        <p14:creationId xmlns:p14="http://schemas.microsoft.com/office/powerpoint/2010/main" val="37893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89D6B1-8411-482E-BBD5-FDD6E3B7AFA4}"/>
              </a:ext>
            </a:extLst>
          </p:cNvPr>
          <p:cNvSpPr/>
          <p:nvPr/>
        </p:nvSpPr>
        <p:spPr>
          <a:xfrm>
            <a:off x="2205139" y="2955790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9CB55-BAFC-4120-AFA5-DCC68D696FD8}"/>
              </a:ext>
            </a:extLst>
          </p:cNvPr>
          <p:cNvSpPr txBox="1"/>
          <p:nvPr/>
        </p:nvSpPr>
        <p:spPr>
          <a:xfrm>
            <a:off x="2205139" y="3179526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F4881-97EC-4DAF-BBC2-6F1A9D78855E}"/>
              </a:ext>
            </a:extLst>
          </p:cNvPr>
          <p:cNvSpPr/>
          <p:nvPr/>
        </p:nvSpPr>
        <p:spPr>
          <a:xfrm>
            <a:off x="5256381" y="2955790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B5B3C-02CF-4509-B924-5EBED488B947}"/>
              </a:ext>
            </a:extLst>
          </p:cNvPr>
          <p:cNvSpPr txBox="1"/>
          <p:nvPr/>
        </p:nvSpPr>
        <p:spPr>
          <a:xfrm>
            <a:off x="5557831" y="3223699"/>
            <a:ext cx="1050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Same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88622F-5B73-406F-B086-301A9DFB9076}"/>
              </a:ext>
            </a:extLst>
          </p:cNvPr>
          <p:cNvCxnSpPr/>
          <p:nvPr/>
        </p:nvCxnSpPr>
        <p:spPr>
          <a:xfrm>
            <a:off x="3904642" y="3247620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A62D4B-9CAA-427D-8F19-65C677EDEEDE}"/>
              </a:ext>
            </a:extLst>
          </p:cNvPr>
          <p:cNvCxnSpPr/>
          <p:nvPr/>
        </p:nvCxnSpPr>
        <p:spPr>
          <a:xfrm>
            <a:off x="3904642" y="3671786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2635DF-2BDD-4673-9333-37C2BEBC868F}"/>
              </a:ext>
            </a:extLst>
          </p:cNvPr>
          <p:cNvCxnSpPr/>
          <p:nvPr/>
        </p:nvCxnSpPr>
        <p:spPr>
          <a:xfrm>
            <a:off x="3904642" y="4110935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A1147C-7129-42CD-B5FF-FEEF55208A05}"/>
              </a:ext>
            </a:extLst>
          </p:cNvPr>
          <p:cNvCxnSpPr/>
          <p:nvPr/>
        </p:nvCxnSpPr>
        <p:spPr>
          <a:xfrm>
            <a:off x="6955884" y="3247620"/>
            <a:ext cx="13517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ECB0C5-7422-47E1-8B01-9C26424F11B5}"/>
              </a:ext>
            </a:extLst>
          </p:cNvPr>
          <p:cNvCxnSpPr/>
          <p:nvPr/>
        </p:nvCxnSpPr>
        <p:spPr>
          <a:xfrm>
            <a:off x="6955884" y="3681919"/>
            <a:ext cx="13517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15933-21D0-4EEE-B46B-C9F7A3423620}"/>
              </a:ext>
            </a:extLst>
          </p:cNvPr>
          <p:cNvCxnSpPr/>
          <p:nvPr/>
        </p:nvCxnSpPr>
        <p:spPr>
          <a:xfrm>
            <a:off x="6972904" y="4133633"/>
            <a:ext cx="1351739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AA59D-4321-4FAE-BB18-9FEBD392C9B6}"/>
              </a:ext>
            </a:extLst>
          </p:cNvPr>
          <p:cNvSpPr txBox="1"/>
          <p:nvPr/>
        </p:nvSpPr>
        <p:spPr>
          <a:xfrm>
            <a:off x="3677107" y="445303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Back-to-back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runs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982C0-E8C8-412D-BB2F-D8CE2263EEE7}"/>
              </a:ext>
            </a:extLst>
          </p:cNvPr>
          <p:cNvSpPr txBox="1"/>
          <p:nvPr/>
        </p:nvSpPr>
        <p:spPr>
          <a:xfrm>
            <a:off x="8447270" y="3223699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Object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Where’s it observed?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112793" y="1506165"/>
            <a:ext cx="1178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Between back-to-back runs of the same toolchain</a:t>
            </a:r>
          </a:p>
        </p:txBody>
      </p:sp>
    </p:spTree>
    <p:extLst>
      <p:ext uri="{BB962C8B-B14F-4D97-AF65-F5344CB8AC3E}">
        <p14:creationId xmlns:p14="http://schemas.microsoft.com/office/powerpoint/2010/main" val="361862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Where’s it observed?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434681" y="1506165"/>
            <a:ext cx="1055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Between asserts and non-asserts toolchains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06E7D-3F5F-4EBC-9FB7-1E09B51B8451}"/>
              </a:ext>
            </a:extLst>
          </p:cNvPr>
          <p:cNvSpPr/>
          <p:nvPr/>
        </p:nvSpPr>
        <p:spPr>
          <a:xfrm>
            <a:off x="2576614" y="2527165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6721-9B90-40F2-A31C-78D874E0FE26}"/>
              </a:ext>
            </a:extLst>
          </p:cNvPr>
          <p:cNvSpPr txBox="1"/>
          <p:nvPr/>
        </p:nvSpPr>
        <p:spPr>
          <a:xfrm>
            <a:off x="2576614" y="2750901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96725-75F9-4FC8-B669-82B7D2A03D50}"/>
              </a:ext>
            </a:extLst>
          </p:cNvPr>
          <p:cNvSpPr/>
          <p:nvPr/>
        </p:nvSpPr>
        <p:spPr>
          <a:xfrm>
            <a:off x="5627856" y="2527165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73141-F2E4-4413-950C-F3E6430937FF}"/>
              </a:ext>
            </a:extLst>
          </p:cNvPr>
          <p:cNvSpPr txBox="1"/>
          <p:nvPr/>
        </p:nvSpPr>
        <p:spPr>
          <a:xfrm>
            <a:off x="5627854" y="2832693"/>
            <a:ext cx="16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Asserts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FF0D0C-012F-4F97-9F14-B95B9133E513}"/>
              </a:ext>
            </a:extLst>
          </p:cNvPr>
          <p:cNvCxnSpPr/>
          <p:nvPr/>
        </p:nvCxnSpPr>
        <p:spPr>
          <a:xfrm>
            <a:off x="4276117" y="3243161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B1B41D-9CD3-49A5-B758-BA0FABCC0F60}"/>
              </a:ext>
            </a:extLst>
          </p:cNvPr>
          <p:cNvCxnSpPr/>
          <p:nvPr/>
        </p:nvCxnSpPr>
        <p:spPr>
          <a:xfrm>
            <a:off x="7327359" y="3253294"/>
            <a:ext cx="13517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8E0BFF-5217-4C39-A7C7-9AACA1B67C80}"/>
              </a:ext>
            </a:extLst>
          </p:cNvPr>
          <p:cNvSpPr/>
          <p:nvPr/>
        </p:nvSpPr>
        <p:spPr>
          <a:xfrm>
            <a:off x="2576614" y="4368739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251EF-E03C-47B0-9E4A-EA72FA08D666}"/>
              </a:ext>
            </a:extLst>
          </p:cNvPr>
          <p:cNvSpPr txBox="1"/>
          <p:nvPr/>
        </p:nvSpPr>
        <p:spPr>
          <a:xfrm>
            <a:off x="2576614" y="4592475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EA7CBB-EDB0-4370-8ED7-BA2BF76120B2}"/>
              </a:ext>
            </a:extLst>
          </p:cNvPr>
          <p:cNvSpPr/>
          <p:nvPr/>
        </p:nvSpPr>
        <p:spPr>
          <a:xfrm>
            <a:off x="5627856" y="4368739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AA5B1-B444-40D8-ACD7-C68770E27D84}"/>
              </a:ext>
            </a:extLst>
          </p:cNvPr>
          <p:cNvSpPr txBox="1"/>
          <p:nvPr/>
        </p:nvSpPr>
        <p:spPr>
          <a:xfrm>
            <a:off x="5627855" y="4425667"/>
            <a:ext cx="16995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Non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Asserts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D57D79-0D47-4683-95A4-09EE6C83EA53}"/>
              </a:ext>
            </a:extLst>
          </p:cNvPr>
          <p:cNvCxnSpPr/>
          <p:nvPr/>
        </p:nvCxnSpPr>
        <p:spPr>
          <a:xfrm>
            <a:off x="4276117" y="5084735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5B4A6F-8C14-4629-8B23-6ECFF1B70DBB}"/>
              </a:ext>
            </a:extLst>
          </p:cNvPr>
          <p:cNvCxnSpPr/>
          <p:nvPr/>
        </p:nvCxnSpPr>
        <p:spPr>
          <a:xfrm>
            <a:off x="7327359" y="5094868"/>
            <a:ext cx="13517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A62CBD-A879-4812-8E14-C944690F9F34}"/>
              </a:ext>
            </a:extLst>
          </p:cNvPr>
          <p:cNvSpPr txBox="1"/>
          <p:nvPr/>
        </p:nvSpPr>
        <p:spPr>
          <a:xfrm>
            <a:off x="8679093" y="3683936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Object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3501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372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Where’s it observed?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406510" y="1506165"/>
            <a:ext cx="1079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Between toolchains running on different 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06E7D-3F5F-4EBC-9FB7-1E09B51B8451}"/>
              </a:ext>
            </a:extLst>
          </p:cNvPr>
          <p:cNvSpPr/>
          <p:nvPr/>
        </p:nvSpPr>
        <p:spPr>
          <a:xfrm>
            <a:off x="2576614" y="2527165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6721-9B90-40F2-A31C-78D874E0FE26}"/>
              </a:ext>
            </a:extLst>
          </p:cNvPr>
          <p:cNvSpPr txBox="1"/>
          <p:nvPr/>
        </p:nvSpPr>
        <p:spPr>
          <a:xfrm>
            <a:off x="2576614" y="2750901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96725-75F9-4FC8-B669-82B7D2A03D50}"/>
              </a:ext>
            </a:extLst>
          </p:cNvPr>
          <p:cNvSpPr/>
          <p:nvPr/>
        </p:nvSpPr>
        <p:spPr>
          <a:xfrm>
            <a:off x="5627856" y="2527165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73141-F2E4-4413-950C-F3E6430937FF}"/>
              </a:ext>
            </a:extLst>
          </p:cNvPr>
          <p:cNvSpPr txBox="1"/>
          <p:nvPr/>
        </p:nvSpPr>
        <p:spPr>
          <a:xfrm>
            <a:off x="5844261" y="2556468"/>
            <a:ext cx="12666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Linux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FF0D0C-012F-4F97-9F14-B95B9133E513}"/>
              </a:ext>
            </a:extLst>
          </p:cNvPr>
          <p:cNvCxnSpPr/>
          <p:nvPr/>
        </p:nvCxnSpPr>
        <p:spPr>
          <a:xfrm>
            <a:off x="4276117" y="3243161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B1B41D-9CD3-49A5-B758-BA0FABCC0F60}"/>
              </a:ext>
            </a:extLst>
          </p:cNvPr>
          <p:cNvCxnSpPr/>
          <p:nvPr/>
        </p:nvCxnSpPr>
        <p:spPr>
          <a:xfrm>
            <a:off x="7327359" y="3253294"/>
            <a:ext cx="13517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8E0BFF-5217-4C39-A7C7-9AACA1B67C80}"/>
              </a:ext>
            </a:extLst>
          </p:cNvPr>
          <p:cNvSpPr/>
          <p:nvPr/>
        </p:nvSpPr>
        <p:spPr>
          <a:xfrm>
            <a:off x="2576614" y="4368739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4251EF-E03C-47B0-9E4A-EA72FA08D666}"/>
              </a:ext>
            </a:extLst>
          </p:cNvPr>
          <p:cNvSpPr txBox="1"/>
          <p:nvPr/>
        </p:nvSpPr>
        <p:spPr>
          <a:xfrm>
            <a:off x="2576614" y="4592475"/>
            <a:ext cx="169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Input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EA7CBB-EDB0-4370-8ED7-BA2BF76120B2}"/>
              </a:ext>
            </a:extLst>
          </p:cNvPr>
          <p:cNvSpPr/>
          <p:nvPr/>
        </p:nvSpPr>
        <p:spPr>
          <a:xfrm>
            <a:off x="5627856" y="4368739"/>
            <a:ext cx="1699503" cy="14591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AA5B1-B444-40D8-ACD7-C68770E27D84}"/>
              </a:ext>
            </a:extLst>
          </p:cNvPr>
          <p:cNvSpPr txBox="1"/>
          <p:nvPr/>
        </p:nvSpPr>
        <p:spPr>
          <a:xfrm>
            <a:off x="5627855" y="4425667"/>
            <a:ext cx="1699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LLVM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Windows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D57D79-0D47-4683-95A4-09EE6C83EA53}"/>
              </a:ext>
            </a:extLst>
          </p:cNvPr>
          <p:cNvCxnSpPr/>
          <p:nvPr/>
        </p:nvCxnSpPr>
        <p:spPr>
          <a:xfrm>
            <a:off x="4276117" y="5084735"/>
            <a:ext cx="135173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5B4A6F-8C14-4629-8B23-6ECFF1B70DBB}"/>
              </a:ext>
            </a:extLst>
          </p:cNvPr>
          <p:cNvCxnSpPr/>
          <p:nvPr/>
        </p:nvCxnSpPr>
        <p:spPr>
          <a:xfrm>
            <a:off x="7327359" y="5094868"/>
            <a:ext cx="135173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A62CBD-A879-4812-8E14-C944690F9F34}"/>
              </a:ext>
            </a:extLst>
          </p:cNvPr>
          <p:cNvSpPr txBox="1"/>
          <p:nvPr/>
        </p:nvSpPr>
        <p:spPr>
          <a:xfrm>
            <a:off x="8679093" y="3683936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Object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56423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Why’s it a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655671" y="1506165"/>
            <a:ext cx="5615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Hard-to-reproduce bugs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1F5F9C-67F8-4698-B63B-2855775D4480}"/>
              </a:ext>
            </a:extLst>
          </p:cNvPr>
          <p:cNvSpPr txBox="1"/>
          <p:nvPr/>
        </p:nvSpPr>
        <p:spPr>
          <a:xfrm>
            <a:off x="774667" y="3187627"/>
            <a:ext cx="107885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“If you can’t reproduce a bug, you can’t fix it.”</a:t>
            </a:r>
          </a:p>
          <a:p>
            <a:endParaRPr lang="en-US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r"/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- Anonymous Programmer</a:t>
            </a:r>
          </a:p>
        </p:txBody>
      </p:sp>
    </p:spTree>
    <p:extLst>
      <p:ext uri="{BB962C8B-B14F-4D97-AF65-F5344CB8AC3E}">
        <p14:creationId xmlns:p14="http://schemas.microsoft.com/office/powerpoint/2010/main" val="15202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Why’s it a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161953" y="1506165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Unexpected runtime crashes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DA33B-7315-4DEC-9FE5-20D947465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1329" r="967" b="-1"/>
          <a:stretch/>
        </p:blipFill>
        <p:spPr>
          <a:xfrm>
            <a:off x="3457575" y="2820054"/>
            <a:ext cx="3743326" cy="25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641DE0-DE31-4D8F-A216-DB29D57BDE6B}"/>
              </a:ext>
            </a:extLst>
          </p:cNvPr>
          <p:cNvSpPr txBox="1"/>
          <p:nvPr/>
        </p:nvSpPr>
        <p:spPr>
          <a:xfrm>
            <a:off x="2524982" y="381410"/>
            <a:ext cx="6062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Console" panose="020B0609040504020204" pitchFamily="49" charset="0"/>
              </a:rPr>
              <a:t>Why’s it a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C5856-8C26-4E73-B66D-856C4E438F56}"/>
              </a:ext>
            </a:extLst>
          </p:cNvPr>
          <p:cNvSpPr txBox="1"/>
          <p:nvPr/>
        </p:nvSpPr>
        <p:spPr>
          <a:xfrm>
            <a:off x="2285391" y="150616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Lucida Console" panose="020B0609040504020204" pitchFamily="49" charset="0"/>
              </a:rPr>
              <a:t>Unpredictable 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E143834-F4F1-433F-9594-283688C1C639}"/>
              </a:ext>
            </a:extLst>
          </p:cNvPr>
          <p:cNvGraphicFramePr/>
          <p:nvPr/>
        </p:nvGraphicFramePr>
        <p:xfrm>
          <a:off x="2605468" y="2333626"/>
          <a:ext cx="6408612" cy="390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6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560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Mandeep Singh Grang</dc:creator>
  <cp:lastModifiedBy>Mandeep Singh Grang</cp:lastModifiedBy>
  <cp:revision>39</cp:revision>
  <dcterms:created xsi:type="dcterms:W3CDTF">2018-06-24T17:22:21Z</dcterms:created>
  <dcterms:modified xsi:type="dcterms:W3CDTF">2018-06-26T15:08:57Z</dcterms:modified>
</cp:coreProperties>
</file>