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7" r:id="rId2"/>
    <p:sldId id="256" r:id="rId3"/>
    <p:sldId id="258" r:id="rId4"/>
    <p:sldId id="259" r:id="rId5"/>
    <p:sldId id="260" r:id="rId6"/>
    <p:sldId id="262" r:id="rId7"/>
    <p:sldId id="263" r:id="rId8"/>
    <p:sldId id="264" r:id="rId9"/>
    <p:sldId id="265" r:id="rId10"/>
    <p:sldId id="261" r:id="rId11"/>
  </p:sldIdLst>
  <p:sldSz cx="6858000" cy="9906000" type="A4"/>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980" autoAdjust="0"/>
  </p:normalViewPr>
  <p:slideViewPr>
    <p:cSldViewPr snapToGrid="0">
      <p:cViewPr>
        <p:scale>
          <a:sx n="58" d="100"/>
          <a:sy n="58" d="100"/>
        </p:scale>
        <p:origin x="2218" y="3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82A26AC-4CFD-4C4B-BCCD-B83F22EC439A}" type="datetimeFigureOut">
              <a:rPr lang="en-GB" smtClean="0"/>
              <a:t>20/04/2023</a:t>
            </a:fld>
            <a:endParaRPr lang="en-GB"/>
          </a:p>
        </p:txBody>
      </p:sp>
      <p:sp>
        <p:nvSpPr>
          <p:cNvPr id="4" name="Slide Image Placeholder 3"/>
          <p:cNvSpPr>
            <a:spLocks noGrp="1" noRot="1" noChangeAspect="1"/>
          </p:cNvSpPr>
          <p:nvPr>
            <p:ph type="sldImg" idx="2"/>
          </p:nvPr>
        </p:nvSpPr>
        <p:spPr>
          <a:xfrm>
            <a:off x="2360613" y="1143000"/>
            <a:ext cx="2136775"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B668B24-6724-45B8-92D9-D35D25791239}" type="slidenum">
              <a:rPr lang="en-GB" smtClean="0"/>
              <a:t>‹#›</a:t>
            </a:fld>
            <a:endParaRPr lang="en-GB"/>
          </a:p>
        </p:txBody>
      </p:sp>
    </p:spTree>
    <p:extLst>
      <p:ext uri="{BB962C8B-B14F-4D97-AF65-F5344CB8AC3E}">
        <p14:creationId xmlns:p14="http://schemas.microsoft.com/office/powerpoint/2010/main" val="36115179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Direct genetic risk overlaps do not account for similarity across neurological diseases. The only diseases with an overlapping gene hub are psychiatric diseases. For most diseases, ligand-receptor occurrence among risk genes is significantly higher than would be expected of datasets of this size, suggesting LR roles may underlie similarities across diseases.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1</a:t>
            </a:fld>
            <a:endParaRPr lang="en-GB"/>
          </a:p>
        </p:txBody>
      </p:sp>
    </p:spTree>
    <p:extLst>
      <p:ext uri="{BB962C8B-B14F-4D97-AF65-F5344CB8AC3E}">
        <p14:creationId xmlns:p14="http://schemas.microsoft.com/office/powerpoint/2010/main" val="23448019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hub of genes associated with psychiatric disorders are predominantly present in neuron rich brain regions, such as the cerebellum. As would be expected, they were enriched to neurons and astrocytes. The spatial domains with highest scores for these genes were neuronal cortical layers, in particular cortical layer 6</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2</a:t>
            </a:fld>
            <a:endParaRPr lang="en-GB"/>
          </a:p>
        </p:txBody>
      </p:sp>
    </p:spTree>
    <p:extLst>
      <p:ext uri="{BB962C8B-B14F-4D97-AF65-F5344CB8AC3E}">
        <p14:creationId xmlns:p14="http://schemas.microsoft.com/office/powerpoint/2010/main" val="20772417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detected changes across the different thresholds and identified that ligand receptor occurrence increases with disease risk (meaning, disease genes are more likely to be ligands or receptors). Notably, the genes with highest risk tend to be expressed in non-neuronal cell types in the brain, such as OPCs, astrocytes, vascular cells and microglia.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3</a:t>
            </a:fld>
            <a:endParaRPr lang="en-GB"/>
          </a:p>
        </p:txBody>
      </p:sp>
    </p:spTree>
    <p:extLst>
      <p:ext uri="{BB962C8B-B14F-4D97-AF65-F5344CB8AC3E}">
        <p14:creationId xmlns:p14="http://schemas.microsoft.com/office/powerpoint/2010/main" val="870723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core major LR network was identified across the resolutions. This contains 95% of LRs for threshold 0.6 and lower. This connectivity is not significantly higher than for other LR lists of the same size. We found that for genes of higher associated risk, the networks were smaller than would be expected by chance – possibly indicating that hyper-connectivity of genes with mendelian disease risk is not compatible with life.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4</a:t>
            </a:fld>
            <a:endParaRPr lang="en-GB"/>
          </a:p>
        </p:txBody>
      </p:sp>
    </p:spTree>
    <p:extLst>
      <p:ext uri="{BB962C8B-B14F-4D97-AF65-F5344CB8AC3E}">
        <p14:creationId xmlns:p14="http://schemas.microsoft.com/office/powerpoint/2010/main" val="17270808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found that the spatial domains which scored highest were overall maintained across thresholds, with cortical layer 6 (spatial domain 7) being the highest scoring. Notably, when assessing the co-localization we identified that glial cell types tended to co-localize with Layer 5/6 neurons in the spots with highest (95</a:t>
            </a:r>
            <a:r>
              <a:rPr lang="en-US" baseline="30000" dirty="0"/>
              <a:t>th</a:t>
            </a:r>
            <a:r>
              <a:rPr lang="en-US" dirty="0"/>
              <a:t> quantile) scores, suggesting that there is architectural relevance for the expression of these genes. </a:t>
            </a:r>
            <a:endParaRPr lang="en-GB" dirty="0"/>
          </a:p>
        </p:txBody>
      </p:sp>
      <p:sp>
        <p:nvSpPr>
          <p:cNvPr id="4" name="Slide Number Placeholder 3"/>
          <p:cNvSpPr>
            <a:spLocks noGrp="1"/>
          </p:cNvSpPr>
          <p:nvPr>
            <p:ph type="sldNum" sz="quarter" idx="5"/>
          </p:nvPr>
        </p:nvSpPr>
        <p:spPr/>
        <p:txBody>
          <a:bodyPr/>
          <a:lstStyle/>
          <a:p>
            <a:fld id="{3B668B24-6724-45B8-92D9-D35D25791239}" type="slidenum">
              <a:rPr lang="en-GB" smtClean="0"/>
              <a:t>5</a:t>
            </a:fld>
            <a:endParaRPr lang="en-GB"/>
          </a:p>
        </p:txBody>
      </p:sp>
    </p:spTree>
    <p:extLst>
      <p:ext uri="{BB962C8B-B14F-4D97-AF65-F5344CB8AC3E}">
        <p14:creationId xmlns:p14="http://schemas.microsoft.com/office/powerpoint/2010/main" val="97843801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Although Schizophrenia is clearly the dominant disease contributor in low threshold gene selection, several diseases maintain a much stronger representation in the core network with high risk. This includes in particular AD, PD and partial epilepsy. When in the 0.7 threshold, we noted that one gene that was maintained actually had a risk significant for Schizophrenia, Bipolar disorder and major depressive disorder - </a:t>
            </a:r>
            <a:r>
              <a:rPr lang="en-GB" b="0" dirty="0">
                <a:solidFill>
                  <a:srgbClr val="CE9178"/>
                </a:solidFill>
                <a:effectLst/>
                <a:latin typeface="Consolas" panose="020B0609020204030204" pitchFamily="49" charset="0"/>
              </a:rPr>
              <a:t>VRK2. Interestingly, this target also has a relatively high risk (&gt;0.5) for another 4 psychiatric disorders. Having both roles in development and maintenance of the mature neuronal network, this could be a candidate cross-disease target.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b="0" dirty="0">
              <a:solidFill>
                <a:srgbClr val="D4D4D4"/>
              </a:solidFill>
              <a:effectLst/>
              <a:latin typeface="Consolas" panose="020B0609020204030204" pitchFamily="49" charset="0"/>
            </a:endParaRPr>
          </a:p>
        </p:txBody>
      </p:sp>
      <p:sp>
        <p:nvSpPr>
          <p:cNvPr id="4" name="Slide Number Placeholder 3"/>
          <p:cNvSpPr>
            <a:spLocks noGrp="1"/>
          </p:cNvSpPr>
          <p:nvPr>
            <p:ph type="sldNum" sz="quarter" idx="5"/>
          </p:nvPr>
        </p:nvSpPr>
        <p:spPr/>
        <p:txBody>
          <a:bodyPr/>
          <a:lstStyle/>
          <a:p>
            <a:fld id="{3B668B24-6724-45B8-92D9-D35D25791239}" type="slidenum">
              <a:rPr lang="en-GB" smtClean="0"/>
              <a:t>6</a:t>
            </a:fld>
            <a:endParaRPr lang="en-GB"/>
          </a:p>
        </p:txBody>
      </p:sp>
    </p:spTree>
    <p:extLst>
      <p:ext uri="{BB962C8B-B14F-4D97-AF65-F5344CB8AC3E}">
        <p14:creationId xmlns:p14="http://schemas.microsoft.com/office/powerpoint/2010/main" val="418234159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en-US"/>
              <a:t>Click to edit Master title style</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384295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15009646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75891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9331EC-8641-4C7D-B8F2-52FC36CA7DB7}"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1881901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en-US"/>
              <a:t>Click to edit Master title style</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9331EC-8641-4C7D-B8F2-52FC36CA7DB7}" type="datetimeFigureOut">
              <a:rPr lang="en-GB" smtClean="0"/>
              <a:t>20/04/2023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5790206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9331EC-8641-4C7D-B8F2-52FC36CA7DB7}" type="datetimeFigureOut">
              <a:rPr lang="en-GB" smtClean="0"/>
              <a:t>20/04/2023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40473364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en-US"/>
              <a:t>Click to edit Master title style</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72381" y="3618442"/>
            <a:ext cx="2901255"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3471863" y="3618442"/>
            <a:ext cx="2915543" cy="53221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9331EC-8641-4C7D-B8F2-52FC36CA7DB7}" type="datetimeFigureOut">
              <a:rPr lang="en-GB" smtClean="0"/>
              <a:t>20/04/2023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84475937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9331EC-8641-4C7D-B8F2-52FC36CA7DB7}" type="datetimeFigureOut">
              <a:rPr lang="en-GB" smtClean="0"/>
              <a:t>20/04/2023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24592551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9331EC-8641-4C7D-B8F2-52FC36CA7DB7}" type="datetimeFigureOut">
              <a:rPr lang="en-GB" smtClean="0"/>
              <a:t>20/04/2023</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4213021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A9331EC-8641-4C7D-B8F2-52FC36CA7DB7}" type="datetimeFigureOut">
              <a:rPr lang="en-GB" smtClean="0"/>
              <a:t>20/04/2023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37740208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6A9331EC-8641-4C7D-B8F2-52FC36CA7DB7}" type="datetimeFigureOut">
              <a:rPr lang="en-GB" smtClean="0"/>
              <a:t>20/04/2023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8754F851-7EDC-4069-A56C-F199F035B98D}" type="slidenum">
              <a:rPr lang="en-GB" smtClean="0"/>
              <a:t>‹#›</a:t>
            </a:fld>
            <a:endParaRPr lang="en-GB"/>
          </a:p>
        </p:txBody>
      </p:sp>
    </p:spTree>
    <p:extLst>
      <p:ext uri="{BB962C8B-B14F-4D97-AF65-F5344CB8AC3E}">
        <p14:creationId xmlns:p14="http://schemas.microsoft.com/office/powerpoint/2010/main" val="27531058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6A9331EC-8641-4C7D-B8F2-52FC36CA7DB7}" type="datetimeFigureOut">
              <a:rPr lang="en-GB" smtClean="0"/>
              <a:t>20/04/2023</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8754F851-7EDC-4069-A56C-F199F035B98D}" type="slidenum">
              <a:rPr lang="en-GB" smtClean="0"/>
              <a:t>‹#›</a:t>
            </a:fld>
            <a:endParaRPr lang="en-GB"/>
          </a:p>
        </p:txBody>
      </p:sp>
    </p:spTree>
    <p:extLst>
      <p:ext uri="{BB962C8B-B14F-4D97-AF65-F5344CB8AC3E}">
        <p14:creationId xmlns:p14="http://schemas.microsoft.com/office/powerpoint/2010/main" val="36054094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wmf"/><Relationship Id="rId4" Type="http://schemas.openxmlformats.org/officeDocument/2006/relationships/oleObject" Target="../embeddings/oleObject1.bin"/></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emf"/></Relationships>
</file>

<file path=ppt/slides/_rels/slide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scatter chart&#10;&#10;Description automatically generated">
            <a:extLst>
              <a:ext uri="{FF2B5EF4-FFF2-40B4-BE49-F238E27FC236}">
                <a16:creationId xmlns:a16="http://schemas.microsoft.com/office/drawing/2014/main" id="{17D3FD39-112F-DA65-702D-1D73EAD130B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654" y="4953000"/>
            <a:ext cx="4162425" cy="4757057"/>
          </a:xfrm>
          <a:prstGeom prst="rect">
            <a:avLst/>
          </a:prstGeom>
        </p:spPr>
      </p:pic>
      <p:pic>
        <p:nvPicPr>
          <p:cNvPr id="6" name="Picture 5" descr="Graphical user interface&#10;&#10;Description automatically generated">
            <a:extLst>
              <a:ext uri="{FF2B5EF4-FFF2-40B4-BE49-F238E27FC236}">
                <a16:creationId xmlns:a16="http://schemas.microsoft.com/office/drawing/2014/main" id="{4A9A6741-8832-6806-B3E8-069D50F2AEB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09699" y="554360"/>
            <a:ext cx="3930553" cy="3930553"/>
          </a:xfrm>
          <a:prstGeom prst="rect">
            <a:avLst/>
          </a:prstGeom>
        </p:spPr>
      </p:pic>
      <p:sp>
        <p:nvSpPr>
          <p:cNvPr id="2" name="TextBox 1">
            <a:extLst>
              <a:ext uri="{FF2B5EF4-FFF2-40B4-BE49-F238E27FC236}">
                <a16:creationId xmlns:a16="http://schemas.microsoft.com/office/drawing/2014/main" id="{C8C106D5-7296-7126-80E2-6C24DE696721}"/>
              </a:ext>
            </a:extLst>
          </p:cNvPr>
          <p:cNvSpPr txBox="1"/>
          <p:nvPr/>
        </p:nvSpPr>
        <p:spPr>
          <a:xfrm>
            <a:off x="5212081" y="5743575"/>
            <a:ext cx="1645920" cy="954107"/>
          </a:xfrm>
          <a:prstGeom prst="rect">
            <a:avLst/>
          </a:prstGeom>
          <a:noFill/>
        </p:spPr>
        <p:txBody>
          <a:bodyPr wrap="square" rtlCol="0">
            <a:spAutoFit/>
          </a:bodyPr>
          <a:lstStyle/>
          <a:p>
            <a:r>
              <a:rPr lang="en-US" sz="1400" dirty="0"/>
              <a:t>May need to rerun with more iterations (too many p=0)</a:t>
            </a:r>
            <a:endParaRPr lang="en-GB" sz="1400" dirty="0"/>
          </a:p>
        </p:txBody>
      </p:sp>
      <p:sp>
        <p:nvSpPr>
          <p:cNvPr id="3" name="TextBox 2">
            <a:extLst>
              <a:ext uri="{FF2B5EF4-FFF2-40B4-BE49-F238E27FC236}">
                <a16:creationId xmlns:a16="http://schemas.microsoft.com/office/drawing/2014/main" id="{4ADA57BB-9B25-7C6E-7A7C-792ACAE074F0}"/>
              </a:ext>
            </a:extLst>
          </p:cNvPr>
          <p:cNvSpPr txBox="1"/>
          <p:nvPr/>
        </p:nvSpPr>
        <p:spPr>
          <a:xfrm>
            <a:off x="15777" y="0"/>
            <a:ext cx="6842223" cy="646331"/>
          </a:xfrm>
          <a:prstGeom prst="rect">
            <a:avLst/>
          </a:prstGeom>
          <a:noFill/>
        </p:spPr>
        <p:txBody>
          <a:bodyPr wrap="square" rtlCol="0">
            <a:spAutoFit/>
          </a:bodyPr>
          <a:lstStyle/>
          <a:p>
            <a:r>
              <a:rPr lang="en-US" dirty="0"/>
              <a:t>Hierarchical clustering of all genes associated with these disorders (genetic association &gt;0.1)</a:t>
            </a:r>
            <a:endParaRPr lang="en-GB" dirty="0"/>
          </a:p>
        </p:txBody>
      </p:sp>
      <p:sp>
        <p:nvSpPr>
          <p:cNvPr id="4" name="TextBox 3">
            <a:extLst>
              <a:ext uri="{FF2B5EF4-FFF2-40B4-BE49-F238E27FC236}">
                <a16:creationId xmlns:a16="http://schemas.microsoft.com/office/drawing/2014/main" id="{6FABFA60-7F31-E62F-09FC-EF206CFEAA68}"/>
              </a:ext>
            </a:extLst>
          </p:cNvPr>
          <p:cNvSpPr txBox="1"/>
          <p:nvPr/>
        </p:nvSpPr>
        <p:spPr>
          <a:xfrm>
            <a:off x="-46137" y="4378791"/>
            <a:ext cx="6842223" cy="646331"/>
          </a:xfrm>
          <a:prstGeom prst="rect">
            <a:avLst/>
          </a:prstGeom>
          <a:noFill/>
        </p:spPr>
        <p:txBody>
          <a:bodyPr wrap="square" rtlCol="0">
            <a:spAutoFit/>
          </a:bodyPr>
          <a:lstStyle/>
          <a:p>
            <a:r>
              <a:rPr lang="en-US" dirty="0"/>
              <a:t>Is ligand/receptor occurrence in risk genes significant for these diseases?</a:t>
            </a:r>
            <a:endParaRPr lang="en-GB" dirty="0"/>
          </a:p>
        </p:txBody>
      </p:sp>
    </p:spTree>
    <p:extLst>
      <p:ext uri="{BB962C8B-B14F-4D97-AF65-F5344CB8AC3E}">
        <p14:creationId xmlns:p14="http://schemas.microsoft.com/office/powerpoint/2010/main" val="7845028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B2186C-BA17-F3B0-00C1-E37EE5819C58}"/>
              </a:ext>
            </a:extLst>
          </p:cNvPr>
          <p:cNvSpPr>
            <a:spLocks noGrp="1"/>
          </p:cNvSpPr>
          <p:nvPr>
            <p:ph type="title"/>
          </p:nvPr>
        </p:nvSpPr>
        <p:spPr/>
        <p:txBody>
          <a:bodyPr/>
          <a:lstStyle/>
          <a:p>
            <a:r>
              <a:rPr lang="en-US" dirty="0"/>
              <a:t>Next steps in this analysis</a:t>
            </a:r>
            <a:endParaRPr lang="en-GB" dirty="0"/>
          </a:p>
        </p:txBody>
      </p:sp>
      <p:sp>
        <p:nvSpPr>
          <p:cNvPr id="3" name="Content Placeholder 2">
            <a:extLst>
              <a:ext uri="{FF2B5EF4-FFF2-40B4-BE49-F238E27FC236}">
                <a16:creationId xmlns:a16="http://schemas.microsoft.com/office/drawing/2014/main" id="{0C69F468-19FE-66C1-C137-34AB0664C955}"/>
              </a:ext>
            </a:extLst>
          </p:cNvPr>
          <p:cNvSpPr>
            <a:spLocks noGrp="1"/>
          </p:cNvSpPr>
          <p:nvPr>
            <p:ph idx="1"/>
          </p:nvPr>
        </p:nvSpPr>
        <p:spPr/>
        <p:txBody>
          <a:bodyPr/>
          <a:lstStyle/>
          <a:p>
            <a:r>
              <a:rPr lang="en-US" dirty="0"/>
              <a:t>How conserved are these genes across species? </a:t>
            </a:r>
          </a:p>
          <a:p>
            <a:endParaRPr lang="en-US" dirty="0"/>
          </a:p>
          <a:p>
            <a:endParaRPr lang="en-GB" dirty="0"/>
          </a:p>
        </p:txBody>
      </p:sp>
    </p:spTree>
    <p:extLst>
      <p:ext uri="{BB962C8B-B14F-4D97-AF65-F5344CB8AC3E}">
        <p14:creationId xmlns:p14="http://schemas.microsoft.com/office/powerpoint/2010/main" val="28558752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 box and whisker chart&#10;&#10;Description automatically generated">
            <a:extLst>
              <a:ext uri="{FF2B5EF4-FFF2-40B4-BE49-F238E27FC236}">
                <a16:creationId xmlns:a16="http://schemas.microsoft.com/office/drawing/2014/main" id="{D9576310-A349-1704-2702-A767E4DB3EE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76325" y="4224371"/>
            <a:ext cx="5022940" cy="4395073"/>
          </a:xfrm>
          <a:prstGeom prst="rect">
            <a:avLst/>
          </a:prstGeom>
        </p:spPr>
      </p:pic>
      <p:graphicFrame>
        <p:nvGraphicFramePr>
          <p:cNvPr id="6" name="Object 5">
            <a:extLst>
              <a:ext uri="{FF2B5EF4-FFF2-40B4-BE49-F238E27FC236}">
                <a16:creationId xmlns:a16="http://schemas.microsoft.com/office/drawing/2014/main" id="{B9EBB3E2-6B6D-28DE-2863-ECC724FAB19B}"/>
              </a:ext>
            </a:extLst>
          </p:cNvPr>
          <p:cNvGraphicFramePr>
            <a:graphicFrameLocks noChangeAspect="1"/>
          </p:cNvGraphicFramePr>
          <p:nvPr>
            <p:extLst>
              <p:ext uri="{D42A27DB-BD31-4B8C-83A1-F6EECF244321}">
                <p14:modId xmlns:p14="http://schemas.microsoft.com/office/powerpoint/2010/main" val="439061990"/>
              </p:ext>
            </p:extLst>
          </p:nvPr>
        </p:nvGraphicFramePr>
        <p:xfrm>
          <a:off x="3518265" y="1120898"/>
          <a:ext cx="3323095" cy="2327968"/>
        </p:xfrm>
        <a:graphic>
          <a:graphicData uri="http://schemas.openxmlformats.org/presentationml/2006/ole">
            <mc:AlternateContent xmlns:mc="http://schemas.openxmlformats.org/markup-compatibility/2006">
              <mc:Choice xmlns:v="urn:schemas-microsoft-com:vml" Requires="v">
                <p:oleObj name="Acrobat Document" r:id="rId4" imgW="2343240" imgH="1641960" progId="Acrobat.Document.DC">
                  <p:embed/>
                </p:oleObj>
              </mc:Choice>
              <mc:Fallback>
                <p:oleObj name="Acrobat Document" r:id="rId4" imgW="2343240" imgH="1641960" progId="Acrobat.Document.DC">
                  <p:embed/>
                  <p:pic>
                    <p:nvPicPr>
                      <p:cNvPr id="0" name=""/>
                      <p:cNvPicPr/>
                      <p:nvPr/>
                    </p:nvPicPr>
                    <p:blipFill>
                      <a:blip r:embed="rId5"/>
                      <a:stretch>
                        <a:fillRect/>
                      </a:stretch>
                    </p:blipFill>
                    <p:spPr>
                      <a:xfrm>
                        <a:off x="3518265" y="1120898"/>
                        <a:ext cx="3323095" cy="2327968"/>
                      </a:xfrm>
                      <a:prstGeom prst="rect">
                        <a:avLst/>
                      </a:prstGeom>
                    </p:spPr>
                  </p:pic>
                </p:oleObj>
              </mc:Fallback>
            </mc:AlternateContent>
          </a:graphicData>
        </a:graphic>
      </p:graphicFrame>
      <p:pic>
        <p:nvPicPr>
          <p:cNvPr id="8" name="Picture 7" descr="Chart&#10;&#10;Description automatically generated">
            <a:extLst>
              <a:ext uri="{FF2B5EF4-FFF2-40B4-BE49-F238E27FC236}">
                <a16:creationId xmlns:a16="http://schemas.microsoft.com/office/drawing/2014/main" id="{33573C34-2DDB-84F6-8A97-087D0D1E901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0050" y="761457"/>
            <a:ext cx="2939687" cy="2939687"/>
          </a:xfrm>
          <a:prstGeom prst="rect">
            <a:avLst/>
          </a:prstGeom>
        </p:spPr>
      </p:pic>
      <p:sp>
        <p:nvSpPr>
          <p:cNvPr id="3" name="TextBox 2">
            <a:extLst>
              <a:ext uri="{FF2B5EF4-FFF2-40B4-BE49-F238E27FC236}">
                <a16:creationId xmlns:a16="http://schemas.microsoft.com/office/drawing/2014/main" id="{C79F03B0-E3FF-9A23-A0FA-2BC51116CBC1}"/>
              </a:ext>
            </a:extLst>
          </p:cNvPr>
          <p:cNvSpPr txBox="1"/>
          <p:nvPr/>
        </p:nvSpPr>
        <p:spPr>
          <a:xfrm>
            <a:off x="-863" y="-50884"/>
            <a:ext cx="6842223" cy="646331"/>
          </a:xfrm>
          <a:prstGeom prst="rect">
            <a:avLst/>
          </a:prstGeom>
          <a:noFill/>
        </p:spPr>
        <p:txBody>
          <a:bodyPr wrap="square" rtlCol="0">
            <a:spAutoFit/>
          </a:bodyPr>
          <a:lstStyle/>
          <a:p>
            <a:r>
              <a:rPr lang="en-US" dirty="0" err="1"/>
              <a:t>Characterising</a:t>
            </a:r>
            <a:r>
              <a:rPr lang="en-US" dirty="0"/>
              <a:t> psychiatric gene hub (add details of how these were selected)</a:t>
            </a:r>
            <a:endParaRPr lang="en-GB" dirty="0"/>
          </a:p>
        </p:txBody>
      </p:sp>
      <p:sp>
        <p:nvSpPr>
          <p:cNvPr id="4" name="TextBox 3">
            <a:extLst>
              <a:ext uri="{FF2B5EF4-FFF2-40B4-BE49-F238E27FC236}">
                <a16:creationId xmlns:a16="http://schemas.microsoft.com/office/drawing/2014/main" id="{6D4D9DE2-7738-C04D-D2CD-B3DB0629DFAB}"/>
              </a:ext>
            </a:extLst>
          </p:cNvPr>
          <p:cNvSpPr txBox="1"/>
          <p:nvPr/>
        </p:nvSpPr>
        <p:spPr>
          <a:xfrm>
            <a:off x="916306" y="481712"/>
            <a:ext cx="2128156" cy="307777"/>
          </a:xfrm>
          <a:prstGeom prst="rect">
            <a:avLst/>
          </a:prstGeom>
          <a:noFill/>
        </p:spPr>
        <p:txBody>
          <a:bodyPr wrap="square" rtlCol="0">
            <a:spAutoFit/>
          </a:bodyPr>
          <a:lstStyle/>
          <a:p>
            <a:r>
              <a:rPr lang="en-US" sz="1400" dirty="0"/>
              <a:t>Tissue expression (</a:t>
            </a:r>
            <a:r>
              <a:rPr lang="en-US" sz="1400" dirty="0" err="1"/>
              <a:t>GTEx</a:t>
            </a:r>
            <a:r>
              <a:rPr lang="en-US" sz="1400" dirty="0"/>
              <a:t>)</a:t>
            </a:r>
            <a:endParaRPr lang="en-GB" sz="1400" dirty="0"/>
          </a:p>
        </p:txBody>
      </p:sp>
      <p:sp>
        <p:nvSpPr>
          <p:cNvPr id="7" name="TextBox 6">
            <a:extLst>
              <a:ext uri="{FF2B5EF4-FFF2-40B4-BE49-F238E27FC236}">
                <a16:creationId xmlns:a16="http://schemas.microsoft.com/office/drawing/2014/main" id="{7EE926DE-50F5-9B1F-C0FA-6D78CEFCE7D0}"/>
              </a:ext>
            </a:extLst>
          </p:cNvPr>
          <p:cNvSpPr txBox="1"/>
          <p:nvPr/>
        </p:nvSpPr>
        <p:spPr>
          <a:xfrm>
            <a:off x="4115733" y="481712"/>
            <a:ext cx="2523191" cy="307777"/>
          </a:xfrm>
          <a:prstGeom prst="rect">
            <a:avLst/>
          </a:prstGeom>
          <a:noFill/>
        </p:spPr>
        <p:txBody>
          <a:bodyPr wrap="square" rtlCol="0">
            <a:spAutoFit/>
          </a:bodyPr>
          <a:lstStyle/>
          <a:p>
            <a:r>
              <a:rPr lang="en-US" sz="1400" dirty="0"/>
              <a:t>Spatial domain scores (DLPFC)</a:t>
            </a:r>
            <a:endParaRPr lang="en-GB" sz="1400" dirty="0"/>
          </a:p>
        </p:txBody>
      </p:sp>
      <p:sp>
        <p:nvSpPr>
          <p:cNvPr id="9" name="TextBox 8">
            <a:extLst>
              <a:ext uri="{FF2B5EF4-FFF2-40B4-BE49-F238E27FC236}">
                <a16:creationId xmlns:a16="http://schemas.microsoft.com/office/drawing/2014/main" id="{3706DBE1-E8D1-C642-2D25-7A14EEE5CFD3}"/>
              </a:ext>
            </a:extLst>
          </p:cNvPr>
          <p:cNvSpPr txBox="1"/>
          <p:nvPr/>
        </p:nvSpPr>
        <p:spPr>
          <a:xfrm>
            <a:off x="2640330" y="3972093"/>
            <a:ext cx="2446019" cy="307777"/>
          </a:xfrm>
          <a:prstGeom prst="rect">
            <a:avLst/>
          </a:prstGeom>
          <a:noFill/>
        </p:spPr>
        <p:txBody>
          <a:bodyPr wrap="square" rtlCol="0">
            <a:spAutoFit/>
          </a:bodyPr>
          <a:lstStyle/>
          <a:p>
            <a:r>
              <a:rPr lang="en-US" sz="1400" dirty="0"/>
              <a:t>Cell type enrichment (EWCE)</a:t>
            </a:r>
            <a:endParaRPr lang="en-GB" sz="1400" dirty="0"/>
          </a:p>
        </p:txBody>
      </p:sp>
      <p:sp>
        <p:nvSpPr>
          <p:cNvPr id="17" name="TextBox 16">
            <a:extLst>
              <a:ext uri="{FF2B5EF4-FFF2-40B4-BE49-F238E27FC236}">
                <a16:creationId xmlns:a16="http://schemas.microsoft.com/office/drawing/2014/main" id="{D19B5414-0177-724D-5DD1-434532326229}"/>
              </a:ext>
            </a:extLst>
          </p:cNvPr>
          <p:cNvSpPr txBox="1"/>
          <p:nvPr/>
        </p:nvSpPr>
        <p:spPr>
          <a:xfrm>
            <a:off x="6423296" y="3335367"/>
            <a:ext cx="452368" cy="276999"/>
          </a:xfrm>
          <a:prstGeom prst="rect">
            <a:avLst/>
          </a:prstGeom>
          <a:noFill/>
        </p:spPr>
        <p:txBody>
          <a:bodyPr wrap="none" rtlCol="0">
            <a:spAutoFit/>
          </a:bodyPr>
          <a:lstStyle/>
          <a:p>
            <a:r>
              <a:rPr lang="en-US" sz="1200" dirty="0"/>
              <a:t>WM</a:t>
            </a:r>
            <a:endParaRPr lang="en-GB" sz="1200" dirty="0"/>
          </a:p>
        </p:txBody>
      </p:sp>
      <p:sp>
        <p:nvSpPr>
          <p:cNvPr id="18" name="TextBox 17">
            <a:extLst>
              <a:ext uri="{FF2B5EF4-FFF2-40B4-BE49-F238E27FC236}">
                <a16:creationId xmlns:a16="http://schemas.microsoft.com/office/drawing/2014/main" id="{B07CAE58-98E8-321D-1F26-7011EC5F9272}"/>
              </a:ext>
            </a:extLst>
          </p:cNvPr>
          <p:cNvSpPr txBox="1"/>
          <p:nvPr/>
        </p:nvSpPr>
        <p:spPr>
          <a:xfrm>
            <a:off x="3806229" y="3341368"/>
            <a:ext cx="327334" cy="276999"/>
          </a:xfrm>
          <a:prstGeom prst="rect">
            <a:avLst/>
          </a:prstGeom>
          <a:noFill/>
        </p:spPr>
        <p:txBody>
          <a:bodyPr wrap="none" rtlCol="0">
            <a:spAutoFit/>
          </a:bodyPr>
          <a:lstStyle/>
          <a:p>
            <a:r>
              <a:rPr lang="en-US" sz="1200" dirty="0"/>
              <a:t>L1</a:t>
            </a:r>
            <a:endParaRPr lang="en-GB" sz="1200" dirty="0"/>
          </a:p>
        </p:txBody>
      </p:sp>
      <p:sp>
        <p:nvSpPr>
          <p:cNvPr id="19" name="TextBox 18">
            <a:extLst>
              <a:ext uri="{FF2B5EF4-FFF2-40B4-BE49-F238E27FC236}">
                <a16:creationId xmlns:a16="http://schemas.microsoft.com/office/drawing/2014/main" id="{757EFA9F-E9ED-336A-2956-3684B3097F90}"/>
              </a:ext>
            </a:extLst>
          </p:cNvPr>
          <p:cNvSpPr txBox="1"/>
          <p:nvPr/>
        </p:nvSpPr>
        <p:spPr>
          <a:xfrm>
            <a:off x="4136442" y="3346032"/>
            <a:ext cx="327334" cy="276999"/>
          </a:xfrm>
          <a:prstGeom prst="rect">
            <a:avLst/>
          </a:prstGeom>
          <a:noFill/>
        </p:spPr>
        <p:txBody>
          <a:bodyPr wrap="none" rtlCol="0">
            <a:spAutoFit/>
          </a:bodyPr>
          <a:lstStyle/>
          <a:p>
            <a:r>
              <a:rPr lang="en-US" sz="1200" dirty="0"/>
              <a:t>L1</a:t>
            </a:r>
            <a:endParaRPr lang="en-GB" sz="1200" dirty="0"/>
          </a:p>
        </p:txBody>
      </p:sp>
      <p:sp>
        <p:nvSpPr>
          <p:cNvPr id="20" name="TextBox 19">
            <a:extLst>
              <a:ext uri="{FF2B5EF4-FFF2-40B4-BE49-F238E27FC236}">
                <a16:creationId xmlns:a16="http://schemas.microsoft.com/office/drawing/2014/main" id="{49A8A862-7FAB-25A0-5BF6-8209286E569E}"/>
              </a:ext>
            </a:extLst>
          </p:cNvPr>
          <p:cNvSpPr txBox="1"/>
          <p:nvPr/>
        </p:nvSpPr>
        <p:spPr>
          <a:xfrm>
            <a:off x="4480241" y="3341472"/>
            <a:ext cx="327334" cy="276999"/>
          </a:xfrm>
          <a:prstGeom prst="rect">
            <a:avLst/>
          </a:prstGeom>
          <a:noFill/>
        </p:spPr>
        <p:txBody>
          <a:bodyPr wrap="none" rtlCol="0">
            <a:spAutoFit/>
          </a:bodyPr>
          <a:lstStyle/>
          <a:p>
            <a:r>
              <a:rPr lang="en-US" sz="1200" dirty="0"/>
              <a:t>L2</a:t>
            </a:r>
            <a:endParaRPr lang="en-GB" sz="1200" dirty="0"/>
          </a:p>
        </p:txBody>
      </p:sp>
      <p:sp>
        <p:nvSpPr>
          <p:cNvPr id="21" name="TextBox 20">
            <a:extLst>
              <a:ext uri="{FF2B5EF4-FFF2-40B4-BE49-F238E27FC236}">
                <a16:creationId xmlns:a16="http://schemas.microsoft.com/office/drawing/2014/main" id="{FE7BD575-E6DE-2453-8518-5F290AAD1EA5}"/>
              </a:ext>
            </a:extLst>
          </p:cNvPr>
          <p:cNvSpPr txBox="1"/>
          <p:nvPr/>
        </p:nvSpPr>
        <p:spPr>
          <a:xfrm>
            <a:off x="4810454" y="3354966"/>
            <a:ext cx="327334" cy="276999"/>
          </a:xfrm>
          <a:prstGeom prst="rect">
            <a:avLst/>
          </a:prstGeom>
          <a:noFill/>
        </p:spPr>
        <p:txBody>
          <a:bodyPr wrap="none" rtlCol="0">
            <a:spAutoFit/>
          </a:bodyPr>
          <a:lstStyle/>
          <a:p>
            <a:r>
              <a:rPr lang="en-US" sz="1200" dirty="0"/>
              <a:t>L5</a:t>
            </a:r>
            <a:endParaRPr lang="en-GB" sz="1200" dirty="0"/>
          </a:p>
        </p:txBody>
      </p:sp>
      <p:sp>
        <p:nvSpPr>
          <p:cNvPr id="22" name="TextBox 21">
            <a:extLst>
              <a:ext uri="{FF2B5EF4-FFF2-40B4-BE49-F238E27FC236}">
                <a16:creationId xmlns:a16="http://schemas.microsoft.com/office/drawing/2014/main" id="{4D3FF51B-DB35-1558-4990-324CA0D17BFC}"/>
              </a:ext>
            </a:extLst>
          </p:cNvPr>
          <p:cNvSpPr txBox="1"/>
          <p:nvPr/>
        </p:nvSpPr>
        <p:spPr>
          <a:xfrm>
            <a:off x="5137788" y="3365883"/>
            <a:ext cx="327334" cy="276999"/>
          </a:xfrm>
          <a:prstGeom prst="rect">
            <a:avLst/>
          </a:prstGeom>
          <a:noFill/>
        </p:spPr>
        <p:txBody>
          <a:bodyPr wrap="none" rtlCol="0">
            <a:spAutoFit/>
          </a:bodyPr>
          <a:lstStyle/>
          <a:p>
            <a:r>
              <a:rPr lang="en-US" sz="1200" dirty="0"/>
              <a:t>L3</a:t>
            </a:r>
            <a:endParaRPr lang="en-GB" sz="1200" dirty="0"/>
          </a:p>
        </p:txBody>
      </p:sp>
      <p:sp>
        <p:nvSpPr>
          <p:cNvPr id="23" name="TextBox 22">
            <a:extLst>
              <a:ext uri="{FF2B5EF4-FFF2-40B4-BE49-F238E27FC236}">
                <a16:creationId xmlns:a16="http://schemas.microsoft.com/office/drawing/2014/main" id="{B7FACABE-BEDD-96CD-D9C1-40E41BAE0F86}"/>
              </a:ext>
            </a:extLst>
          </p:cNvPr>
          <p:cNvSpPr txBox="1"/>
          <p:nvPr/>
        </p:nvSpPr>
        <p:spPr>
          <a:xfrm>
            <a:off x="5831145" y="3357991"/>
            <a:ext cx="327334" cy="276999"/>
          </a:xfrm>
          <a:prstGeom prst="rect">
            <a:avLst/>
          </a:prstGeom>
          <a:noFill/>
        </p:spPr>
        <p:txBody>
          <a:bodyPr wrap="none" rtlCol="0">
            <a:spAutoFit/>
          </a:bodyPr>
          <a:lstStyle/>
          <a:p>
            <a:r>
              <a:rPr lang="en-US" sz="1200" dirty="0"/>
              <a:t>L6</a:t>
            </a:r>
            <a:endParaRPr lang="en-GB" sz="1200" dirty="0"/>
          </a:p>
        </p:txBody>
      </p:sp>
      <p:sp>
        <p:nvSpPr>
          <p:cNvPr id="24" name="TextBox 23">
            <a:extLst>
              <a:ext uri="{FF2B5EF4-FFF2-40B4-BE49-F238E27FC236}">
                <a16:creationId xmlns:a16="http://schemas.microsoft.com/office/drawing/2014/main" id="{7725D9FF-8EBF-B11F-1C33-439D5CF5FB73}"/>
              </a:ext>
            </a:extLst>
          </p:cNvPr>
          <p:cNvSpPr txBox="1"/>
          <p:nvPr/>
        </p:nvSpPr>
        <p:spPr>
          <a:xfrm>
            <a:off x="6158479" y="3342065"/>
            <a:ext cx="327334" cy="276999"/>
          </a:xfrm>
          <a:prstGeom prst="rect">
            <a:avLst/>
          </a:prstGeom>
          <a:noFill/>
        </p:spPr>
        <p:txBody>
          <a:bodyPr wrap="none" rtlCol="0">
            <a:spAutoFit/>
          </a:bodyPr>
          <a:lstStyle/>
          <a:p>
            <a:r>
              <a:rPr lang="en-US" sz="1200" dirty="0"/>
              <a:t>L4</a:t>
            </a:r>
            <a:endParaRPr lang="en-GB" sz="1200" dirty="0"/>
          </a:p>
        </p:txBody>
      </p:sp>
      <p:sp>
        <p:nvSpPr>
          <p:cNvPr id="25" name="TextBox 24">
            <a:extLst>
              <a:ext uri="{FF2B5EF4-FFF2-40B4-BE49-F238E27FC236}">
                <a16:creationId xmlns:a16="http://schemas.microsoft.com/office/drawing/2014/main" id="{CD7AC5CA-9701-43CE-9217-FE9A7E5CB16F}"/>
              </a:ext>
            </a:extLst>
          </p:cNvPr>
          <p:cNvSpPr txBox="1"/>
          <p:nvPr/>
        </p:nvSpPr>
        <p:spPr>
          <a:xfrm>
            <a:off x="5426433" y="3361937"/>
            <a:ext cx="452368" cy="276999"/>
          </a:xfrm>
          <a:prstGeom prst="rect">
            <a:avLst/>
          </a:prstGeom>
          <a:noFill/>
        </p:spPr>
        <p:txBody>
          <a:bodyPr wrap="none" rtlCol="0">
            <a:spAutoFit/>
          </a:bodyPr>
          <a:lstStyle/>
          <a:p>
            <a:r>
              <a:rPr lang="en-US" sz="1200" dirty="0"/>
              <a:t>WM</a:t>
            </a:r>
            <a:endParaRPr lang="en-GB" sz="1200" dirty="0"/>
          </a:p>
        </p:txBody>
      </p:sp>
    </p:spTree>
    <p:extLst>
      <p:ext uri="{BB962C8B-B14F-4D97-AF65-F5344CB8AC3E}">
        <p14:creationId xmlns:p14="http://schemas.microsoft.com/office/powerpoint/2010/main" val="34488099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A picture containing text, plant&#10;&#10;Description automatically generated">
            <a:extLst>
              <a:ext uri="{FF2B5EF4-FFF2-40B4-BE49-F238E27FC236}">
                <a16:creationId xmlns:a16="http://schemas.microsoft.com/office/drawing/2014/main" id="{E191814D-780D-EB52-3FD5-B23C74A877D7}"/>
              </a:ext>
            </a:extLst>
          </p:cNvPr>
          <p:cNvPicPr>
            <a:picLocks noChangeAspect="1"/>
          </p:cNvPicPr>
          <p:nvPr/>
        </p:nvPicPr>
        <p:blipFill rotWithShape="1">
          <a:blip r:embed="rId3">
            <a:extLst>
              <a:ext uri="{28A0092B-C50C-407E-A947-70E740481C1C}">
                <a14:useLocalDpi xmlns:a14="http://schemas.microsoft.com/office/drawing/2010/main" val="0"/>
              </a:ext>
            </a:extLst>
          </a:blip>
          <a:srcRect l="15455" t="14622" r="14545" b="14469"/>
          <a:stretch/>
        </p:blipFill>
        <p:spPr>
          <a:xfrm>
            <a:off x="-863" y="1088469"/>
            <a:ext cx="3705726" cy="3753853"/>
          </a:xfrm>
          <a:prstGeom prst="rect">
            <a:avLst/>
          </a:prstGeom>
        </p:spPr>
      </p:pic>
      <p:pic>
        <p:nvPicPr>
          <p:cNvPr id="7" name="Picture 6" descr="Chart, line chart&#10;&#10;Description automatically generated">
            <a:extLst>
              <a:ext uri="{FF2B5EF4-FFF2-40B4-BE49-F238E27FC236}">
                <a16:creationId xmlns:a16="http://schemas.microsoft.com/office/drawing/2014/main" id="{B9AD259F-89D4-429B-B7D0-D5566E062CC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28137" y="318448"/>
            <a:ext cx="3609475" cy="5156394"/>
          </a:xfrm>
          <a:prstGeom prst="rect">
            <a:avLst/>
          </a:prstGeom>
        </p:spPr>
      </p:pic>
      <p:sp>
        <p:nvSpPr>
          <p:cNvPr id="2" name="TextBox 1">
            <a:extLst>
              <a:ext uri="{FF2B5EF4-FFF2-40B4-BE49-F238E27FC236}">
                <a16:creationId xmlns:a16="http://schemas.microsoft.com/office/drawing/2014/main" id="{AC1E80F7-43CE-A56E-3441-28667248E574}"/>
              </a:ext>
            </a:extLst>
          </p:cNvPr>
          <p:cNvSpPr txBox="1"/>
          <p:nvPr/>
        </p:nvSpPr>
        <p:spPr>
          <a:xfrm>
            <a:off x="-863" y="-50884"/>
            <a:ext cx="6842223" cy="369332"/>
          </a:xfrm>
          <a:prstGeom prst="rect">
            <a:avLst/>
          </a:prstGeom>
          <a:noFill/>
        </p:spPr>
        <p:txBody>
          <a:bodyPr wrap="square" rtlCol="0">
            <a:spAutoFit/>
          </a:bodyPr>
          <a:lstStyle/>
          <a:p>
            <a:r>
              <a:rPr lang="en-US" dirty="0" err="1"/>
              <a:t>Characterising</a:t>
            </a:r>
            <a:r>
              <a:rPr lang="en-US" dirty="0"/>
              <a:t> core disease LR network across thresholds</a:t>
            </a:r>
            <a:endParaRPr lang="en-GB" dirty="0"/>
          </a:p>
        </p:txBody>
      </p:sp>
      <p:pic>
        <p:nvPicPr>
          <p:cNvPr id="4" name="Picture 3" descr="Chart, scatter chart&#10;&#10;Description automatically generated">
            <a:extLst>
              <a:ext uri="{FF2B5EF4-FFF2-40B4-BE49-F238E27FC236}">
                <a16:creationId xmlns:a16="http://schemas.microsoft.com/office/drawing/2014/main" id="{A78A87D1-20B3-98CA-128A-F20A9399A3B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63" y="5328421"/>
            <a:ext cx="5231519" cy="4577579"/>
          </a:xfrm>
          <a:prstGeom prst="rect">
            <a:avLst/>
          </a:prstGeom>
        </p:spPr>
      </p:pic>
      <p:sp>
        <p:nvSpPr>
          <p:cNvPr id="6" name="TextBox 5">
            <a:extLst>
              <a:ext uri="{FF2B5EF4-FFF2-40B4-BE49-F238E27FC236}">
                <a16:creationId xmlns:a16="http://schemas.microsoft.com/office/drawing/2014/main" id="{D5803D60-39C5-B8E8-A729-8B2E80103391}"/>
              </a:ext>
            </a:extLst>
          </p:cNvPr>
          <p:cNvSpPr txBox="1"/>
          <p:nvPr/>
        </p:nvSpPr>
        <p:spPr>
          <a:xfrm>
            <a:off x="5164409" y="8820973"/>
            <a:ext cx="6842223" cy="369332"/>
          </a:xfrm>
          <a:prstGeom prst="rect">
            <a:avLst/>
          </a:prstGeom>
          <a:noFill/>
        </p:spPr>
        <p:txBody>
          <a:bodyPr wrap="square" rtlCol="0">
            <a:spAutoFit/>
          </a:bodyPr>
          <a:lstStyle/>
          <a:p>
            <a:r>
              <a:rPr lang="en-US" dirty="0"/>
              <a:t>50,000 iterations</a:t>
            </a:r>
            <a:endParaRPr lang="en-GB" dirty="0"/>
          </a:p>
        </p:txBody>
      </p:sp>
    </p:spTree>
    <p:extLst>
      <p:ext uri="{BB962C8B-B14F-4D97-AF65-F5344CB8AC3E}">
        <p14:creationId xmlns:p14="http://schemas.microsoft.com/office/powerpoint/2010/main" val="35927395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Graphical user interface&#10;&#10;Description automatically generated">
            <a:extLst>
              <a:ext uri="{FF2B5EF4-FFF2-40B4-BE49-F238E27FC236}">
                <a16:creationId xmlns:a16="http://schemas.microsoft.com/office/drawing/2014/main" id="{9F42F42A-99E7-1233-354A-4D750E692CD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2900" y="6328109"/>
            <a:ext cx="3116179" cy="3116179"/>
          </a:xfrm>
          <a:prstGeom prst="rect">
            <a:avLst/>
          </a:prstGeom>
        </p:spPr>
      </p:pic>
      <p:pic>
        <p:nvPicPr>
          <p:cNvPr id="7" name="Picture 6" descr="Graphical user interface&#10;&#10;Description automatically generated">
            <a:extLst>
              <a:ext uri="{FF2B5EF4-FFF2-40B4-BE49-F238E27FC236}">
                <a16:creationId xmlns:a16="http://schemas.microsoft.com/office/drawing/2014/main" id="{BF64E71D-541A-6469-D51B-018CC7EB38B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19101" y="3192028"/>
            <a:ext cx="3116178" cy="3116178"/>
          </a:xfrm>
          <a:prstGeom prst="rect">
            <a:avLst/>
          </a:prstGeom>
        </p:spPr>
      </p:pic>
      <p:pic>
        <p:nvPicPr>
          <p:cNvPr id="9" name="Picture 8" descr="Graphical user interface&#10;&#10;Description automatically generated with low confidence">
            <a:extLst>
              <a:ext uri="{FF2B5EF4-FFF2-40B4-BE49-F238E27FC236}">
                <a16:creationId xmlns:a16="http://schemas.microsoft.com/office/drawing/2014/main" id="{0E4B166A-72F9-4E54-4303-9E113B7A753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19099" y="66675"/>
            <a:ext cx="3116180" cy="3116180"/>
          </a:xfrm>
          <a:prstGeom prst="rect">
            <a:avLst/>
          </a:prstGeom>
        </p:spPr>
      </p:pic>
      <p:pic>
        <p:nvPicPr>
          <p:cNvPr id="11" name="Picture 10" descr="A picture containing text&#10;&#10;Description automatically generated">
            <a:extLst>
              <a:ext uri="{FF2B5EF4-FFF2-40B4-BE49-F238E27FC236}">
                <a16:creationId xmlns:a16="http://schemas.microsoft.com/office/drawing/2014/main" id="{74F628F7-B5F0-D7C7-BCF3-09EFA887500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848100" y="-274220"/>
            <a:ext cx="3276600" cy="3276600"/>
          </a:xfrm>
          <a:prstGeom prst="rect">
            <a:avLst/>
          </a:prstGeom>
        </p:spPr>
      </p:pic>
      <p:pic>
        <p:nvPicPr>
          <p:cNvPr id="13" name="Picture 12" descr="A picture containing text&#10;&#10;Description automatically generated">
            <a:extLst>
              <a:ext uri="{FF2B5EF4-FFF2-40B4-BE49-F238E27FC236}">
                <a16:creationId xmlns:a16="http://schemas.microsoft.com/office/drawing/2014/main" id="{D60BA8C5-4452-C4A1-AE40-BB258A34FA1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848100" y="2774933"/>
            <a:ext cx="3276600" cy="3276600"/>
          </a:xfrm>
          <a:prstGeom prst="rect">
            <a:avLst/>
          </a:prstGeom>
        </p:spPr>
      </p:pic>
      <p:pic>
        <p:nvPicPr>
          <p:cNvPr id="15" name="Picture 14" descr="A picture containing scatter chart&#10;&#10;Description automatically generated">
            <a:extLst>
              <a:ext uri="{FF2B5EF4-FFF2-40B4-BE49-F238E27FC236}">
                <a16:creationId xmlns:a16="http://schemas.microsoft.com/office/drawing/2014/main" id="{5BDAF4CF-2A50-2842-3F98-910EEC9404AC}"/>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771900" y="6167688"/>
            <a:ext cx="3276600" cy="3276600"/>
          </a:xfrm>
          <a:prstGeom prst="rect">
            <a:avLst/>
          </a:prstGeom>
        </p:spPr>
      </p:pic>
      <p:sp>
        <p:nvSpPr>
          <p:cNvPr id="2" name="TextBox 1">
            <a:extLst>
              <a:ext uri="{FF2B5EF4-FFF2-40B4-BE49-F238E27FC236}">
                <a16:creationId xmlns:a16="http://schemas.microsoft.com/office/drawing/2014/main" id="{7A177783-A7A6-6540-E2BB-888A30E0A598}"/>
              </a:ext>
            </a:extLst>
          </p:cNvPr>
          <p:cNvSpPr txBox="1"/>
          <p:nvPr/>
        </p:nvSpPr>
        <p:spPr>
          <a:xfrm>
            <a:off x="2364922" y="0"/>
            <a:ext cx="2128156" cy="307777"/>
          </a:xfrm>
          <a:prstGeom prst="rect">
            <a:avLst/>
          </a:prstGeom>
          <a:noFill/>
        </p:spPr>
        <p:txBody>
          <a:bodyPr wrap="square" rtlCol="0">
            <a:spAutoFit/>
          </a:bodyPr>
          <a:lstStyle/>
          <a:p>
            <a:r>
              <a:rPr lang="en-US" sz="1400" dirty="0"/>
              <a:t>Tissue expression (</a:t>
            </a:r>
            <a:r>
              <a:rPr lang="en-US" sz="1400" dirty="0" err="1"/>
              <a:t>GTEx</a:t>
            </a:r>
            <a:r>
              <a:rPr lang="en-US" sz="1400" dirty="0"/>
              <a:t>)</a:t>
            </a:r>
            <a:endParaRPr lang="en-GB" sz="1400" dirty="0"/>
          </a:p>
        </p:txBody>
      </p:sp>
      <p:sp>
        <p:nvSpPr>
          <p:cNvPr id="3" name="TextBox 2">
            <a:extLst>
              <a:ext uri="{FF2B5EF4-FFF2-40B4-BE49-F238E27FC236}">
                <a16:creationId xmlns:a16="http://schemas.microsoft.com/office/drawing/2014/main" id="{50FA9F5D-99EF-EB15-84D5-1D6D963813C3}"/>
              </a:ext>
            </a:extLst>
          </p:cNvPr>
          <p:cNvSpPr txBox="1"/>
          <p:nvPr/>
        </p:nvSpPr>
        <p:spPr>
          <a:xfrm rot="16200000">
            <a:off x="-81127" y="7387005"/>
            <a:ext cx="530190" cy="307777"/>
          </a:xfrm>
          <a:prstGeom prst="rect">
            <a:avLst/>
          </a:prstGeom>
          <a:noFill/>
        </p:spPr>
        <p:txBody>
          <a:bodyPr wrap="square" rtlCol="0">
            <a:spAutoFit/>
          </a:bodyPr>
          <a:lstStyle/>
          <a:p>
            <a:r>
              <a:rPr lang="en-US" sz="1400" dirty="0"/>
              <a:t>0.7</a:t>
            </a:r>
            <a:endParaRPr lang="en-GB" sz="1400" dirty="0"/>
          </a:p>
        </p:txBody>
      </p:sp>
      <p:sp>
        <p:nvSpPr>
          <p:cNvPr id="4" name="TextBox 3">
            <a:extLst>
              <a:ext uri="{FF2B5EF4-FFF2-40B4-BE49-F238E27FC236}">
                <a16:creationId xmlns:a16="http://schemas.microsoft.com/office/drawing/2014/main" id="{1912E65D-5BA6-BF01-DFE3-BED3E3D79259}"/>
              </a:ext>
            </a:extLst>
          </p:cNvPr>
          <p:cNvSpPr txBox="1"/>
          <p:nvPr/>
        </p:nvSpPr>
        <p:spPr>
          <a:xfrm rot="16200000">
            <a:off x="-1934" y="4126094"/>
            <a:ext cx="530190" cy="307777"/>
          </a:xfrm>
          <a:prstGeom prst="rect">
            <a:avLst/>
          </a:prstGeom>
          <a:noFill/>
        </p:spPr>
        <p:txBody>
          <a:bodyPr wrap="square" rtlCol="0">
            <a:spAutoFit/>
          </a:bodyPr>
          <a:lstStyle/>
          <a:p>
            <a:r>
              <a:rPr lang="en-US" sz="1400" dirty="0"/>
              <a:t>0.4</a:t>
            </a:r>
            <a:endParaRPr lang="en-GB" sz="1400" dirty="0"/>
          </a:p>
        </p:txBody>
      </p:sp>
      <p:sp>
        <p:nvSpPr>
          <p:cNvPr id="6" name="TextBox 5">
            <a:extLst>
              <a:ext uri="{FF2B5EF4-FFF2-40B4-BE49-F238E27FC236}">
                <a16:creationId xmlns:a16="http://schemas.microsoft.com/office/drawing/2014/main" id="{4A81AEC8-481C-1664-9DBB-D61ADA7645E0}"/>
              </a:ext>
            </a:extLst>
          </p:cNvPr>
          <p:cNvSpPr txBox="1"/>
          <p:nvPr/>
        </p:nvSpPr>
        <p:spPr>
          <a:xfrm rot="16200000">
            <a:off x="-4927" y="835908"/>
            <a:ext cx="530190" cy="307777"/>
          </a:xfrm>
          <a:prstGeom prst="rect">
            <a:avLst/>
          </a:prstGeom>
          <a:noFill/>
        </p:spPr>
        <p:txBody>
          <a:bodyPr wrap="square" rtlCol="0">
            <a:spAutoFit/>
          </a:bodyPr>
          <a:lstStyle/>
          <a:p>
            <a:r>
              <a:rPr lang="en-US" sz="1400" dirty="0"/>
              <a:t>0.1</a:t>
            </a:r>
            <a:endParaRPr lang="en-GB" sz="1400" dirty="0"/>
          </a:p>
        </p:txBody>
      </p:sp>
    </p:spTree>
    <p:extLst>
      <p:ext uri="{BB962C8B-B14F-4D97-AF65-F5344CB8AC3E}">
        <p14:creationId xmlns:p14="http://schemas.microsoft.com/office/powerpoint/2010/main" val="6591571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a:extLst>
              <a:ext uri="{FF2B5EF4-FFF2-40B4-BE49-F238E27FC236}">
                <a16:creationId xmlns:a16="http://schemas.microsoft.com/office/drawing/2014/main" id="{432C725F-23C1-81F1-2B68-296AE05A7982}"/>
              </a:ext>
            </a:extLst>
          </p:cNvPr>
          <p:cNvGraphicFramePr>
            <a:graphicFrameLocks noChangeAspect="1"/>
          </p:cNvGraphicFramePr>
          <p:nvPr>
            <p:extLst>
              <p:ext uri="{D42A27DB-BD31-4B8C-83A1-F6EECF244321}">
                <p14:modId xmlns:p14="http://schemas.microsoft.com/office/powerpoint/2010/main" val="590342814"/>
              </p:ext>
            </p:extLst>
          </p:nvPr>
        </p:nvGraphicFramePr>
        <p:xfrm>
          <a:off x="445168" y="1183579"/>
          <a:ext cx="5967663" cy="3769421"/>
        </p:xfrm>
        <a:graphic>
          <a:graphicData uri="http://schemas.openxmlformats.org/presentationml/2006/ole">
            <mc:AlternateContent xmlns:mc="http://schemas.openxmlformats.org/markup-compatibility/2006">
              <mc:Choice xmlns:v="urn:schemas-microsoft-com:vml" Requires="v">
                <p:oleObj name="Acrobat Document" r:id="rId3" imgW="2689708" imgH="1698955" progId="Acrobat.Document.DC">
                  <p:embed/>
                </p:oleObj>
              </mc:Choice>
              <mc:Fallback>
                <p:oleObj name="Acrobat Document" r:id="rId3" imgW="2689708" imgH="1698955" progId="Acrobat.Document.DC">
                  <p:embed/>
                  <p:pic>
                    <p:nvPicPr>
                      <p:cNvPr id="0" name=""/>
                      <p:cNvPicPr/>
                      <p:nvPr/>
                    </p:nvPicPr>
                    <p:blipFill>
                      <a:blip r:embed="rId4"/>
                      <a:stretch>
                        <a:fillRect/>
                      </a:stretch>
                    </p:blipFill>
                    <p:spPr>
                      <a:xfrm>
                        <a:off x="445168" y="1183579"/>
                        <a:ext cx="5967663" cy="3769421"/>
                      </a:xfrm>
                      <a:prstGeom prst="rect">
                        <a:avLst/>
                      </a:prstGeom>
                    </p:spPr>
                  </p:pic>
                </p:oleObj>
              </mc:Fallback>
            </mc:AlternateContent>
          </a:graphicData>
        </a:graphic>
      </p:graphicFrame>
      <p:sp>
        <p:nvSpPr>
          <p:cNvPr id="8" name="TextBox 7">
            <a:extLst>
              <a:ext uri="{FF2B5EF4-FFF2-40B4-BE49-F238E27FC236}">
                <a16:creationId xmlns:a16="http://schemas.microsoft.com/office/drawing/2014/main" id="{ECD0BAED-5BC2-34D1-FE7F-978AA5398BF2}"/>
              </a:ext>
            </a:extLst>
          </p:cNvPr>
          <p:cNvSpPr txBox="1"/>
          <p:nvPr/>
        </p:nvSpPr>
        <p:spPr>
          <a:xfrm>
            <a:off x="6259629" y="2400260"/>
            <a:ext cx="452368" cy="276999"/>
          </a:xfrm>
          <a:prstGeom prst="rect">
            <a:avLst/>
          </a:prstGeom>
          <a:noFill/>
        </p:spPr>
        <p:txBody>
          <a:bodyPr wrap="none" rtlCol="0">
            <a:spAutoFit/>
          </a:bodyPr>
          <a:lstStyle/>
          <a:p>
            <a:r>
              <a:rPr lang="en-US" sz="1200" dirty="0"/>
              <a:t>WM</a:t>
            </a:r>
            <a:endParaRPr lang="en-GB" sz="1200" dirty="0"/>
          </a:p>
        </p:txBody>
      </p:sp>
      <p:sp>
        <p:nvSpPr>
          <p:cNvPr id="9" name="TextBox 8">
            <a:extLst>
              <a:ext uri="{FF2B5EF4-FFF2-40B4-BE49-F238E27FC236}">
                <a16:creationId xmlns:a16="http://schemas.microsoft.com/office/drawing/2014/main" id="{BEAFFD3B-6986-6B1B-5C7A-FBE3B4F63D34}"/>
              </a:ext>
            </a:extLst>
          </p:cNvPr>
          <p:cNvSpPr txBox="1"/>
          <p:nvPr/>
        </p:nvSpPr>
        <p:spPr>
          <a:xfrm>
            <a:off x="6259629" y="1975291"/>
            <a:ext cx="452368" cy="276999"/>
          </a:xfrm>
          <a:prstGeom prst="rect">
            <a:avLst/>
          </a:prstGeom>
          <a:noFill/>
        </p:spPr>
        <p:txBody>
          <a:bodyPr wrap="none" rtlCol="0">
            <a:spAutoFit/>
          </a:bodyPr>
          <a:lstStyle/>
          <a:p>
            <a:r>
              <a:rPr lang="en-US" sz="1200" dirty="0"/>
              <a:t>WM</a:t>
            </a:r>
            <a:endParaRPr lang="en-GB" sz="1200" dirty="0"/>
          </a:p>
        </p:txBody>
      </p:sp>
      <p:sp>
        <p:nvSpPr>
          <p:cNvPr id="10" name="TextBox 9">
            <a:extLst>
              <a:ext uri="{FF2B5EF4-FFF2-40B4-BE49-F238E27FC236}">
                <a16:creationId xmlns:a16="http://schemas.microsoft.com/office/drawing/2014/main" id="{0508CCFC-1EAF-C5F1-5C61-0A9D4B5D1A90}"/>
              </a:ext>
            </a:extLst>
          </p:cNvPr>
          <p:cNvSpPr txBox="1"/>
          <p:nvPr/>
        </p:nvSpPr>
        <p:spPr>
          <a:xfrm>
            <a:off x="6322146" y="1302436"/>
            <a:ext cx="327334" cy="276999"/>
          </a:xfrm>
          <a:prstGeom prst="rect">
            <a:avLst/>
          </a:prstGeom>
          <a:noFill/>
        </p:spPr>
        <p:txBody>
          <a:bodyPr wrap="none" rtlCol="0">
            <a:spAutoFit/>
          </a:bodyPr>
          <a:lstStyle/>
          <a:p>
            <a:r>
              <a:rPr lang="en-US" sz="1200" dirty="0"/>
              <a:t>L1</a:t>
            </a:r>
            <a:endParaRPr lang="en-GB" sz="1200" dirty="0"/>
          </a:p>
        </p:txBody>
      </p:sp>
      <p:sp>
        <p:nvSpPr>
          <p:cNvPr id="11" name="TextBox 10">
            <a:extLst>
              <a:ext uri="{FF2B5EF4-FFF2-40B4-BE49-F238E27FC236}">
                <a16:creationId xmlns:a16="http://schemas.microsoft.com/office/drawing/2014/main" id="{E109A12E-E393-62AC-72B7-32192015890D}"/>
              </a:ext>
            </a:extLst>
          </p:cNvPr>
          <p:cNvSpPr txBox="1"/>
          <p:nvPr/>
        </p:nvSpPr>
        <p:spPr>
          <a:xfrm>
            <a:off x="6322146" y="1440935"/>
            <a:ext cx="327334" cy="276999"/>
          </a:xfrm>
          <a:prstGeom prst="rect">
            <a:avLst/>
          </a:prstGeom>
          <a:noFill/>
        </p:spPr>
        <p:txBody>
          <a:bodyPr wrap="none" rtlCol="0">
            <a:spAutoFit/>
          </a:bodyPr>
          <a:lstStyle/>
          <a:p>
            <a:r>
              <a:rPr lang="en-US" sz="1200" dirty="0"/>
              <a:t>L1</a:t>
            </a:r>
            <a:endParaRPr lang="en-GB" sz="1200" dirty="0"/>
          </a:p>
        </p:txBody>
      </p:sp>
      <p:sp>
        <p:nvSpPr>
          <p:cNvPr id="12" name="TextBox 11">
            <a:extLst>
              <a:ext uri="{FF2B5EF4-FFF2-40B4-BE49-F238E27FC236}">
                <a16:creationId xmlns:a16="http://schemas.microsoft.com/office/drawing/2014/main" id="{13292204-8C39-2970-35E7-C6D985DE3B20}"/>
              </a:ext>
            </a:extLst>
          </p:cNvPr>
          <p:cNvSpPr txBox="1"/>
          <p:nvPr/>
        </p:nvSpPr>
        <p:spPr>
          <a:xfrm>
            <a:off x="6322146" y="1589868"/>
            <a:ext cx="327334" cy="276999"/>
          </a:xfrm>
          <a:prstGeom prst="rect">
            <a:avLst/>
          </a:prstGeom>
          <a:noFill/>
        </p:spPr>
        <p:txBody>
          <a:bodyPr wrap="none" rtlCol="0">
            <a:spAutoFit/>
          </a:bodyPr>
          <a:lstStyle/>
          <a:p>
            <a:r>
              <a:rPr lang="en-US" sz="1200" dirty="0"/>
              <a:t>L2</a:t>
            </a:r>
            <a:endParaRPr lang="en-GB" sz="1200" dirty="0"/>
          </a:p>
        </p:txBody>
      </p:sp>
      <p:sp>
        <p:nvSpPr>
          <p:cNvPr id="13" name="TextBox 12">
            <a:extLst>
              <a:ext uri="{FF2B5EF4-FFF2-40B4-BE49-F238E27FC236}">
                <a16:creationId xmlns:a16="http://schemas.microsoft.com/office/drawing/2014/main" id="{351459A6-D30C-BCDC-EE14-0F0FFE9AA175}"/>
              </a:ext>
            </a:extLst>
          </p:cNvPr>
          <p:cNvSpPr txBox="1"/>
          <p:nvPr/>
        </p:nvSpPr>
        <p:spPr>
          <a:xfrm>
            <a:off x="6322146" y="1712073"/>
            <a:ext cx="327334" cy="276999"/>
          </a:xfrm>
          <a:prstGeom prst="rect">
            <a:avLst/>
          </a:prstGeom>
          <a:noFill/>
        </p:spPr>
        <p:txBody>
          <a:bodyPr wrap="none" rtlCol="0">
            <a:spAutoFit/>
          </a:bodyPr>
          <a:lstStyle/>
          <a:p>
            <a:r>
              <a:rPr lang="en-US" sz="1200" dirty="0"/>
              <a:t>L5</a:t>
            </a:r>
            <a:endParaRPr lang="en-GB" sz="1200" dirty="0"/>
          </a:p>
        </p:txBody>
      </p:sp>
      <p:sp>
        <p:nvSpPr>
          <p:cNvPr id="14" name="TextBox 13">
            <a:extLst>
              <a:ext uri="{FF2B5EF4-FFF2-40B4-BE49-F238E27FC236}">
                <a16:creationId xmlns:a16="http://schemas.microsoft.com/office/drawing/2014/main" id="{BC59E802-5663-EB37-0B34-10792012592C}"/>
              </a:ext>
            </a:extLst>
          </p:cNvPr>
          <p:cNvSpPr txBox="1"/>
          <p:nvPr/>
        </p:nvSpPr>
        <p:spPr>
          <a:xfrm>
            <a:off x="6322146" y="1829247"/>
            <a:ext cx="327334" cy="276999"/>
          </a:xfrm>
          <a:prstGeom prst="rect">
            <a:avLst/>
          </a:prstGeom>
          <a:noFill/>
        </p:spPr>
        <p:txBody>
          <a:bodyPr wrap="none" rtlCol="0">
            <a:spAutoFit/>
          </a:bodyPr>
          <a:lstStyle/>
          <a:p>
            <a:r>
              <a:rPr lang="en-US" sz="1200" dirty="0"/>
              <a:t>L3</a:t>
            </a:r>
            <a:endParaRPr lang="en-GB" sz="1200" dirty="0"/>
          </a:p>
        </p:txBody>
      </p:sp>
      <p:sp>
        <p:nvSpPr>
          <p:cNvPr id="15" name="TextBox 14">
            <a:extLst>
              <a:ext uri="{FF2B5EF4-FFF2-40B4-BE49-F238E27FC236}">
                <a16:creationId xmlns:a16="http://schemas.microsoft.com/office/drawing/2014/main" id="{CEAD7CDB-975B-03C0-36C4-D41944A40C55}"/>
              </a:ext>
            </a:extLst>
          </p:cNvPr>
          <p:cNvSpPr txBox="1"/>
          <p:nvPr/>
        </p:nvSpPr>
        <p:spPr>
          <a:xfrm>
            <a:off x="6322146" y="2096642"/>
            <a:ext cx="327334" cy="276999"/>
          </a:xfrm>
          <a:prstGeom prst="rect">
            <a:avLst/>
          </a:prstGeom>
          <a:noFill/>
        </p:spPr>
        <p:txBody>
          <a:bodyPr wrap="none" rtlCol="0">
            <a:spAutoFit/>
          </a:bodyPr>
          <a:lstStyle/>
          <a:p>
            <a:r>
              <a:rPr lang="en-US" sz="1200" dirty="0"/>
              <a:t>L6</a:t>
            </a:r>
            <a:endParaRPr lang="en-GB" sz="1200" dirty="0"/>
          </a:p>
        </p:txBody>
      </p:sp>
      <p:sp>
        <p:nvSpPr>
          <p:cNvPr id="16" name="TextBox 15">
            <a:extLst>
              <a:ext uri="{FF2B5EF4-FFF2-40B4-BE49-F238E27FC236}">
                <a16:creationId xmlns:a16="http://schemas.microsoft.com/office/drawing/2014/main" id="{FAFAF0C4-5F37-9584-7475-0F77B479D3CC}"/>
              </a:ext>
            </a:extLst>
          </p:cNvPr>
          <p:cNvSpPr txBox="1"/>
          <p:nvPr/>
        </p:nvSpPr>
        <p:spPr>
          <a:xfrm>
            <a:off x="6322146" y="2247258"/>
            <a:ext cx="327334" cy="276999"/>
          </a:xfrm>
          <a:prstGeom prst="rect">
            <a:avLst/>
          </a:prstGeom>
          <a:noFill/>
        </p:spPr>
        <p:txBody>
          <a:bodyPr wrap="none" rtlCol="0">
            <a:spAutoFit/>
          </a:bodyPr>
          <a:lstStyle/>
          <a:p>
            <a:r>
              <a:rPr lang="en-US" sz="1200" dirty="0"/>
              <a:t>L4</a:t>
            </a:r>
            <a:endParaRPr lang="en-GB" sz="1200" dirty="0"/>
          </a:p>
        </p:txBody>
      </p:sp>
    </p:spTree>
    <p:extLst>
      <p:ext uri="{BB962C8B-B14F-4D97-AF65-F5344CB8AC3E}">
        <p14:creationId xmlns:p14="http://schemas.microsoft.com/office/powerpoint/2010/main" val="993298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E61B8A47-BFC2-EB14-0885-2BAE1B46C07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28750" y="5238951"/>
            <a:ext cx="4593137" cy="4593137"/>
          </a:xfrm>
          <a:prstGeom prst="rect">
            <a:avLst/>
          </a:prstGeom>
        </p:spPr>
      </p:pic>
      <p:pic>
        <p:nvPicPr>
          <p:cNvPr id="7" name="Picture 6" descr="A picture containing graphical user interface&#10;&#10;Description automatically generated">
            <a:extLst>
              <a:ext uri="{FF2B5EF4-FFF2-40B4-BE49-F238E27FC236}">
                <a16:creationId xmlns:a16="http://schemas.microsoft.com/office/drawing/2014/main" id="{2E4F041B-6C50-5110-85CC-D7AAA3113EA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694880" y="318448"/>
            <a:ext cx="4060876" cy="4060876"/>
          </a:xfrm>
          <a:prstGeom prst="rect">
            <a:avLst/>
          </a:prstGeom>
        </p:spPr>
      </p:pic>
      <p:sp>
        <p:nvSpPr>
          <p:cNvPr id="2" name="TextBox 1">
            <a:extLst>
              <a:ext uri="{FF2B5EF4-FFF2-40B4-BE49-F238E27FC236}">
                <a16:creationId xmlns:a16="http://schemas.microsoft.com/office/drawing/2014/main" id="{78B540D3-72B3-32EB-09F6-3EE5AB056A2E}"/>
              </a:ext>
            </a:extLst>
          </p:cNvPr>
          <p:cNvSpPr txBox="1"/>
          <p:nvPr/>
        </p:nvSpPr>
        <p:spPr>
          <a:xfrm>
            <a:off x="-863" y="-50884"/>
            <a:ext cx="6842223" cy="369332"/>
          </a:xfrm>
          <a:prstGeom prst="rect">
            <a:avLst/>
          </a:prstGeom>
          <a:noFill/>
        </p:spPr>
        <p:txBody>
          <a:bodyPr wrap="square" rtlCol="0">
            <a:spAutoFit/>
          </a:bodyPr>
          <a:lstStyle/>
          <a:p>
            <a:r>
              <a:rPr lang="en-US" dirty="0"/>
              <a:t>How many genes per disease contribute to core network?</a:t>
            </a:r>
            <a:endParaRPr lang="en-GB" dirty="0"/>
          </a:p>
        </p:txBody>
      </p:sp>
      <p:sp>
        <p:nvSpPr>
          <p:cNvPr id="3" name="TextBox 2">
            <a:extLst>
              <a:ext uri="{FF2B5EF4-FFF2-40B4-BE49-F238E27FC236}">
                <a16:creationId xmlns:a16="http://schemas.microsoft.com/office/drawing/2014/main" id="{82CFE05B-83AB-2EA7-8752-54FA2F8808DC}"/>
              </a:ext>
            </a:extLst>
          </p:cNvPr>
          <p:cNvSpPr txBox="1"/>
          <p:nvPr/>
        </p:nvSpPr>
        <p:spPr>
          <a:xfrm>
            <a:off x="-864" y="4748656"/>
            <a:ext cx="6842223" cy="369332"/>
          </a:xfrm>
          <a:prstGeom prst="rect">
            <a:avLst/>
          </a:prstGeom>
          <a:noFill/>
        </p:spPr>
        <p:txBody>
          <a:bodyPr wrap="square" rtlCol="0">
            <a:spAutoFit/>
          </a:bodyPr>
          <a:lstStyle/>
          <a:p>
            <a:r>
              <a:rPr lang="en-US" dirty="0"/>
              <a:t>How many diseases does each gene have risk for across thresholds</a:t>
            </a:r>
          </a:p>
        </p:txBody>
      </p:sp>
    </p:spTree>
    <p:extLst>
      <p:ext uri="{BB962C8B-B14F-4D97-AF65-F5344CB8AC3E}">
        <p14:creationId xmlns:p14="http://schemas.microsoft.com/office/powerpoint/2010/main" val="9053027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Chart&#10;&#10;Description automatically generated">
            <a:extLst>
              <a:ext uri="{FF2B5EF4-FFF2-40B4-BE49-F238E27FC236}">
                <a16:creationId xmlns:a16="http://schemas.microsoft.com/office/drawing/2014/main" id="{24E9D9DF-0187-D76C-B559-39A417E7A9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4754" y="0"/>
            <a:ext cx="5228492" cy="5228492"/>
          </a:xfrm>
          <a:prstGeom prst="rect">
            <a:avLst/>
          </a:prstGeom>
        </p:spPr>
      </p:pic>
      <p:pic>
        <p:nvPicPr>
          <p:cNvPr id="6" name="Picture 5" descr="Graphical user interface, chart&#10;&#10;Description automatically generated">
            <a:extLst>
              <a:ext uri="{FF2B5EF4-FFF2-40B4-BE49-F238E27FC236}">
                <a16:creationId xmlns:a16="http://schemas.microsoft.com/office/drawing/2014/main" id="{C8B1BE7B-8A26-EF52-2D66-E1BFE321DB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14046" y="5076092"/>
            <a:ext cx="4829908" cy="4829908"/>
          </a:xfrm>
          <a:prstGeom prst="rect">
            <a:avLst/>
          </a:prstGeom>
        </p:spPr>
      </p:pic>
    </p:spTree>
    <p:extLst>
      <p:ext uri="{BB962C8B-B14F-4D97-AF65-F5344CB8AC3E}">
        <p14:creationId xmlns:p14="http://schemas.microsoft.com/office/powerpoint/2010/main" val="10611961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picture containing timeline&#10;&#10;Description automatically generated">
            <a:extLst>
              <a:ext uri="{FF2B5EF4-FFF2-40B4-BE49-F238E27FC236}">
                <a16:creationId xmlns:a16="http://schemas.microsoft.com/office/drawing/2014/main" id="{39BD7D4F-AD83-C88C-4E02-C0F1311CF40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277" y="-1954"/>
            <a:ext cx="6119446" cy="6119446"/>
          </a:xfrm>
          <a:prstGeom prst="rect">
            <a:avLst/>
          </a:prstGeom>
        </p:spPr>
      </p:pic>
    </p:spTree>
    <p:extLst>
      <p:ext uri="{BB962C8B-B14F-4D97-AF65-F5344CB8AC3E}">
        <p14:creationId xmlns:p14="http://schemas.microsoft.com/office/powerpoint/2010/main" val="1395851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19563169"/>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 2013 - 2022</Template>
  <TotalTime>0</TotalTime>
  <Words>577</Words>
  <Application>Microsoft Office PowerPoint</Application>
  <PresentationFormat>A4 Paper (210x297 mm)</PresentationFormat>
  <Paragraphs>47</Paragraphs>
  <Slides>10</Slides>
  <Notes>6</Notes>
  <HiddenSlides>0</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2</vt:i4>
      </vt:variant>
      <vt:variant>
        <vt:lpstr>Slide Titles</vt:lpstr>
      </vt:variant>
      <vt:variant>
        <vt:i4>10</vt:i4>
      </vt:variant>
    </vt:vector>
  </HeadingPairs>
  <TitlesOfParts>
    <vt:vector size="17" baseType="lpstr">
      <vt:lpstr>Arial</vt:lpstr>
      <vt:lpstr>Calibri</vt:lpstr>
      <vt:lpstr>Calibri Light</vt:lpstr>
      <vt:lpstr>Consolas</vt:lpstr>
      <vt:lpstr>Office Theme</vt:lpstr>
      <vt:lpstr>Adobe Acrobat Document</vt:lpstr>
      <vt:lpstr>Acrobat Document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steps in this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Grant-Peters, Melissa</dc:creator>
  <cp:lastModifiedBy>Melissa</cp:lastModifiedBy>
  <cp:revision>5</cp:revision>
  <dcterms:created xsi:type="dcterms:W3CDTF">2023-03-28T15:51:08Z</dcterms:created>
  <dcterms:modified xsi:type="dcterms:W3CDTF">2023-04-20T17:52:19Z</dcterms:modified>
</cp:coreProperties>
</file>