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Playfair Display"/>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layfairDisplay-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87f713aa2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87f713aa2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87f713aa2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87f713aa2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87f713aa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87f713aa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87f713aa2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87f713aa2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87f713aa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87f713aa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87f713aa2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87f713aa2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87f713aa2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87f713aa2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87f713aa2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87f713aa2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87f713aa2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87f713aa2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87f713aa2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87f713aa2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86110ce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86110ce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87f713aa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87f713aa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87f713aa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87f713aa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87f713aa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87f713aa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87f713aa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87f713aa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87f713aa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87f713aa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86110ce6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86110ce6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88826b46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88826b46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Font typeface="Playfair Display"/>
              <a:buNone/>
              <a:defRPr sz="5200">
                <a:latin typeface="Playfair Display"/>
                <a:ea typeface="Playfair Display"/>
                <a:cs typeface="Playfair Display"/>
                <a:sym typeface="Playfair Displa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Font typeface="Playfair Display"/>
              <a:buNone/>
              <a:defRPr sz="3600">
                <a:latin typeface="Playfair Display"/>
                <a:ea typeface="Playfair Display"/>
                <a:cs typeface="Playfair Display"/>
                <a:sym typeface="Playfair Display"/>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Font typeface="Playfair Display"/>
              <a:buNone/>
              <a:defRPr>
                <a:latin typeface="Playfair Display"/>
                <a:ea typeface="Playfair Display"/>
                <a:cs typeface="Playfair Display"/>
                <a:sym typeface="Playfair Display"/>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Font typeface="Playfair Display"/>
              <a:buChar char="●"/>
              <a:defRPr>
                <a:latin typeface="Playfair Display"/>
                <a:ea typeface="Playfair Display"/>
                <a:cs typeface="Playfair Display"/>
                <a:sym typeface="Playfair Display"/>
              </a:defRPr>
            </a:lvl1pPr>
            <a:lvl2pPr indent="-317500" lvl="1" marL="914400">
              <a:spcBef>
                <a:spcPts val="1600"/>
              </a:spcBef>
              <a:spcAft>
                <a:spcPts val="0"/>
              </a:spcAft>
              <a:buSzPts val="1400"/>
              <a:buFont typeface="Playfair Display"/>
              <a:buChar char="○"/>
              <a:defRPr>
                <a:latin typeface="Playfair Display"/>
                <a:ea typeface="Playfair Display"/>
                <a:cs typeface="Playfair Display"/>
                <a:sym typeface="Playfair Display"/>
              </a:defRPr>
            </a:lvl2pPr>
            <a:lvl3pPr indent="-317500" lvl="2" marL="1371600">
              <a:spcBef>
                <a:spcPts val="1600"/>
              </a:spcBef>
              <a:spcAft>
                <a:spcPts val="0"/>
              </a:spcAft>
              <a:buSzPts val="1400"/>
              <a:buFont typeface="Playfair Display"/>
              <a:buChar char="■"/>
              <a:defRPr>
                <a:latin typeface="Playfair Display"/>
                <a:ea typeface="Playfair Display"/>
                <a:cs typeface="Playfair Display"/>
                <a:sym typeface="Playfair Display"/>
              </a:defRPr>
            </a:lvl3pPr>
            <a:lvl4pPr indent="-317500" lvl="3" marL="1828800">
              <a:spcBef>
                <a:spcPts val="1600"/>
              </a:spcBef>
              <a:spcAft>
                <a:spcPts val="0"/>
              </a:spcAft>
              <a:buSzPts val="1400"/>
              <a:buFont typeface="Playfair Display"/>
              <a:buChar char="●"/>
              <a:defRPr>
                <a:latin typeface="Playfair Display"/>
                <a:ea typeface="Playfair Display"/>
                <a:cs typeface="Playfair Display"/>
                <a:sym typeface="Playfair Display"/>
              </a:defRPr>
            </a:lvl4pPr>
            <a:lvl5pPr indent="-317500" lvl="4" marL="2286000">
              <a:spcBef>
                <a:spcPts val="1600"/>
              </a:spcBef>
              <a:spcAft>
                <a:spcPts val="0"/>
              </a:spcAft>
              <a:buSzPts val="1400"/>
              <a:buFont typeface="Playfair Display"/>
              <a:buChar char="○"/>
              <a:defRPr>
                <a:latin typeface="Playfair Display"/>
                <a:ea typeface="Playfair Display"/>
                <a:cs typeface="Playfair Display"/>
                <a:sym typeface="Playfair Display"/>
              </a:defRPr>
            </a:lvl5pPr>
            <a:lvl6pPr indent="-317500" lvl="5" marL="2743200">
              <a:spcBef>
                <a:spcPts val="1600"/>
              </a:spcBef>
              <a:spcAft>
                <a:spcPts val="0"/>
              </a:spcAft>
              <a:buSzPts val="1400"/>
              <a:buFont typeface="Playfair Display"/>
              <a:buChar char="■"/>
              <a:defRPr>
                <a:latin typeface="Playfair Display"/>
                <a:ea typeface="Playfair Display"/>
                <a:cs typeface="Playfair Display"/>
                <a:sym typeface="Playfair Display"/>
              </a:defRPr>
            </a:lvl6pPr>
            <a:lvl7pPr indent="-317500" lvl="6" marL="3200400">
              <a:spcBef>
                <a:spcPts val="1600"/>
              </a:spcBef>
              <a:spcAft>
                <a:spcPts val="0"/>
              </a:spcAft>
              <a:buSzPts val="1400"/>
              <a:buFont typeface="Playfair Display"/>
              <a:buChar char="●"/>
              <a:defRPr>
                <a:latin typeface="Playfair Display"/>
                <a:ea typeface="Playfair Display"/>
                <a:cs typeface="Playfair Display"/>
                <a:sym typeface="Playfair Display"/>
              </a:defRPr>
            </a:lvl7pPr>
            <a:lvl8pPr indent="-317500" lvl="7" marL="3657600">
              <a:spcBef>
                <a:spcPts val="1600"/>
              </a:spcBef>
              <a:spcAft>
                <a:spcPts val="0"/>
              </a:spcAft>
              <a:buSzPts val="1400"/>
              <a:buFont typeface="Playfair Display"/>
              <a:buChar char="○"/>
              <a:defRPr>
                <a:latin typeface="Playfair Display"/>
                <a:ea typeface="Playfair Display"/>
                <a:cs typeface="Playfair Display"/>
                <a:sym typeface="Playfair Display"/>
              </a:defRPr>
            </a:lvl8pPr>
            <a:lvl9pPr indent="-317500" lvl="8" marL="4114800">
              <a:spcBef>
                <a:spcPts val="1600"/>
              </a:spcBef>
              <a:spcAft>
                <a:spcPts val="1600"/>
              </a:spcAft>
              <a:buSzPts val="1400"/>
              <a:buFont typeface="Playfair Display"/>
              <a:buChar char="■"/>
              <a:defRPr>
                <a:latin typeface="Playfair Display"/>
                <a:ea typeface="Playfair Display"/>
                <a:cs typeface="Playfair Display"/>
                <a:sym typeface="Playfair Display"/>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e442EIYcyIb6y-kddRQf7xCLyWduAs2W/view"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alpha val="66540"/>
          </a:srgbClr>
        </a:solidFill>
      </p:bgPr>
    </p:bg>
    <p:spTree>
      <p:nvGrpSpPr>
        <p:cNvPr id="53" name="Shape 53"/>
        <p:cNvGrpSpPr/>
        <p:nvPr/>
      </p:nvGrpSpPr>
      <p:grpSpPr>
        <a:xfrm>
          <a:off x="0" y="0"/>
          <a:ext cx="0" cy="0"/>
          <a:chOff x="0" y="0"/>
          <a:chExt cx="0" cy="0"/>
        </a:xfrm>
      </p:grpSpPr>
      <p:sp>
        <p:nvSpPr>
          <p:cNvPr id="54" name="Google Shape;54;p13"/>
          <p:cNvSpPr txBox="1"/>
          <p:nvPr/>
        </p:nvSpPr>
        <p:spPr>
          <a:xfrm>
            <a:off x="367366" y="1009407"/>
            <a:ext cx="8520600" cy="141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9FC5E8"/>
                </a:solidFill>
                <a:latin typeface="Playfair Display"/>
                <a:ea typeface="Playfair Display"/>
                <a:cs typeface="Playfair Display"/>
                <a:sym typeface="Playfair Display"/>
              </a:rPr>
              <a:t>Defining a Legacy</a:t>
            </a:r>
            <a:endParaRPr sz="4800">
              <a:solidFill>
                <a:srgbClr val="9FC5E8"/>
              </a:solidFill>
              <a:latin typeface="Playfair Display"/>
              <a:ea typeface="Playfair Display"/>
              <a:cs typeface="Playfair Display"/>
              <a:sym typeface="Playfair Display"/>
            </a:endParaRPr>
          </a:p>
        </p:txBody>
      </p:sp>
      <p:sp>
        <p:nvSpPr>
          <p:cNvPr id="55" name="Google Shape;55;p13"/>
          <p:cNvSpPr txBox="1"/>
          <p:nvPr/>
        </p:nvSpPr>
        <p:spPr>
          <a:xfrm>
            <a:off x="311700" y="964875"/>
            <a:ext cx="8520600" cy="1416000"/>
          </a:xfrm>
          <a:prstGeom prst="rect">
            <a:avLst/>
          </a:prstGeom>
          <a:noFill/>
          <a:ln>
            <a:noFill/>
          </a:ln>
          <a:effectLst>
            <a:outerShdw blurRad="57150" rotWithShape="0" algn="bl" dir="5400000" dist="19050">
              <a:srgbClr val="000000">
                <a:alpha val="4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073763"/>
                </a:solidFill>
                <a:latin typeface="Playfair Display"/>
                <a:ea typeface="Playfair Display"/>
                <a:cs typeface="Playfair Display"/>
                <a:sym typeface="Playfair Display"/>
              </a:rPr>
              <a:t>Defining a Legacy</a:t>
            </a:r>
            <a:endParaRPr sz="4800">
              <a:solidFill>
                <a:srgbClr val="073763"/>
              </a:solidFill>
              <a:latin typeface="Playfair Display"/>
              <a:ea typeface="Playfair Display"/>
              <a:cs typeface="Playfair Display"/>
              <a:sym typeface="Playfair Display"/>
            </a:endParaRPr>
          </a:p>
        </p:txBody>
      </p:sp>
      <p:sp>
        <p:nvSpPr>
          <p:cNvPr id="56" name="Google Shape;56;p13"/>
          <p:cNvSpPr txBox="1"/>
          <p:nvPr/>
        </p:nvSpPr>
        <p:spPr>
          <a:xfrm>
            <a:off x="311700" y="3312850"/>
            <a:ext cx="8520600" cy="7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073763"/>
                </a:solidFill>
                <a:latin typeface="Playfair Display"/>
                <a:ea typeface="Playfair Display"/>
                <a:cs typeface="Playfair Display"/>
                <a:sym typeface="Playfair Display"/>
              </a:rPr>
              <a:t>Team 4</a:t>
            </a:r>
            <a:endParaRPr b="1" sz="2400">
              <a:solidFill>
                <a:srgbClr val="073763"/>
              </a:solidFill>
              <a:latin typeface="Playfair Display"/>
              <a:ea typeface="Playfair Display"/>
              <a:cs typeface="Playfair Display"/>
              <a:sym typeface="Playfair Display"/>
            </a:endParaRPr>
          </a:p>
          <a:p>
            <a:pPr indent="0" lvl="0" marL="0" rtl="0" algn="ctr">
              <a:spcBef>
                <a:spcPts val="0"/>
              </a:spcBef>
              <a:spcAft>
                <a:spcPts val="0"/>
              </a:spcAft>
              <a:buNone/>
            </a:pPr>
            <a:r>
              <a:t/>
            </a:r>
            <a:endParaRPr b="1" sz="2000">
              <a:solidFill>
                <a:srgbClr val="073763"/>
              </a:solidFill>
              <a:latin typeface="Playfair Display"/>
              <a:ea typeface="Playfair Display"/>
              <a:cs typeface="Playfair Display"/>
              <a:sym typeface="Playfair Display"/>
            </a:endParaRPr>
          </a:p>
          <a:p>
            <a:pPr indent="0" lvl="0" marL="0" rtl="0" algn="ctr">
              <a:spcBef>
                <a:spcPts val="0"/>
              </a:spcBef>
              <a:spcAft>
                <a:spcPts val="0"/>
              </a:spcAft>
              <a:buNone/>
            </a:pPr>
            <a:r>
              <a:rPr b="1" lang="en" sz="1800">
                <a:solidFill>
                  <a:srgbClr val="073763"/>
                </a:solidFill>
                <a:latin typeface="Playfair Display"/>
                <a:ea typeface="Playfair Display"/>
                <a:cs typeface="Playfair Display"/>
                <a:sym typeface="Playfair Display"/>
              </a:rPr>
              <a:t>Maxwell Grbic  |  Deborah Page  |  Natalie Shi  |  Nina Updike</a:t>
            </a:r>
            <a:endParaRPr b="1" sz="1800">
              <a:solidFill>
                <a:srgbClr val="073763"/>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alpha val="66540"/>
          </a:srgbClr>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45099" y="478424"/>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FC5E8"/>
                </a:solidFill>
                <a:latin typeface="Playfair Display"/>
                <a:ea typeface="Playfair Display"/>
                <a:cs typeface="Playfair Display"/>
                <a:sym typeface="Playfair Display"/>
              </a:rPr>
              <a:t>Outline of Conversation</a:t>
            </a:r>
            <a:endParaRPr>
              <a:solidFill>
                <a:srgbClr val="9FC5E8"/>
              </a:solidFill>
              <a:latin typeface="Playfair Display"/>
              <a:ea typeface="Playfair Display"/>
              <a:cs typeface="Playfair Display"/>
              <a:sym typeface="Playfair Display"/>
            </a:endParaRPr>
          </a:p>
        </p:txBody>
      </p:sp>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Playfair Display"/>
                <a:ea typeface="Playfair Display"/>
                <a:cs typeface="Playfair Display"/>
                <a:sym typeface="Playfair Display"/>
              </a:rPr>
              <a:t>Outline of Conversation</a:t>
            </a:r>
            <a:endParaRPr>
              <a:solidFill>
                <a:srgbClr val="073763"/>
              </a:solidFill>
              <a:latin typeface="Playfair Display"/>
              <a:ea typeface="Playfair Display"/>
              <a:cs typeface="Playfair Display"/>
              <a:sym typeface="Playfair Display"/>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73763"/>
              </a:solidFill>
            </a:endParaRPr>
          </a:p>
          <a:p>
            <a:pPr indent="-381000" lvl="0" marL="457200" rtl="0" algn="l">
              <a:spcBef>
                <a:spcPts val="1600"/>
              </a:spcBef>
              <a:spcAft>
                <a:spcPts val="0"/>
              </a:spcAft>
              <a:buClr>
                <a:srgbClr val="073763"/>
              </a:buClr>
              <a:buSzPts val="2400"/>
              <a:buChar char="❏"/>
            </a:pPr>
            <a:r>
              <a:rPr lang="en" sz="2400">
                <a:solidFill>
                  <a:srgbClr val="073763"/>
                </a:solidFill>
              </a:rPr>
              <a:t>Inform person that conversation is confidential</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What the guardian is</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Who they are here on behalf of</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Ask for permission to share some things</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Assess proper steps forward</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Ask if follow-up is wanted/needed</a:t>
            </a:r>
            <a:endParaRPr sz="2400">
              <a:solidFill>
                <a:srgbClr val="07376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alpha val="66540"/>
          </a:srgbClr>
        </a:solidFill>
      </p:bgPr>
    </p:bg>
    <p:spTree>
      <p:nvGrpSpPr>
        <p:cNvPr id="122" name="Shape 122"/>
        <p:cNvGrpSpPr/>
        <p:nvPr/>
      </p:nvGrpSpPr>
      <p:grpSpPr>
        <a:xfrm>
          <a:off x="0" y="0"/>
          <a:ext cx="0" cy="0"/>
          <a:chOff x="0" y="0"/>
          <a:chExt cx="0" cy="0"/>
        </a:xfrm>
      </p:grpSpPr>
      <p:sp>
        <p:nvSpPr>
          <p:cNvPr id="123" name="Google Shape;123;p23"/>
          <p:cNvSpPr txBox="1"/>
          <p:nvPr>
            <p:ph type="title"/>
          </p:nvPr>
        </p:nvSpPr>
        <p:spPr>
          <a:xfrm>
            <a:off x="345099" y="478424"/>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FC5E8"/>
                </a:solidFill>
                <a:latin typeface="Playfair Display"/>
                <a:ea typeface="Playfair Display"/>
                <a:cs typeface="Playfair Display"/>
                <a:sym typeface="Playfair Display"/>
              </a:rPr>
              <a:t>Ethical Considerations</a:t>
            </a:r>
            <a:endParaRPr>
              <a:solidFill>
                <a:srgbClr val="9FC5E8"/>
              </a:solidFill>
              <a:latin typeface="Playfair Display"/>
              <a:ea typeface="Playfair Display"/>
              <a:cs typeface="Playfair Display"/>
              <a:sym typeface="Playfair Display"/>
            </a:endParaRPr>
          </a:p>
        </p:txBody>
      </p:sp>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Playfair Display"/>
                <a:ea typeface="Playfair Display"/>
                <a:cs typeface="Playfair Display"/>
                <a:sym typeface="Playfair Display"/>
              </a:rPr>
              <a:t>Ethical Considerations</a:t>
            </a:r>
            <a:endParaRPr>
              <a:solidFill>
                <a:srgbClr val="073763"/>
              </a:solidFill>
              <a:latin typeface="Playfair Display"/>
              <a:ea typeface="Playfair Display"/>
              <a:cs typeface="Playfair Display"/>
              <a:sym typeface="Playfair Display"/>
            </a:endParaRPr>
          </a:p>
        </p:txBody>
      </p:sp>
      <p:sp>
        <p:nvSpPr>
          <p:cNvPr id="125" name="Google Shape;125;p23"/>
          <p:cNvSpPr txBox="1"/>
          <p:nvPr>
            <p:ph idx="1" type="body"/>
          </p:nvPr>
        </p:nvSpPr>
        <p:spPr>
          <a:xfrm>
            <a:off x="311700" y="1152475"/>
            <a:ext cx="4136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73763"/>
              </a:solidFill>
            </a:endParaRPr>
          </a:p>
          <a:p>
            <a:pPr indent="0" lvl="0" marL="0" rtl="0" algn="l">
              <a:spcBef>
                <a:spcPts val="1600"/>
              </a:spcBef>
              <a:spcAft>
                <a:spcPts val="0"/>
              </a:spcAft>
              <a:buNone/>
            </a:pPr>
            <a:r>
              <a:rPr b="1" lang="en" sz="2400">
                <a:solidFill>
                  <a:srgbClr val="073763"/>
                </a:solidFill>
              </a:rPr>
              <a:t>Anonymity</a:t>
            </a:r>
            <a:endParaRPr b="1" sz="2400">
              <a:solidFill>
                <a:srgbClr val="073763"/>
              </a:solidFill>
            </a:endParaRPr>
          </a:p>
          <a:p>
            <a:pPr indent="-342900" lvl="0" marL="457200" rtl="0" algn="l">
              <a:spcBef>
                <a:spcPts val="0"/>
              </a:spcBef>
              <a:spcAft>
                <a:spcPts val="0"/>
              </a:spcAft>
              <a:buClr>
                <a:srgbClr val="073763"/>
              </a:buClr>
              <a:buSzPts val="1800"/>
              <a:buChar char="❏"/>
            </a:pPr>
            <a:r>
              <a:rPr lang="en">
                <a:solidFill>
                  <a:srgbClr val="073763"/>
                </a:solidFill>
              </a:rPr>
              <a:t>Suicide victims'</a:t>
            </a:r>
            <a:endParaRPr>
              <a:solidFill>
                <a:srgbClr val="073763"/>
              </a:solidFill>
            </a:endParaRPr>
          </a:p>
          <a:p>
            <a:pPr indent="-342900" lvl="0" marL="457200" rtl="0" algn="l">
              <a:spcBef>
                <a:spcPts val="0"/>
              </a:spcBef>
              <a:spcAft>
                <a:spcPts val="0"/>
              </a:spcAft>
              <a:buClr>
                <a:srgbClr val="073763"/>
              </a:buClr>
              <a:buSzPts val="1800"/>
              <a:buChar char="❏"/>
            </a:pPr>
            <a:r>
              <a:rPr lang="en">
                <a:solidFill>
                  <a:srgbClr val="073763"/>
                </a:solidFill>
              </a:rPr>
              <a:t>Person being visited</a:t>
            </a:r>
            <a:endParaRPr>
              <a:solidFill>
                <a:srgbClr val="073763"/>
              </a:solidFill>
            </a:endParaRPr>
          </a:p>
          <a:p>
            <a:pPr indent="0" lvl="0" marL="457200" rtl="0" algn="l">
              <a:spcBef>
                <a:spcPts val="0"/>
              </a:spcBef>
              <a:spcAft>
                <a:spcPts val="0"/>
              </a:spcAft>
              <a:buNone/>
            </a:pPr>
            <a:r>
              <a:t/>
            </a:r>
            <a:endParaRPr>
              <a:solidFill>
                <a:srgbClr val="073763"/>
              </a:solidFill>
            </a:endParaRPr>
          </a:p>
          <a:p>
            <a:pPr indent="0" lvl="0" marL="0" rtl="0" algn="l">
              <a:spcBef>
                <a:spcPts val="0"/>
              </a:spcBef>
              <a:spcAft>
                <a:spcPts val="0"/>
              </a:spcAft>
              <a:buNone/>
            </a:pPr>
            <a:r>
              <a:rPr b="1" lang="en" sz="2400">
                <a:solidFill>
                  <a:srgbClr val="073763"/>
                </a:solidFill>
              </a:rPr>
              <a:t>Legal</a:t>
            </a:r>
            <a:endParaRPr b="1" sz="2400">
              <a:solidFill>
                <a:srgbClr val="073763"/>
              </a:solidFill>
            </a:endParaRPr>
          </a:p>
          <a:p>
            <a:pPr indent="-342900" lvl="0" marL="457200" rtl="0" algn="l">
              <a:spcBef>
                <a:spcPts val="0"/>
              </a:spcBef>
              <a:spcAft>
                <a:spcPts val="0"/>
              </a:spcAft>
              <a:buClr>
                <a:srgbClr val="073763"/>
              </a:buClr>
              <a:buSzPts val="1800"/>
              <a:buChar char="❏"/>
            </a:pPr>
            <a:r>
              <a:rPr lang="en">
                <a:solidFill>
                  <a:srgbClr val="073763"/>
                </a:solidFill>
              </a:rPr>
              <a:t>Service enacted by next of kin</a:t>
            </a:r>
            <a:endParaRPr>
              <a:solidFill>
                <a:srgbClr val="073763"/>
              </a:solidFill>
            </a:endParaRPr>
          </a:p>
          <a:p>
            <a:pPr indent="-342900" lvl="0" marL="457200" rtl="0" algn="l">
              <a:spcBef>
                <a:spcPts val="0"/>
              </a:spcBef>
              <a:spcAft>
                <a:spcPts val="0"/>
              </a:spcAft>
              <a:buClr>
                <a:srgbClr val="073763"/>
              </a:buClr>
              <a:buSzPts val="1800"/>
              <a:buChar char="❏"/>
            </a:pPr>
            <a:r>
              <a:rPr lang="en">
                <a:solidFill>
                  <a:srgbClr val="073763"/>
                </a:solidFill>
              </a:rPr>
              <a:t>Wouldn't replace last will</a:t>
            </a:r>
            <a:endParaRPr>
              <a:solidFill>
                <a:srgbClr val="073763"/>
              </a:solidFill>
            </a:endParaRPr>
          </a:p>
        </p:txBody>
      </p:sp>
      <p:sp>
        <p:nvSpPr>
          <p:cNvPr id="126" name="Google Shape;126;p23"/>
          <p:cNvSpPr txBox="1"/>
          <p:nvPr>
            <p:ph idx="1" type="body"/>
          </p:nvPr>
        </p:nvSpPr>
        <p:spPr>
          <a:xfrm>
            <a:off x="4695900" y="1152475"/>
            <a:ext cx="4136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73763"/>
              </a:solidFill>
            </a:endParaRPr>
          </a:p>
          <a:p>
            <a:pPr indent="0" lvl="0" marL="0" rtl="0" algn="l">
              <a:spcBef>
                <a:spcPts val="1600"/>
              </a:spcBef>
              <a:spcAft>
                <a:spcPts val="0"/>
              </a:spcAft>
              <a:buNone/>
            </a:pPr>
            <a:r>
              <a:rPr b="1" lang="en" sz="2400">
                <a:solidFill>
                  <a:srgbClr val="073763"/>
                </a:solidFill>
              </a:rPr>
              <a:t>Deontological</a:t>
            </a:r>
            <a:endParaRPr b="1" sz="2400">
              <a:solidFill>
                <a:srgbClr val="073763"/>
              </a:solidFill>
            </a:endParaRPr>
          </a:p>
          <a:p>
            <a:pPr indent="-342900" lvl="0" marL="457200" rtl="0" algn="l">
              <a:spcBef>
                <a:spcPts val="0"/>
              </a:spcBef>
              <a:spcAft>
                <a:spcPts val="0"/>
              </a:spcAft>
              <a:buClr>
                <a:srgbClr val="073763"/>
              </a:buClr>
              <a:buSzPts val="1800"/>
              <a:buChar char="❏"/>
            </a:pPr>
            <a:r>
              <a:rPr lang="en">
                <a:solidFill>
                  <a:srgbClr val="073763"/>
                </a:solidFill>
              </a:rPr>
              <a:t>Duty to society</a:t>
            </a:r>
            <a:endParaRPr>
              <a:solidFill>
                <a:srgbClr val="073763"/>
              </a:solidFill>
            </a:endParaRPr>
          </a:p>
          <a:p>
            <a:pPr indent="-342900" lvl="0" marL="457200" rtl="0" algn="l">
              <a:spcBef>
                <a:spcPts val="0"/>
              </a:spcBef>
              <a:spcAft>
                <a:spcPts val="0"/>
              </a:spcAft>
              <a:buClr>
                <a:srgbClr val="073763"/>
              </a:buClr>
              <a:buSzPts val="1800"/>
              <a:buChar char="❏"/>
            </a:pPr>
            <a:r>
              <a:rPr lang="en">
                <a:solidFill>
                  <a:srgbClr val="073763"/>
                </a:solidFill>
              </a:rPr>
              <a:t>Duty to the individual</a:t>
            </a:r>
            <a:endParaRPr>
              <a:solidFill>
                <a:srgbClr val="073763"/>
              </a:solidFill>
            </a:endParaRPr>
          </a:p>
          <a:p>
            <a:pPr indent="0" lvl="0" marL="457200" rtl="0" algn="l">
              <a:spcBef>
                <a:spcPts val="0"/>
              </a:spcBef>
              <a:spcAft>
                <a:spcPts val="0"/>
              </a:spcAft>
              <a:buNone/>
            </a:pPr>
            <a:r>
              <a:t/>
            </a:r>
            <a:endParaRPr>
              <a:solidFill>
                <a:srgbClr val="073763"/>
              </a:solidFill>
            </a:endParaRPr>
          </a:p>
          <a:p>
            <a:pPr indent="0" lvl="0" marL="0" rtl="0" algn="l">
              <a:spcBef>
                <a:spcPts val="0"/>
              </a:spcBef>
              <a:spcAft>
                <a:spcPts val="0"/>
              </a:spcAft>
              <a:buNone/>
            </a:pPr>
            <a:r>
              <a:rPr b="1" lang="en" sz="2400">
                <a:solidFill>
                  <a:srgbClr val="073763"/>
                </a:solidFill>
              </a:rPr>
              <a:t>Utilitarian</a:t>
            </a:r>
            <a:endParaRPr b="1" sz="2400">
              <a:solidFill>
                <a:srgbClr val="073763"/>
              </a:solidFill>
            </a:endParaRPr>
          </a:p>
          <a:p>
            <a:pPr indent="-342900" lvl="0" marL="457200" rtl="0" algn="l">
              <a:spcBef>
                <a:spcPts val="0"/>
              </a:spcBef>
              <a:spcAft>
                <a:spcPts val="0"/>
              </a:spcAft>
              <a:buClr>
                <a:srgbClr val="073763"/>
              </a:buClr>
              <a:buSzPts val="1800"/>
              <a:buChar char="❏"/>
            </a:pPr>
            <a:r>
              <a:rPr lang="en">
                <a:solidFill>
                  <a:srgbClr val="073763"/>
                </a:solidFill>
              </a:rPr>
              <a:t>What causes the most happiness?</a:t>
            </a:r>
            <a:endParaRPr>
              <a:solidFill>
                <a:srgbClr val="073763"/>
              </a:solidFill>
            </a:endParaRPr>
          </a:p>
          <a:p>
            <a:pPr indent="-342900" lvl="0" marL="457200" rtl="0" algn="l">
              <a:spcBef>
                <a:spcPts val="0"/>
              </a:spcBef>
              <a:spcAft>
                <a:spcPts val="0"/>
              </a:spcAft>
              <a:buClr>
                <a:srgbClr val="073763"/>
              </a:buClr>
              <a:buSzPts val="1800"/>
              <a:buChar char="❏"/>
            </a:pPr>
            <a:r>
              <a:rPr lang="en">
                <a:solidFill>
                  <a:srgbClr val="073763"/>
                </a:solidFill>
              </a:rPr>
              <a:t>What causes the least pain?</a:t>
            </a:r>
            <a:endParaRPr>
              <a:solidFill>
                <a:srgbClr val="07376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alpha val="66540"/>
          </a:srgbClr>
        </a:solidFill>
      </p:bgPr>
    </p:bg>
    <p:spTree>
      <p:nvGrpSpPr>
        <p:cNvPr id="130" name="Shape 130"/>
        <p:cNvGrpSpPr/>
        <p:nvPr/>
      </p:nvGrpSpPr>
      <p:grpSpPr>
        <a:xfrm>
          <a:off x="0" y="0"/>
          <a:ext cx="0" cy="0"/>
          <a:chOff x="0" y="0"/>
          <a:chExt cx="0" cy="0"/>
        </a:xfrm>
      </p:grpSpPr>
      <p:sp>
        <p:nvSpPr>
          <p:cNvPr id="131" name="Google Shape;131;p24"/>
          <p:cNvSpPr txBox="1"/>
          <p:nvPr>
            <p:ph type="title"/>
          </p:nvPr>
        </p:nvSpPr>
        <p:spPr>
          <a:xfrm>
            <a:off x="4674349" y="495124"/>
            <a:ext cx="413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FC5E8"/>
                </a:solidFill>
                <a:latin typeface="Playfair Display"/>
                <a:ea typeface="Playfair Display"/>
                <a:cs typeface="Playfair Display"/>
                <a:sym typeface="Playfair Display"/>
              </a:rPr>
              <a:t>Is Not</a:t>
            </a:r>
            <a:endParaRPr b="1">
              <a:solidFill>
                <a:srgbClr val="9FC5E8"/>
              </a:solidFill>
              <a:latin typeface="Playfair Display"/>
              <a:ea typeface="Playfair Display"/>
              <a:cs typeface="Playfair Display"/>
              <a:sym typeface="Playfair Display"/>
            </a:endParaRPr>
          </a:p>
        </p:txBody>
      </p:sp>
      <p:sp>
        <p:nvSpPr>
          <p:cNvPr id="132" name="Google Shape;132;p24"/>
          <p:cNvSpPr txBox="1"/>
          <p:nvPr>
            <p:ph type="title"/>
          </p:nvPr>
        </p:nvSpPr>
        <p:spPr>
          <a:xfrm>
            <a:off x="345100" y="478433"/>
            <a:ext cx="413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FC5E8"/>
                </a:solidFill>
              </a:rPr>
              <a:t>Our </a:t>
            </a:r>
            <a:r>
              <a:rPr b="1" lang="en">
                <a:solidFill>
                  <a:srgbClr val="9FC5E8"/>
                </a:solidFill>
                <a:latin typeface="Playfair Display"/>
                <a:ea typeface="Playfair Display"/>
                <a:cs typeface="Playfair Display"/>
                <a:sym typeface="Playfair Display"/>
              </a:rPr>
              <a:t>Design Is</a:t>
            </a:r>
            <a:r>
              <a:rPr lang="en">
                <a:solidFill>
                  <a:srgbClr val="9FC5E8"/>
                </a:solidFill>
                <a:latin typeface="Playfair Display"/>
                <a:ea typeface="Playfair Display"/>
                <a:cs typeface="Playfair Display"/>
                <a:sym typeface="Playfair Display"/>
              </a:rPr>
              <a:t> </a:t>
            </a:r>
            <a:endParaRPr>
              <a:solidFill>
                <a:srgbClr val="9FC5E8"/>
              </a:solidFill>
              <a:latin typeface="Playfair Display"/>
              <a:ea typeface="Playfair Display"/>
              <a:cs typeface="Playfair Display"/>
              <a:sym typeface="Playfair Display"/>
            </a:endParaRPr>
          </a:p>
        </p:txBody>
      </p:sp>
      <p:sp>
        <p:nvSpPr>
          <p:cNvPr id="133" name="Google Shape;133;p24"/>
          <p:cNvSpPr txBox="1"/>
          <p:nvPr>
            <p:ph type="title"/>
          </p:nvPr>
        </p:nvSpPr>
        <p:spPr>
          <a:xfrm>
            <a:off x="311700" y="445025"/>
            <a:ext cx="413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Our </a:t>
            </a:r>
            <a:r>
              <a:rPr b="1" lang="en">
                <a:solidFill>
                  <a:srgbClr val="073763"/>
                </a:solidFill>
                <a:latin typeface="Playfair Display"/>
                <a:ea typeface="Playfair Display"/>
                <a:cs typeface="Playfair Display"/>
                <a:sym typeface="Playfair Display"/>
              </a:rPr>
              <a:t>Design Is</a:t>
            </a:r>
            <a:r>
              <a:rPr lang="en">
                <a:solidFill>
                  <a:srgbClr val="073763"/>
                </a:solidFill>
                <a:latin typeface="Playfair Display"/>
                <a:ea typeface="Playfair Display"/>
                <a:cs typeface="Playfair Display"/>
                <a:sym typeface="Playfair Display"/>
              </a:rPr>
              <a:t> </a:t>
            </a:r>
            <a:endParaRPr>
              <a:solidFill>
                <a:srgbClr val="073763"/>
              </a:solidFill>
              <a:latin typeface="Playfair Display"/>
              <a:ea typeface="Playfair Display"/>
              <a:cs typeface="Playfair Display"/>
              <a:sym typeface="Playfair Display"/>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73763"/>
              </a:solidFill>
            </a:endParaRPr>
          </a:p>
          <a:p>
            <a:pPr indent="-381000" lvl="0" marL="457200" rtl="0" algn="l">
              <a:spcBef>
                <a:spcPts val="1600"/>
              </a:spcBef>
              <a:spcAft>
                <a:spcPts val="0"/>
              </a:spcAft>
              <a:buClr>
                <a:srgbClr val="073763"/>
              </a:buClr>
              <a:buSzPts val="2400"/>
              <a:buChar char="❏"/>
            </a:pPr>
            <a:r>
              <a:rPr lang="en" sz="2400">
                <a:solidFill>
                  <a:srgbClr val="073763"/>
                </a:solidFill>
              </a:rPr>
              <a:t>Action</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Private</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Suicide prevention aid</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To help others</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Proactive</a:t>
            </a:r>
            <a:endParaRPr sz="2400">
              <a:solidFill>
                <a:srgbClr val="073763"/>
              </a:solidFill>
            </a:endParaRPr>
          </a:p>
        </p:txBody>
      </p:sp>
      <p:sp>
        <p:nvSpPr>
          <p:cNvPr id="135" name="Google Shape;135;p24"/>
          <p:cNvSpPr txBox="1"/>
          <p:nvPr>
            <p:ph type="title"/>
          </p:nvPr>
        </p:nvSpPr>
        <p:spPr>
          <a:xfrm>
            <a:off x="4640950" y="461725"/>
            <a:ext cx="413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Playfair Display"/>
                <a:ea typeface="Playfair Display"/>
                <a:cs typeface="Playfair Display"/>
                <a:sym typeface="Playfair Display"/>
              </a:rPr>
              <a:t>Is Not</a:t>
            </a:r>
            <a:endParaRPr b="1">
              <a:solidFill>
                <a:srgbClr val="073763"/>
              </a:solidFill>
              <a:latin typeface="Playfair Display"/>
              <a:ea typeface="Playfair Display"/>
              <a:cs typeface="Playfair Display"/>
              <a:sym typeface="Playfair Display"/>
            </a:endParaRPr>
          </a:p>
        </p:txBody>
      </p:sp>
      <p:sp>
        <p:nvSpPr>
          <p:cNvPr id="136" name="Google Shape;136;p24"/>
          <p:cNvSpPr txBox="1"/>
          <p:nvPr>
            <p:ph idx="1" type="body"/>
          </p:nvPr>
        </p:nvSpPr>
        <p:spPr>
          <a:xfrm>
            <a:off x="4657650" y="1152475"/>
            <a:ext cx="4136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73763"/>
              </a:solidFill>
            </a:endParaRPr>
          </a:p>
          <a:p>
            <a:pPr indent="-381000" lvl="0" marL="457200" rtl="0" algn="l">
              <a:spcBef>
                <a:spcPts val="1600"/>
              </a:spcBef>
              <a:spcAft>
                <a:spcPts val="0"/>
              </a:spcAft>
              <a:buClr>
                <a:srgbClr val="073763"/>
              </a:buClr>
              <a:buSzPts val="2400"/>
              <a:buChar char="❏"/>
            </a:pPr>
            <a:r>
              <a:rPr lang="en" sz="2400">
                <a:solidFill>
                  <a:srgbClr val="073763"/>
                </a:solidFill>
              </a:rPr>
              <a:t>A way to cling to the past</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An alarm system</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Profiting on grief</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To bring closure</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A call service</a:t>
            </a:r>
            <a:endParaRPr sz="2400">
              <a:solidFill>
                <a:srgbClr val="07376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alpha val="66540"/>
          </a:srgbClr>
        </a:solidFill>
      </p:bgPr>
    </p:bg>
    <p:spTree>
      <p:nvGrpSpPr>
        <p:cNvPr id="140" name="Shape 140"/>
        <p:cNvGrpSpPr/>
        <p:nvPr/>
      </p:nvGrpSpPr>
      <p:grpSpPr>
        <a:xfrm>
          <a:off x="0" y="0"/>
          <a:ext cx="0" cy="0"/>
          <a:chOff x="0" y="0"/>
          <a:chExt cx="0" cy="0"/>
        </a:xfrm>
      </p:grpSpPr>
      <p:sp>
        <p:nvSpPr>
          <p:cNvPr id="141" name="Google Shape;141;p25"/>
          <p:cNvSpPr txBox="1"/>
          <p:nvPr/>
        </p:nvSpPr>
        <p:spPr>
          <a:xfrm>
            <a:off x="365634" y="1018809"/>
            <a:ext cx="8520600" cy="141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9FC5E8"/>
                </a:solidFill>
                <a:latin typeface="Playfair Display"/>
                <a:ea typeface="Playfair Display"/>
                <a:cs typeface="Playfair Display"/>
                <a:sym typeface="Playfair Display"/>
              </a:rPr>
              <a:t>Thank you for listening</a:t>
            </a:r>
            <a:endParaRPr sz="4800">
              <a:solidFill>
                <a:srgbClr val="9FC5E8"/>
              </a:solidFill>
              <a:latin typeface="Playfair Display"/>
              <a:ea typeface="Playfair Display"/>
              <a:cs typeface="Playfair Display"/>
              <a:sym typeface="Playfair Display"/>
            </a:endParaRPr>
          </a:p>
        </p:txBody>
      </p:sp>
      <p:sp>
        <p:nvSpPr>
          <p:cNvPr id="142" name="Google Shape;142;p25"/>
          <p:cNvSpPr txBox="1"/>
          <p:nvPr/>
        </p:nvSpPr>
        <p:spPr>
          <a:xfrm>
            <a:off x="311700" y="964875"/>
            <a:ext cx="8520600" cy="141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073763"/>
                </a:solidFill>
                <a:latin typeface="Playfair Display"/>
                <a:ea typeface="Playfair Display"/>
                <a:cs typeface="Playfair Display"/>
                <a:sym typeface="Playfair Display"/>
              </a:rPr>
              <a:t>Thank you for listening</a:t>
            </a:r>
            <a:endParaRPr sz="4800">
              <a:solidFill>
                <a:srgbClr val="073763"/>
              </a:solidFill>
              <a:latin typeface="Playfair Display"/>
              <a:ea typeface="Playfair Display"/>
              <a:cs typeface="Playfair Display"/>
              <a:sym typeface="Playfair Display"/>
            </a:endParaRPr>
          </a:p>
        </p:txBody>
      </p:sp>
      <p:sp>
        <p:nvSpPr>
          <p:cNvPr id="143" name="Google Shape;143;p25"/>
          <p:cNvSpPr txBox="1"/>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073763"/>
                </a:solidFill>
                <a:latin typeface="Playfair Display"/>
                <a:ea typeface="Playfair Display"/>
                <a:cs typeface="Playfair Display"/>
                <a:sym typeface="Playfair Display"/>
              </a:rPr>
              <a:t>Questions?</a:t>
            </a:r>
            <a:endParaRPr b="1" sz="2400">
              <a:solidFill>
                <a:srgbClr val="073763"/>
              </a:solidFill>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nvSpPr>
        <p:spPr>
          <a:xfrm>
            <a:off x="311700" y="1790350"/>
            <a:ext cx="8520600" cy="141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Playfair Display"/>
                <a:ea typeface="Playfair Display"/>
                <a:cs typeface="Playfair Display"/>
                <a:sym typeface="Playfair Display"/>
              </a:rPr>
              <a:t>Appendix</a:t>
            </a:r>
            <a:endParaRPr sz="4800">
              <a:latin typeface="Playfair Display"/>
              <a:ea typeface="Playfair Display"/>
              <a:cs typeface="Playfair Display"/>
              <a:sym typeface="Playfair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Example Interaction with Guardian</a:t>
            </a:r>
            <a:r>
              <a:rPr lang="en">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00000"/>
              </a:solidFill>
            </a:endParaRPr>
          </a:p>
          <a:p>
            <a:pPr indent="0" lvl="0" marL="0" rtl="0" algn="l">
              <a:spcBef>
                <a:spcPts val="1000"/>
              </a:spcBef>
              <a:spcAft>
                <a:spcPts val="0"/>
              </a:spcAft>
              <a:buNone/>
            </a:pPr>
            <a:r>
              <a:rPr lang="en" sz="1200">
                <a:solidFill>
                  <a:schemeClr val="dk1"/>
                </a:solidFill>
              </a:rPr>
              <a:t>Guardian: "Hi 'name', I am a Guardian. Anything you say to me will remain completely confidential, to allow full expression of your feelings."</a:t>
            </a:r>
            <a:endParaRPr sz="1200">
              <a:solidFill>
                <a:schemeClr val="dk1"/>
              </a:solidFill>
            </a:endParaRPr>
          </a:p>
          <a:p>
            <a:pPr indent="0" lvl="0" marL="0" rtl="0" algn="l">
              <a:spcBef>
                <a:spcPts val="1000"/>
              </a:spcBef>
              <a:spcAft>
                <a:spcPts val="0"/>
              </a:spcAft>
              <a:buClr>
                <a:schemeClr val="dk1"/>
              </a:buClr>
              <a:buSzPts val="1100"/>
              <a:buFont typeface="Arial"/>
              <a:buNone/>
            </a:pPr>
            <a:r>
              <a:rPr lang="en" sz="1200">
                <a:solidFill>
                  <a:schemeClr val="dk1"/>
                </a:solidFill>
              </a:rPr>
              <a:t>Guardian: "I am here because it seems like you're going through a lot right now, and there are people out there who care. I hope to show you things that others have missed out on when someone they loved committed suicide. People submit their loved ones' data and information to allow me to intervene when someone is feeling down or upset. I am here to show you things that may help you value your life and connections with others. Maybe seeing this will help you feel a bit better."</a:t>
            </a:r>
            <a:endParaRPr sz="1200">
              <a:solidFill>
                <a:schemeClr val="dk1"/>
              </a:solidFill>
            </a:endParaRPr>
          </a:p>
          <a:p>
            <a:pPr indent="0" lvl="0" marL="0" rtl="0" algn="l">
              <a:spcBef>
                <a:spcPts val="1000"/>
              </a:spcBef>
              <a:spcAft>
                <a:spcPts val="0"/>
              </a:spcAft>
              <a:buClr>
                <a:schemeClr val="dk1"/>
              </a:buClr>
              <a:buSzPts val="1100"/>
              <a:buFont typeface="Arial"/>
              <a:buNone/>
            </a:pPr>
            <a:r>
              <a:rPr lang="en" sz="1200">
                <a:solidFill>
                  <a:schemeClr val="dk1"/>
                </a:solidFill>
              </a:rPr>
              <a:t>Guardian: "On behalf of 'name' I am here to provide you with the opportunity to interact with me. From this we will both be able to converse, and I will show you things that proves that victims of suicide belonged, and had importance in their social circle."</a:t>
            </a:r>
            <a:endParaRPr sz="1200">
              <a:solidFill>
                <a:schemeClr val="dk1"/>
              </a:solidFill>
            </a:endParaRPr>
          </a:p>
          <a:p>
            <a:pPr indent="0" lvl="0" marL="0" rtl="0" algn="l">
              <a:spcBef>
                <a:spcPts val="1000"/>
              </a:spcBef>
              <a:spcAft>
                <a:spcPts val="0"/>
              </a:spcAft>
              <a:buClr>
                <a:schemeClr val="dk1"/>
              </a:buClr>
              <a:buSzPts val="1100"/>
              <a:buFont typeface="Arial"/>
              <a:buNone/>
            </a:pPr>
            <a:r>
              <a:rPr lang="en" sz="1200">
                <a:solidFill>
                  <a:schemeClr val="dk1"/>
                </a:solidFill>
              </a:rPr>
              <a:t>User: "Yes (or No), I would like to interact with this system."</a:t>
            </a:r>
            <a:endParaRPr sz="1200">
              <a:solidFill>
                <a:schemeClr val="dk1"/>
              </a:solidFill>
            </a:endParaRPr>
          </a:p>
          <a:p>
            <a:pPr indent="0" lvl="0" marL="0" rtl="0" algn="l">
              <a:spcBef>
                <a:spcPts val="1000"/>
              </a:spcBef>
              <a:spcAft>
                <a:spcPts val="0"/>
              </a:spcAft>
              <a:buClr>
                <a:schemeClr val="dk1"/>
              </a:buClr>
              <a:buSzPts val="1100"/>
              <a:buFont typeface="Arial"/>
              <a:buNone/>
            </a:pPr>
            <a:r>
              <a:rPr lang="en" sz="1200">
                <a:solidFill>
                  <a:schemeClr val="dk1"/>
                </a:solidFill>
              </a:rPr>
              <a:t>~Interaction with Guardian~</a:t>
            </a:r>
            <a:endParaRPr sz="1200">
              <a:solidFill>
                <a:schemeClr val="dk1"/>
              </a:solidFill>
            </a:endParaRPr>
          </a:p>
          <a:p>
            <a:pPr indent="0" lvl="0" marL="0" rtl="0" algn="l">
              <a:spcBef>
                <a:spcPts val="1000"/>
              </a:spcBef>
              <a:spcAft>
                <a:spcPts val="0"/>
              </a:spcAft>
              <a:buClr>
                <a:schemeClr val="dk1"/>
              </a:buClr>
              <a:buSzPts val="1100"/>
              <a:buFont typeface="Arial"/>
              <a:buNone/>
            </a:pPr>
            <a:r>
              <a:rPr lang="en" sz="1200">
                <a:solidFill>
                  <a:schemeClr val="dk1"/>
                </a:solidFill>
              </a:rPr>
              <a:t>Guardian: “Would you like me to follow-up in the future?”</a:t>
            </a:r>
            <a:endParaRPr sz="1200"/>
          </a:p>
          <a:p>
            <a:pPr indent="0" lvl="0" marL="0" rtl="0" algn="l">
              <a:spcBef>
                <a:spcPts val="1000"/>
              </a:spcBef>
              <a:spcAft>
                <a:spcPts val="1000"/>
              </a:spcAft>
              <a:buNone/>
            </a:pPr>
            <a:r>
              <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Usability Tests</a:t>
            </a:r>
            <a:r>
              <a:rPr lang="en">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00000"/>
              </a:solidFill>
            </a:endParaRPr>
          </a:p>
          <a:p>
            <a:pPr indent="0" lvl="0" marL="0" rtl="0" algn="l">
              <a:spcBef>
                <a:spcPts val="1600"/>
              </a:spcBef>
              <a:spcAft>
                <a:spcPts val="0"/>
              </a:spcAft>
              <a:buNone/>
            </a:pPr>
            <a:r>
              <a:rPr lang="en" sz="1400">
                <a:solidFill>
                  <a:schemeClr val="dk1"/>
                </a:solidFill>
              </a:rPr>
              <a:t>First Test</a:t>
            </a:r>
            <a:endParaRPr sz="1400">
              <a:solidFill>
                <a:schemeClr val="dk1"/>
              </a:solidFill>
            </a:endParaRPr>
          </a:p>
          <a:p>
            <a:pPr indent="-317500" lvl="0" marL="457200" rtl="0" algn="l">
              <a:spcBef>
                <a:spcPts val="0"/>
              </a:spcBef>
              <a:spcAft>
                <a:spcPts val="0"/>
              </a:spcAft>
              <a:buClr>
                <a:srgbClr val="000000"/>
              </a:buClr>
              <a:buSzPts val="1400"/>
              <a:buChar char="❏"/>
            </a:pPr>
            <a:r>
              <a:rPr lang="en" sz="1400">
                <a:solidFill>
                  <a:schemeClr val="dk1"/>
                </a:solidFill>
              </a:rPr>
              <a:t>Chelsea thought that the video was engaging throughout, but initially confusing. When asked to describe the idea after watching the video she was able to accurately summarize it.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chemeClr val="dk1"/>
                </a:solidFill>
              </a:rPr>
              <a:t>"I'm the kind of person who wants to do something. Here's something you can do for someone else."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She thought that clarifying guardian interactions and including a trigger warning would be good ideas.</a:t>
            </a:r>
            <a:endParaRPr sz="1400">
              <a:solidFill>
                <a:schemeClr val="dk1"/>
              </a:solidFill>
            </a:endParaRPr>
          </a:p>
          <a:p>
            <a:pPr indent="0" lvl="0" marL="0" rtl="0" algn="l">
              <a:spcBef>
                <a:spcPts val="0"/>
              </a:spcBef>
              <a:spcAft>
                <a:spcPts val="0"/>
              </a:spcAft>
              <a:buNone/>
            </a:pPr>
            <a:r>
              <a:rPr lang="en" sz="1400">
                <a:solidFill>
                  <a:schemeClr val="dk1"/>
                </a:solidFill>
              </a:rPr>
              <a:t>Second Test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When asked about video pacing, Amanda said, "It seems like the correct speed. You're moving it forward and you're just telling the story."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technology didn't seem like a stretch.</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She was able to accurately describe the idea after watching the video.</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Existing Assets</a:t>
            </a:r>
            <a:r>
              <a:rPr lang="en">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00000"/>
              </a:solidFill>
            </a:endParaRPr>
          </a:p>
          <a:p>
            <a:pPr indent="0" lvl="0" marL="0" rtl="0" algn="l">
              <a:spcBef>
                <a:spcPts val="1600"/>
              </a:spcBef>
              <a:spcAft>
                <a:spcPts val="0"/>
              </a:spcAft>
              <a:buClr>
                <a:srgbClr val="000000"/>
              </a:buClr>
              <a:buSzPts val="1100"/>
              <a:buFont typeface="Arial"/>
              <a:buNone/>
            </a:pPr>
            <a:r>
              <a:rPr lang="en" sz="1400">
                <a:solidFill>
                  <a:srgbClr val="000000"/>
                </a:solidFill>
              </a:rPr>
              <a:t>https://www.digitaldeath.com/</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Inventory your assets and accounts in one comprehensive and organized list.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Grant third-parties (your family, spouse, friends) authorization to those assets and accounts.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Tell your family members that they will be responsible for these assets in the event of your death.</a:t>
            </a:r>
            <a:endParaRPr sz="1400">
              <a:solidFill>
                <a:schemeClr val="dk1"/>
              </a:solidFill>
            </a:endParaRPr>
          </a:p>
          <a:p>
            <a:pPr indent="0" lvl="0" marL="0" rtl="0" algn="l">
              <a:spcBef>
                <a:spcPts val="0"/>
              </a:spcBef>
              <a:spcAft>
                <a:spcPts val="0"/>
              </a:spcAft>
              <a:buClr>
                <a:srgbClr val="000000"/>
              </a:buClr>
              <a:buSzPts val="1100"/>
              <a:buFont typeface="Arial"/>
              <a:buNone/>
            </a:pPr>
            <a:r>
              <a:rPr lang="en" sz="1400">
                <a:solidFill>
                  <a:schemeClr val="dk1"/>
                </a:solidFill>
              </a:rPr>
              <a:t>http://www.qeepr.com/</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Create a free memorial by adding some basic information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Add unlimited photos, videos, and life history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Send and receive condolence messages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Share with the world or keep it private</a:t>
            </a:r>
            <a:endParaRPr sz="1400">
              <a:solidFill>
                <a:schemeClr val="dk1"/>
              </a:solidFill>
            </a:endParaRPr>
          </a:p>
          <a:p>
            <a:pPr indent="0" lvl="0" marL="0" rtl="0" algn="l">
              <a:spcBef>
                <a:spcPts val="0"/>
              </a:spcBef>
              <a:spcAft>
                <a:spcPts val="0"/>
              </a:spcAft>
              <a:buClr>
                <a:srgbClr val="000000"/>
              </a:buClr>
              <a:buSzPts val="1100"/>
              <a:buFont typeface="Arial"/>
              <a:buNone/>
            </a:pPr>
            <a:r>
              <a:rPr lang="en" sz="1400">
                <a:solidFill>
                  <a:schemeClr val="dk1"/>
                </a:solidFill>
              </a:rPr>
              <a:t>https://cemetery.org/</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With its simplicity, it has remained the most elegant, peaceful, and serene resting place online.</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Memorials are permanent and provide the sole internet presence for many.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One-time fee of $90</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Video Lectures</a:t>
            </a:r>
            <a:r>
              <a:rPr lang="en">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00000"/>
              </a:solidFill>
            </a:endParaRPr>
          </a:p>
          <a:p>
            <a:pPr indent="0" lvl="0" marL="0" rtl="0" algn="l">
              <a:spcBef>
                <a:spcPts val="1600"/>
              </a:spcBef>
              <a:spcAft>
                <a:spcPts val="0"/>
              </a:spcAft>
              <a:buClr>
                <a:schemeClr val="dk1"/>
              </a:buClr>
              <a:buSzPts val="1100"/>
              <a:buFont typeface="Arial"/>
              <a:buNone/>
            </a:pPr>
            <a:r>
              <a:rPr lang="en" sz="1400">
                <a:solidFill>
                  <a:schemeClr val="dk1"/>
                </a:solidFill>
              </a:rPr>
              <a:t>https://www.youtube.com/watch?v=7CIq4mtiamY</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"The bridge between suicide and life", Kevin Briggs, May 14, 2014</a:t>
            </a:r>
            <a:endParaRPr sz="1400">
              <a:solidFill>
                <a:srgbClr val="000000"/>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400">
                <a:solidFill>
                  <a:schemeClr val="dk1"/>
                </a:solidFill>
              </a:rPr>
              <a:t>https://www.youtube.com/watch?v=D1QoyTmeAYw</a:t>
            </a:r>
            <a:endParaRPr sz="1400">
              <a:solidFill>
                <a:schemeClr val="dk1"/>
              </a:solidFill>
            </a:endParaRPr>
          </a:p>
          <a:p>
            <a:pPr indent="0" lvl="0" marL="0" rtl="0" algn="l">
              <a:spcBef>
                <a:spcPts val="0"/>
              </a:spcBef>
              <a:spcAft>
                <a:spcPts val="0"/>
              </a:spcAft>
              <a:buNone/>
            </a:pPr>
            <a:r>
              <a:rPr lang="en" sz="1400">
                <a:solidFill>
                  <a:schemeClr val="dk1"/>
                </a:solidFill>
              </a:rPr>
              <a:t>"Why we choose suicide", Mark Henick, Oct 1, 2013</a:t>
            </a:r>
            <a:endParaRPr sz="14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400">
                <a:solidFill>
                  <a:schemeClr val="dk1"/>
                </a:solidFill>
              </a:rPr>
              <a:t>https://www.youtube.com/watch?v=Mo_mgcxGYYE</a:t>
            </a:r>
            <a:endParaRPr sz="1400">
              <a:solidFill>
                <a:schemeClr val="dk1"/>
              </a:solidFill>
            </a:endParaRPr>
          </a:p>
          <a:p>
            <a:pPr indent="0" lvl="0" marL="0" rtl="0" algn="l">
              <a:spcBef>
                <a:spcPts val="0"/>
              </a:spcBef>
              <a:spcAft>
                <a:spcPts val="0"/>
              </a:spcAft>
              <a:buNone/>
            </a:pPr>
            <a:r>
              <a:rPr lang="en" sz="1400">
                <a:solidFill>
                  <a:schemeClr val="dk1"/>
                </a:solidFill>
              </a:rPr>
              <a:t>"I witnessed a suicide", Joseph Keogh, June 9, 2017</a:t>
            </a:r>
            <a:endParaRPr sz="14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400">
                <a:solidFill>
                  <a:schemeClr val="dk1"/>
                </a:solidFill>
              </a:rPr>
              <a:t>https://www.youtube.com/watch?v=SVe4lAUyY8M</a:t>
            </a:r>
            <a:endParaRPr sz="1400">
              <a:solidFill>
                <a:schemeClr val="dk1"/>
              </a:solidFill>
            </a:endParaRPr>
          </a:p>
          <a:p>
            <a:pPr indent="0" lvl="0" marL="0" rtl="0" algn="l">
              <a:spcBef>
                <a:spcPts val="0"/>
              </a:spcBef>
              <a:spcAft>
                <a:spcPts val="0"/>
              </a:spcAft>
              <a:buNone/>
            </a:pPr>
            <a:r>
              <a:rPr lang="en" sz="1400">
                <a:solidFill>
                  <a:schemeClr val="dk1"/>
                </a:solidFill>
              </a:rPr>
              <a:t>"Suicide: How my failed attempts became my biggest success", Shraddha Shankar, May 25, 2016</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https://www.youtube.com/watch?v=Q3WDw-DBKLA</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"We need to talk about male suicide", Steph Slack, Aug 28,2018</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Articles</a:t>
            </a:r>
            <a:r>
              <a:rPr lang="en">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00000"/>
              </a:solidFill>
            </a:endParaRPr>
          </a:p>
          <a:p>
            <a:pPr indent="0" lvl="0" marL="0" rtl="0" algn="l">
              <a:spcBef>
                <a:spcPts val="1600"/>
              </a:spcBef>
              <a:spcAft>
                <a:spcPts val="0"/>
              </a:spcAft>
              <a:buClr>
                <a:srgbClr val="000000"/>
              </a:buClr>
              <a:buSzPts val="1100"/>
              <a:buFont typeface="Arial"/>
              <a:buNone/>
            </a:pPr>
            <a:r>
              <a:rPr lang="en" sz="1400">
                <a:solidFill>
                  <a:srgbClr val="000000"/>
                </a:solidFill>
              </a:rPr>
              <a:t>http://www.suicidefindinghope.com/content/what_are_the_emotions_of_suicide_grief</a:t>
            </a:r>
            <a:r>
              <a:rPr lang="en"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Article discusses loved one thoughts and emotions after losing someone to suicide. Goes into detail about different common emotions and tries to make sense of the why’s of these feelings.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First sentence under </a:t>
            </a:r>
            <a:r>
              <a:rPr i="1" lang="en" sz="1400">
                <a:solidFill>
                  <a:schemeClr val="dk1"/>
                </a:solidFill>
              </a:rPr>
              <a:t>Guilt: </a:t>
            </a:r>
            <a:r>
              <a:rPr lang="en" sz="1400">
                <a:solidFill>
                  <a:schemeClr val="dk1"/>
                </a:solidFill>
              </a:rPr>
              <a:t>“It’s very common for survivors to feel guilty after a suicide death, where people wonder what else they could have done, or what could have made the outcome different.”</a:t>
            </a:r>
            <a:endParaRPr sz="1400">
              <a:solidFill>
                <a:schemeClr val="dk1"/>
              </a:solidFill>
            </a:endParaRPr>
          </a:p>
          <a:p>
            <a:pPr indent="0" lvl="0" marL="0" rtl="0" algn="l">
              <a:spcBef>
                <a:spcPts val="0"/>
              </a:spcBef>
              <a:spcAft>
                <a:spcPts val="0"/>
              </a:spcAft>
              <a:buNone/>
            </a:pPr>
            <a:r>
              <a:rPr lang="en" sz="1400">
                <a:solidFill>
                  <a:schemeClr val="dk1"/>
                </a:solidFill>
              </a:rPr>
              <a:t> https://ideas.ted.com/11-fascinating-funeral-traditions-from-around-the-globe/</a:t>
            </a:r>
            <a:r>
              <a:rPr lang="en" sz="1400">
                <a:solidFill>
                  <a:srgbClr val="000000"/>
                </a:solidFill>
              </a:rPr>
              <a:t> </a:t>
            </a:r>
            <a:endParaRPr sz="1400">
              <a:solidFill>
                <a:srgbClr val="000000"/>
              </a:solidFill>
            </a:endParaRPr>
          </a:p>
          <a:p>
            <a:pPr indent="-317500" lvl="0" marL="457200" rtl="0" algn="l">
              <a:spcBef>
                <a:spcPts val="0"/>
              </a:spcBef>
              <a:spcAft>
                <a:spcPts val="0"/>
              </a:spcAft>
              <a:buClr>
                <a:schemeClr val="dk1"/>
              </a:buClr>
              <a:buSzPts val="1400"/>
              <a:buChar char="❏"/>
            </a:pPr>
            <a:r>
              <a:rPr lang="en" sz="1400">
                <a:solidFill>
                  <a:schemeClr val="dk1"/>
                </a:solidFill>
              </a:rPr>
              <a:t>Article describes different social rituals revolving around death and funeral.</a:t>
            </a:r>
            <a:endParaRPr sz="1400">
              <a:solidFill>
                <a:srgbClr val="000000"/>
              </a:solidFill>
            </a:endParaRPr>
          </a:p>
          <a:p>
            <a:pPr indent="0" lvl="0" marL="0" rtl="0" algn="l">
              <a:spcBef>
                <a:spcPts val="0"/>
              </a:spcBef>
              <a:spcAft>
                <a:spcPts val="0"/>
              </a:spcAft>
              <a:buNone/>
            </a:pPr>
            <a:r>
              <a:rPr lang="en" sz="1400">
                <a:solidFill>
                  <a:srgbClr val="000000"/>
                </a:solidFill>
              </a:rPr>
              <a:t> New Orleans Jazz funeral:</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Funerals that strike a balance of joy and grief. Where a marching band plays sorrowful tunes prior to the burial. But afterwards, plays an upbeat note.</a:t>
            </a:r>
            <a:endParaRPr sz="1400">
              <a:solidFill>
                <a:srgbClr val="000000"/>
              </a:solidFill>
            </a:endParaRPr>
          </a:p>
          <a:p>
            <a:pPr indent="0" lvl="0" marL="0" rtl="0" algn="l">
              <a:spcBef>
                <a:spcPts val="0"/>
              </a:spcBef>
              <a:spcAft>
                <a:spcPts val="0"/>
              </a:spcAft>
              <a:buClr>
                <a:srgbClr val="000000"/>
              </a:buClr>
              <a:buSzPts val="1100"/>
              <a:buFont typeface="Arial"/>
              <a:buNone/>
            </a:pPr>
            <a:r>
              <a:rPr lang="en" sz="1400">
                <a:solidFill>
                  <a:srgbClr val="000000"/>
                </a:solidFill>
              </a:rPr>
              <a:t>https://childmind.org/article/is-social-media-use-causing-depression/</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Article discusses the increasing rates of depression in young adults.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	</a:t>
            </a:r>
            <a:endParaRPr sz="1400">
              <a:solidFill>
                <a:srgbClr val="000000"/>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15722" l="0" r="0" t="4710"/>
          <a:stretch/>
        </p:blipFill>
        <p:spPr>
          <a:xfrm>
            <a:off x="0" y="0"/>
            <a:ext cx="9144004" cy="5143498"/>
          </a:xfrm>
          <a:prstGeom prst="rect">
            <a:avLst/>
          </a:prstGeom>
          <a:noFill/>
          <a:ln>
            <a:noFill/>
          </a:ln>
        </p:spPr>
      </p:pic>
      <p:sp>
        <p:nvSpPr>
          <p:cNvPr id="62" name="Google Shape;62;p14"/>
          <p:cNvSpPr txBox="1"/>
          <p:nvPr>
            <p:ph type="title"/>
          </p:nvPr>
        </p:nvSpPr>
        <p:spPr>
          <a:xfrm>
            <a:off x="311700" y="578550"/>
            <a:ext cx="2516100" cy="19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FE2F3"/>
                </a:solidFill>
                <a:latin typeface="Playfair Display"/>
                <a:ea typeface="Playfair Display"/>
                <a:cs typeface="Playfair Display"/>
                <a:sym typeface="Playfair Display"/>
              </a:rPr>
              <a:t>Imagine </a:t>
            </a:r>
            <a:endParaRPr b="1">
              <a:solidFill>
                <a:srgbClr val="CFE2F3"/>
              </a:solidFill>
              <a:latin typeface="Playfair Display"/>
              <a:ea typeface="Playfair Display"/>
              <a:cs typeface="Playfair Display"/>
              <a:sym typeface="Playfair Display"/>
            </a:endParaRPr>
          </a:p>
          <a:p>
            <a:pPr indent="0" lvl="0" marL="0" rtl="0" algn="l">
              <a:spcBef>
                <a:spcPts val="0"/>
              </a:spcBef>
              <a:spcAft>
                <a:spcPts val="0"/>
              </a:spcAft>
              <a:buNone/>
            </a:pPr>
            <a:r>
              <a:rPr b="1" lang="en">
                <a:solidFill>
                  <a:srgbClr val="CFE2F3"/>
                </a:solidFill>
                <a:latin typeface="Playfair Display"/>
                <a:ea typeface="Playfair Display"/>
                <a:cs typeface="Playfair Display"/>
                <a:sym typeface="Playfair Display"/>
              </a:rPr>
              <a:t>the </a:t>
            </a:r>
            <a:endParaRPr b="1">
              <a:solidFill>
                <a:srgbClr val="CFE2F3"/>
              </a:solidFill>
              <a:latin typeface="Playfair Display"/>
              <a:ea typeface="Playfair Display"/>
              <a:cs typeface="Playfair Display"/>
              <a:sym typeface="Playfair Display"/>
            </a:endParaRPr>
          </a:p>
          <a:p>
            <a:pPr indent="0" lvl="0" marL="0" rtl="0" algn="l">
              <a:spcBef>
                <a:spcPts val="0"/>
              </a:spcBef>
              <a:spcAft>
                <a:spcPts val="0"/>
              </a:spcAft>
              <a:buNone/>
            </a:pPr>
            <a:r>
              <a:rPr b="1" lang="en">
                <a:solidFill>
                  <a:srgbClr val="CFE2F3"/>
                </a:solidFill>
                <a:latin typeface="Playfair Display"/>
                <a:ea typeface="Playfair Display"/>
                <a:cs typeface="Playfair Display"/>
                <a:sym typeface="Playfair Display"/>
              </a:rPr>
              <a:t>world of </a:t>
            </a:r>
            <a:endParaRPr b="1">
              <a:solidFill>
                <a:srgbClr val="CFE2F3"/>
              </a:solidFill>
              <a:latin typeface="Playfair Display"/>
              <a:ea typeface="Playfair Display"/>
              <a:cs typeface="Playfair Display"/>
              <a:sym typeface="Playfair Display"/>
            </a:endParaRPr>
          </a:p>
          <a:p>
            <a:pPr indent="0" lvl="0" marL="0" rtl="0" algn="l">
              <a:spcBef>
                <a:spcPts val="0"/>
              </a:spcBef>
              <a:spcAft>
                <a:spcPts val="0"/>
              </a:spcAft>
              <a:buNone/>
            </a:pPr>
            <a:r>
              <a:rPr b="1" lang="en">
                <a:solidFill>
                  <a:srgbClr val="CFE2F3"/>
                </a:solidFill>
                <a:latin typeface="Playfair Display"/>
                <a:ea typeface="Playfair Display"/>
                <a:cs typeface="Playfair Display"/>
                <a:sym typeface="Playfair Display"/>
              </a:rPr>
              <a:t>2084</a:t>
            </a:r>
            <a:r>
              <a:rPr lang="en">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alpha val="66540"/>
          </a:srgbClr>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45099" y="478424"/>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FC5E8"/>
                </a:solidFill>
                <a:latin typeface="Playfair Display"/>
                <a:ea typeface="Playfair Display"/>
                <a:cs typeface="Playfair Display"/>
                <a:sym typeface="Playfair Display"/>
              </a:rPr>
              <a:t>Our Research</a:t>
            </a:r>
            <a:endParaRPr>
              <a:solidFill>
                <a:srgbClr val="9FC5E8"/>
              </a:solidFill>
              <a:latin typeface="Playfair Display"/>
              <a:ea typeface="Playfair Display"/>
              <a:cs typeface="Playfair Display"/>
              <a:sym typeface="Playfair Display"/>
            </a:endParaRPr>
          </a:p>
        </p:txBody>
      </p:sp>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Playfair Display"/>
                <a:ea typeface="Playfair Display"/>
                <a:cs typeface="Playfair Display"/>
                <a:sym typeface="Playfair Display"/>
              </a:rPr>
              <a:t>Our Research</a:t>
            </a:r>
            <a:endParaRPr>
              <a:solidFill>
                <a:srgbClr val="073763"/>
              </a:solidFill>
              <a:latin typeface="Playfair Display"/>
              <a:ea typeface="Playfair Display"/>
              <a:cs typeface="Playfair Display"/>
              <a:sym typeface="Playfair Display"/>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73763"/>
              </a:solidFill>
            </a:endParaRPr>
          </a:p>
          <a:p>
            <a:pPr indent="0" lvl="0" marL="0" rtl="0" algn="l">
              <a:spcBef>
                <a:spcPts val="1600"/>
              </a:spcBef>
              <a:spcAft>
                <a:spcPts val="0"/>
              </a:spcAft>
              <a:buNone/>
            </a:pPr>
            <a:r>
              <a:rPr b="1" lang="en" sz="2400">
                <a:solidFill>
                  <a:srgbClr val="073763"/>
                </a:solidFill>
              </a:rPr>
              <a:t>Primary</a:t>
            </a:r>
            <a:endParaRPr b="1" sz="2400">
              <a:solidFill>
                <a:srgbClr val="073763"/>
              </a:solidFill>
            </a:endParaRPr>
          </a:p>
          <a:p>
            <a:pPr indent="-342900" lvl="0" marL="457200" rtl="0" algn="l">
              <a:spcBef>
                <a:spcPts val="1600"/>
              </a:spcBef>
              <a:spcAft>
                <a:spcPts val="0"/>
              </a:spcAft>
              <a:buClr>
                <a:srgbClr val="073763"/>
              </a:buClr>
              <a:buSzPts val="1800"/>
              <a:buChar char="❏"/>
            </a:pPr>
            <a:r>
              <a:rPr lang="en">
                <a:solidFill>
                  <a:srgbClr val="073763"/>
                </a:solidFill>
              </a:rPr>
              <a:t>Interviews with deputy coroner, psychology major, loved ones of suicide victims</a:t>
            </a:r>
            <a:endParaRPr>
              <a:solidFill>
                <a:srgbClr val="073763"/>
              </a:solidFill>
            </a:endParaRPr>
          </a:p>
          <a:p>
            <a:pPr indent="0" lvl="0" marL="0" rtl="0" algn="l">
              <a:spcBef>
                <a:spcPts val="1600"/>
              </a:spcBef>
              <a:spcAft>
                <a:spcPts val="0"/>
              </a:spcAft>
              <a:buClr>
                <a:srgbClr val="000000"/>
              </a:buClr>
              <a:buSzPts val="1100"/>
              <a:buFont typeface="Arial"/>
              <a:buNone/>
            </a:pPr>
            <a:r>
              <a:rPr b="1" lang="en" sz="2400">
                <a:solidFill>
                  <a:srgbClr val="073763"/>
                </a:solidFill>
              </a:rPr>
              <a:t>Secondary</a:t>
            </a:r>
            <a:endParaRPr b="1" sz="2400">
              <a:solidFill>
                <a:srgbClr val="073763"/>
              </a:solidFill>
            </a:endParaRPr>
          </a:p>
          <a:p>
            <a:pPr indent="-342900" lvl="0" marL="457200" rtl="0" algn="l">
              <a:spcBef>
                <a:spcPts val="1600"/>
              </a:spcBef>
              <a:spcAft>
                <a:spcPts val="0"/>
              </a:spcAft>
              <a:buClr>
                <a:srgbClr val="073763"/>
              </a:buClr>
              <a:buSzPts val="1800"/>
              <a:buChar char="❏"/>
            </a:pPr>
            <a:r>
              <a:rPr lang="en">
                <a:solidFill>
                  <a:srgbClr val="073763"/>
                </a:solidFill>
              </a:rPr>
              <a:t>News and research articles</a:t>
            </a:r>
            <a:endParaRPr>
              <a:solidFill>
                <a:srgbClr val="073763"/>
              </a:solidFill>
            </a:endParaRPr>
          </a:p>
          <a:p>
            <a:pPr indent="-342900" lvl="0" marL="457200" rtl="0" algn="l">
              <a:spcBef>
                <a:spcPts val="0"/>
              </a:spcBef>
              <a:spcAft>
                <a:spcPts val="0"/>
              </a:spcAft>
              <a:buClr>
                <a:srgbClr val="073763"/>
              </a:buClr>
              <a:buSzPts val="1800"/>
              <a:buChar char="❏"/>
            </a:pPr>
            <a:r>
              <a:rPr lang="en">
                <a:solidFill>
                  <a:srgbClr val="073763"/>
                </a:solidFill>
              </a:rPr>
              <a:t>Video lectures</a:t>
            </a:r>
            <a:endParaRPr>
              <a:solidFill>
                <a:srgbClr val="073763"/>
              </a:solidFill>
            </a:endParaRPr>
          </a:p>
        </p:txBody>
      </p:sp>
      <p:pic>
        <p:nvPicPr>
          <p:cNvPr id="70" name="Google Shape;70;p15"/>
          <p:cNvPicPr preferRelativeResize="0"/>
          <p:nvPr/>
        </p:nvPicPr>
        <p:blipFill>
          <a:blip r:embed="rId3">
            <a:alphaModFix amt="47000"/>
          </a:blip>
          <a:stretch>
            <a:fillRect/>
          </a:stretch>
        </p:blipFill>
        <p:spPr>
          <a:xfrm>
            <a:off x="6823962" y="2828925"/>
            <a:ext cx="2008336" cy="19971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alpha val="66540"/>
          </a:srgbClr>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45099" y="478424"/>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FC5E8"/>
                </a:solidFill>
                <a:latin typeface="Playfair Display"/>
                <a:ea typeface="Playfair Display"/>
                <a:cs typeface="Playfair Display"/>
                <a:sym typeface="Playfair Display"/>
              </a:rPr>
              <a:t>Our Findings</a:t>
            </a:r>
            <a:r>
              <a:rPr lang="en">
                <a:solidFill>
                  <a:srgbClr val="9FC5E8"/>
                </a:solidFill>
                <a:latin typeface="Playfair Display"/>
                <a:ea typeface="Playfair Display"/>
                <a:cs typeface="Playfair Display"/>
                <a:sym typeface="Playfair Display"/>
              </a:rPr>
              <a:t> </a:t>
            </a:r>
            <a:endParaRPr>
              <a:solidFill>
                <a:srgbClr val="9FC5E8"/>
              </a:solidFill>
              <a:latin typeface="Playfair Display"/>
              <a:ea typeface="Playfair Display"/>
              <a:cs typeface="Playfair Display"/>
              <a:sym typeface="Playfair Display"/>
            </a:endParaRPr>
          </a:p>
        </p:txBody>
      </p:sp>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Playfair Display"/>
                <a:ea typeface="Playfair Display"/>
                <a:cs typeface="Playfair Display"/>
                <a:sym typeface="Playfair Display"/>
              </a:rPr>
              <a:t>Our Findings</a:t>
            </a:r>
            <a:r>
              <a:rPr lang="en">
                <a:solidFill>
                  <a:srgbClr val="073763"/>
                </a:solidFill>
                <a:latin typeface="Playfair Display"/>
                <a:ea typeface="Playfair Display"/>
                <a:cs typeface="Playfair Display"/>
                <a:sym typeface="Playfair Display"/>
              </a:rPr>
              <a:t> </a:t>
            </a:r>
            <a:endParaRPr>
              <a:solidFill>
                <a:srgbClr val="073763"/>
              </a:solidFill>
              <a:latin typeface="Playfair Display"/>
              <a:ea typeface="Playfair Display"/>
              <a:cs typeface="Playfair Display"/>
              <a:sym typeface="Playfair Display"/>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73763"/>
              </a:solidFill>
            </a:endParaRPr>
          </a:p>
          <a:p>
            <a:pPr indent="-381000" lvl="0" marL="457200" rtl="0" algn="l">
              <a:spcBef>
                <a:spcPts val="1600"/>
              </a:spcBef>
              <a:spcAft>
                <a:spcPts val="0"/>
              </a:spcAft>
              <a:buClr>
                <a:srgbClr val="073763"/>
              </a:buClr>
              <a:buSzPts val="2400"/>
              <a:buChar char="❏"/>
            </a:pPr>
            <a:r>
              <a:rPr lang="en" sz="2400">
                <a:solidFill>
                  <a:srgbClr val="073763"/>
                </a:solidFill>
              </a:rPr>
              <a:t>Closure vs. comfort</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Different deaths lead to different grieving processes</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Suicide victims' loved ones often experience guilt and a feeling of powerlessness</a:t>
            </a:r>
            <a:endParaRPr sz="2400">
              <a:solidFill>
                <a:srgbClr val="07376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alpha val="66540"/>
          </a:srgbClr>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45099" y="478424"/>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FC5E8"/>
                </a:solidFill>
                <a:latin typeface="Playfair Display"/>
                <a:ea typeface="Playfair Display"/>
                <a:cs typeface="Playfair Display"/>
                <a:sym typeface="Playfair Display"/>
              </a:rPr>
              <a:t>Our Audience</a:t>
            </a:r>
            <a:endParaRPr>
              <a:solidFill>
                <a:srgbClr val="9FC5E8"/>
              </a:solidFill>
              <a:latin typeface="Playfair Display"/>
              <a:ea typeface="Playfair Display"/>
              <a:cs typeface="Playfair Display"/>
              <a:sym typeface="Playfair Display"/>
            </a:endParaRPr>
          </a:p>
        </p:txBody>
      </p:sp>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Playfair Display"/>
                <a:ea typeface="Playfair Display"/>
                <a:cs typeface="Playfair Display"/>
                <a:sym typeface="Playfair Display"/>
              </a:rPr>
              <a:t>Our </a:t>
            </a:r>
            <a:r>
              <a:rPr b="1" lang="en">
                <a:solidFill>
                  <a:srgbClr val="073763"/>
                </a:solidFill>
                <a:latin typeface="Playfair Display"/>
                <a:ea typeface="Playfair Display"/>
                <a:cs typeface="Playfair Display"/>
                <a:sym typeface="Playfair Display"/>
              </a:rPr>
              <a:t>Audience</a:t>
            </a:r>
            <a:endParaRPr>
              <a:solidFill>
                <a:srgbClr val="073763"/>
              </a:solidFill>
              <a:latin typeface="Playfair Display"/>
              <a:ea typeface="Playfair Display"/>
              <a:cs typeface="Playfair Display"/>
              <a:sym typeface="Playfair Display"/>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73763"/>
              </a:solidFill>
              <a:latin typeface="Roboto"/>
              <a:ea typeface="Roboto"/>
              <a:cs typeface="Roboto"/>
              <a:sym typeface="Roboto"/>
            </a:endParaRPr>
          </a:p>
          <a:p>
            <a:pPr indent="0" lvl="0" marL="0" rtl="0" algn="ctr">
              <a:spcBef>
                <a:spcPts val="1600"/>
              </a:spcBef>
              <a:spcAft>
                <a:spcPts val="1600"/>
              </a:spcAft>
              <a:buNone/>
            </a:pPr>
            <a:r>
              <a:rPr lang="en" sz="2400">
                <a:solidFill>
                  <a:srgbClr val="073763"/>
                </a:solidFill>
              </a:rPr>
              <a:t>Loved ones of victims of suicide</a:t>
            </a:r>
            <a:endParaRPr sz="2400">
              <a:solidFill>
                <a:srgbClr val="073763"/>
              </a:solidFill>
            </a:endParaRPr>
          </a:p>
        </p:txBody>
      </p:sp>
      <p:pic>
        <p:nvPicPr>
          <p:cNvPr id="85" name="Google Shape;85;p17"/>
          <p:cNvPicPr preferRelativeResize="0"/>
          <p:nvPr/>
        </p:nvPicPr>
        <p:blipFill>
          <a:blip r:embed="rId3">
            <a:alphaModFix/>
          </a:blip>
          <a:stretch>
            <a:fillRect/>
          </a:stretch>
        </p:blipFill>
        <p:spPr>
          <a:xfrm>
            <a:off x="2510775" y="2418875"/>
            <a:ext cx="4122461"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alpha val="66540"/>
          </a:srgbClr>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45099" y="478424"/>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FC5E8"/>
                </a:solidFill>
                <a:latin typeface="Playfair Display"/>
                <a:ea typeface="Playfair Display"/>
                <a:cs typeface="Playfair Display"/>
                <a:sym typeface="Playfair Display"/>
              </a:rPr>
              <a:t>The Problem</a:t>
            </a:r>
            <a:endParaRPr>
              <a:solidFill>
                <a:srgbClr val="9FC5E8"/>
              </a:solidFill>
              <a:latin typeface="Playfair Display"/>
              <a:ea typeface="Playfair Display"/>
              <a:cs typeface="Playfair Display"/>
              <a:sym typeface="Playfair Display"/>
            </a:endParaRPr>
          </a:p>
        </p:txBody>
      </p:sp>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Playfair Display"/>
                <a:ea typeface="Playfair Display"/>
                <a:cs typeface="Playfair Display"/>
                <a:sym typeface="Playfair Display"/>
              </a:rPr>
              <a:t>The Problem</a:t>
            </a:r>
            <a:endParaRPr>
              <a:solidFill>
                <a:srgbClr val="073763"/>
              </a:solidFill>
              <a:latin typeface="Playfair Display"/>
              <a:ea typeface="Playfair Display"/>
              <a:cs typeface="Playfair Display"/>
              <a:sym typeface="Playfair Display"/>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73763"/>
              </a:solidFill>
            </a:endParaRPr>
          </a:p>
          <a:p>
            <a:pPr indent="0" lvl="0" marL="0" rtl="0" algn="l">
              <a:spcBef>
                <a:spcPts val="1600"/>
              </a:spcBef>
              <a:spcAft>
                <a:spcPts val="1600"/>
              </a:spcAft>
              <a:buNone/>
            </a:pPr>
            <a:r>
              <a:rPr lang="en" sz="2400">
                <a:solidFill>
                  <a:srgbClr val="073763"/>
                </a:solidFill>
              </a:rPr>
              <a:t>How can we </a:t>
            </a:r>
            <a:r>
              <a:rPr b="1" lang="en" sz="2400">
                <a:solidFill>
                  <a:srgbClr val="073763"/>
                </a:solidFill>
              </a:rPr>
              <a:t>empower</a:t>
            </a:r>
            <a:r>
              <a:rPr lang="en" sz="2400">
                <a:solidFill>
                  <a:srgbClr val="073763"/>
                </a:solidFill>
              </a:rPr>
              <a:t> the loved ones of people who commit suicide</a:t>
            </a:r>
            <a:r>
              <a:rPr lang="en" sz="2400">
                <a:solidFill>
                  <a:srgbClr val="073763"/>
                </a:solidFill>
              </a:rPr>
              <a:t> using the deceased's </a:t>
            </a:r>
            <a:r>
              <a:rPr b="1" lang="en" sz="2400">
                <a:solidFill>
                  <a:srgbClr val="073763"/>
                </a:solidFill>
              </a:rPr>
              <a:t>digital assets</a:t>
            </a:r>
            <a:r>
              <a:rPr lang="en" sz="2400">
                <a:solidFill>
                  <a:srgbClr val="073763"/>
                </a:solidFill>
              </a:rPr>
              <a:t>?</a:t>
            </a:r>
            <a:endParaRPr sz="2400">
              <a:solidFill>
                <a:srgbClr val="07376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alpha val="66540"/>
          </a:srgbClr>
        </a:soli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345099" y="478424"/>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FC5E8"/>
                </a:solidFill>
                <a:latin typeface="Playfair Display"/>
                <a:ea typeface="Playfair Display"/>
                <a:cs typeface="Playfair Display"/>
                <a:sym typeface="Playfair Display"/>
              </a:rPr>
              <a:t>Insights</a:t>
            </a:r>
            <a:r>
              <a:rPr lang="en">
                <a:solidFill>
                  <a:srgbClr val="9FC5E8"/>
                </a:solidFill>
                <a:latin typeface="Playfair Display"/>
                <a:ea typeface="Playfair Display"/>
                <a:cs typeface="Playfair Display"/>
                <a:sym typeface="Playfair Display"/>
              </a:rPr>
              <a:t> </a:t>
            </a:r>
            <a:endParaRPr>
              <a:solidFill>
                <a:srgbClr val="9FC5E8"/>
              </a:solidFill>
              <a:latin typeface="Playfair Display"/>
              <a:ea typeface="Playfair Display"/>
              <a:cs typeface="Playfair Display"/>
              <a:sym typeface="Playfair Display"/>
            </a:endParaRPr>
          </a:p>
        </p:txBody>
      </p:sp>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latin typeface="Playfair Display"/>
                <a:ea typeface="Playfair Display"/>
                <a:cs typeface="Playfair Display"/>
                <a:sym typeface="Playfair Display"/>
              </a:rPr>
              <a:t>Insights</a:t>
            </a:r>
            <a:r>
              <a:rPr lang="en">
                <a:solidFill>
                  <a:srgbClr val="073763"/>
                </a:solidFill>
                <a:latin typeface="Playfair Display"/>
                <a:ea typeface="Playfair Display"/>
                <a:cs typeface="Playfair Display"/>
                <a:sym typeface="Playfair Display"/>
              </a:rPr>
              <a:t> </a:t>
            </a:r>
            <a:endParaRPr>
              <a:solidFill>
                <a:srgbClr val="073763"/>
              </a:solidFill>
              <a:latin typeface="Playfair Display"/>
              <a:ea typeface="Playfair Display"/>
              <a:cs typeface="Playfair Display"/>
              <a:sym typeface="Playfair Display"/>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073763"/>
              </a:solidFill>
            </a:endParaRPr>
          </a:p>
          <a:p>
            <a:pPr indent="-381000" lvl="0" marL="457200" rtl="0" algn="l">
              <a:spcBef>
                <a:spcPts val="1600"/>
              </a:spcBef>
              <a:spcAft>
                <a:spcPts val="0"/>
              </a:spcAft>
              <a:buClr>
                <a:srgbClr val="073763"/>
              </a:buClr>
              <a:buSzPts val="2400"/>
              <a:buChar char="❏"/>
            </a:pPr>
            <a:r>
              <a:rPr lang="en" sz="2400">
                <a:solidFill>
                  <a:srgbClr val="073763"/>
                </a:solidFill>
              </a:rPr>
              <a:t>What if we could turn a complete tragedy into one with a glimmer of hope?</a:t>
            </a:r>
            <a:endParaRPr sz="2400">
              <a:solidFill>
                <a:srgbClr val="073763"/>
              </a:solidFill>
            </a:endParaRPr>
          </a:p>
          <a:p>
            <a:pPr indent="-381000" lvl="0" marL="457200" rtl="0" algn="l">
              <a:spcBef>
                <a:spcPts val="0"/>
              </a:spcBef>
              <a:spcAft>
                <a:spcPts val="0"/>
              </a:spcAft>
              <a:buClr>
                <a:srgbClr val="073763"/>
              </a:buClr>
              <a:buSzPts val="2400"/>
              <a:buChar char="❏"/>
            </a:pPr>
            <a:r>
              <a:rPr lang="en" sz="2400">
                <a:solidFill>
                  <a:srgbClr val="073763"/>
                </a:solidFill>
              </a:rPr>
              <a:t>What if that method could respond proactively to others' suicidal ideation?</a:t>
            </a:r>
            <a:endParaRPr sz="2400">
              <a:solidFill>
                <a:srgbClr val="07376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0" title="Guardians.mp4">
            <a:hlinkClick r:id="rId3"/>
          </p:cNvPr>
          <p:cNvPicPr preferRelativeResize="0"/>
          <p:nvPr/>
        </p:nvPicPr>
        <p:blipFill>
          <a:blip r:embed="rId4">
            <a:alphaModFix/>
          </a:blip>
          <a:stretch>
            <a:fillRect/>
          </a:stretch>
        </p:blipFill>
        <p:spPr>
          <a:xfrm>
            <a:off x="0" y="-857250"/>
            <a:ext cx="9144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alpha val="66540"/>
          </a:srgbClr>
        </a:solid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345099" y="478424"/>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FC5E8"/>
                </a:solidFill>
              </a:rPr>
              <a:t>The </a:t>
            </a:r>
            <a:r>
              <a:rPr b="1" lang="en">
                <a:solidFill>
                  <a:srgbClr val="9FC5E8"/>
                </a:solidFill>
              </a:rPr>
              <a:t>Interface</a:t>
            </a:r>
            <a:endParaRPr>
              <a:solidFill>
                <a:srgbClr val="9FC5E8"/>
              </a:solidFill>
              <a:latin typeface="Playfair Display"/>
              <a:ea typeface="Playfair Display"/>
              <a:cs typeface="Playfair Display"/>
              <a:sym typeface="Playfair Display"/>
            </a:endParaRPr>
          </a:p>
        </p:txBody>
      </p:sp>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The </a:t>
            </a:r>
            <a:r>
              <a:rPr b="1" lang="en">
                <a:solidFill>
                  <a:srgbClr val="073763"/>
                </a:solidFill>
              </a:rPr>
              <a:t>Interface</a:t>
            </a:r>
            <a:endParaRPr>
              <a:solidFill>
                <a:srgbClr val="073763"/>
              </a:solidFill>
              <a:latin typeface="Playfair Display"/>
              <a:ea typeface="Playfair Display"/>
              <a:cs typeface="Playfair Display"/>
              <a:sym typeface="Playfair Display"/>
            </a:endParaRPr>
          </a:p>
        </p:txBody>
      </p:sp>
      <p:pic>
        <p:nvPicPr>
          <p:cNvPr id="111" name="Google Shape;111;p21"/>
          <p:cNvPicPr preferRelativeResize="0"/>
          <p:nvPr/>
        </p:nvPicPr>
        <p:blipFill>
          <a:blip r:embed="rId3">
            <a:alphaModFix/>
          </a:blip>
          <a:stretch>
            <a:fillRect/>
          </a:stretch>
        </p:blipFill>
        <p:spPr>
          <a:xfrm>
            <a:off x="771325" y="1050975"/>
            <a:ext cx="7601362"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