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/>
    <p:restoredTop sz="96654"/>
  </p:normalViewPr>
  <p:slideViewPr>
    <p:cSldViewPr snapToGrid="0">
      <p:cViewPr>
        <p:scale>
          <a:sx n="30" d="100"/>
          <a:sy n="30" d="100"/>
        </p:scale>
        <p:origin x="44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2932-073B-BF45-940B-3781C38101C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1354-BA31-7744-B177-FE53E8D8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70A0D4BD-EFD4-BCE7-D6FC-279C56A8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" y="373206"/>
            <a:ext cx="3004501" cy="30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8FDDC7-A7AB-02CD-9112-3DC71F8FB146}"/>
              </a:ext>
            </a:extLst>
          </p:cNvPr>
          <p:cNvSpPr txBox="1"/>
          <p:nvPr/>
        </p:nvSpPr>
        <p:spPr>
          <a:xfrm>
            <a:off x="3254163" y="471642"/>
            <a:ext cx="3658755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/>
              <a:t>Toward a Framework for Earth System Digital Twins with Machine-Learned Microphysics Parameterizations</a:t>
            </a:r>
          </a:p>
          <a:p>
            <a:r>
              <a:rPr lang="en-US" sz="5000" dirty="0"/>
              <a:t>Mircea Grecu</a:t>
            </a:r>
            <a:r>
              <a:rPr lang="en-US" sz="5000" baseline="30000" dirty="0"/>
              <a:t>1,2  </a:t>
            </a:r>
            <a:r>
              <a:rPr lang="en-US" sz="5000" dirty="0" err="1"/>
              <a:t>Xiaowen</a:t>
            </a:r>
            <a:r>
              <a:rPr lang="en-US" sz="5000" dirty="0"/>
              <a:t> Li</a:t>
            </a:r>
            <a:r>
              <a:rPr lang="en-US" sz="5000" baseline="30000" dirty="0"/>
              <a:t>1  </a:t>
            </a:r>
            <a:r>
              <a:rPr lang="en-US" sz="5000" dirty="0"/>
              <a:t>Michael Rilee</a:t>
            </a:r>
            <a:r>
              <a:rPr lang="en-US" sz="5000" baseline="30000" dirty="0"/>
              <a:t>3</a:t>
            </a:r>
            <a:r>
              <a:rPr lang="en-US" sz="5000" dirty="0"/>
              <a:t>, Michael Bauer</a:t>
            </a:r>
            <a:r>
              <a:rPr lang="en-US" sz="5000" baseline="30000" dirty="0"/>
              <a:t>3</a:t>
            </a:r>
            <a:r>
              <a:rPr lang="en-US" sz="5000" dirty="0"/>
              <a:t> and </a:t>
            </a:r>
            <a:r>
              <a:rPr lang="en-US" sz="5000" dirty="0" err="1"/>
              <a:t>Kwo</a:t>
            </a:r>
            <a:r>
              <a:rPr lang="en-US" sz="5000" dirty="0"/>
              <a:t>-Sen Kuo</a:t>
            </a:r>
            <a:r>
              <a:rPr lang="en-US" sz="5000" baseline="30000" dirty="0"/>
              <a:t>4,2</a:t>
            </a:r>
          </a:p>
          <a:p>
            <a:pPr marL="914400" indent="-914400">
              <a:buAutoNum type="arabicParenBoth"/>
            </a:pPr>
            <a:r>
              <a:rPr lang="en-US" sz="5000" dirty="0"/>
              <a:t>Morgan State University, (2) NASA Goddard Space Flight Center, (3) </a:t>
            </a:r>
            <a:r>
              <a:rPr lang="en-US" sz="5000" dirty="0" err="1"/>
              <a:t>Bayesics</a:t>
            </a:r>
            <a:r>
              <a:rPr lang="en-US" sz="5000" dirty="0"/>
              <a:t>, LC, and  (4) University of Maryland, College Park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262555-CC66-2051-C13C-25715CB2FEFB}"/>
              </a:ext>
            </a:extLst>
          </p:cNvPr>
          <p:cNvGrpSpPr/>
          <p:nvPr/>
        </p:nvGrpSpPr>
        <p:grpSpPr>
          <a:xfrm>
            <a:off x="394338" y="3561090"/>
            <a:ext cx="13481208" cy="29357310"/>
            <a:chOff x="1453116" y="3582988"/>
            <a:chExt cx="13468709" cy="277921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C3502A-F495-9D23-D0A0-E1C7EEDD310F}"/>
                </a:ext>
              </a:extLst>
            </p:cNvPr>
            <p:cNvSpPr txBox="1"/>
            <p:nvPr/>
          </p:nvSpPr>
          <p:spPr>
            <a:xfrm>
              <a:off x="1880274" y="5123766"/>
              <a:ext cx="13041551" cy="1705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/>
                <a:t>The accurate representation of of microphysical processes is of paramount importance in the development of Earth System Digital Twins (ESDTs).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/>
                <a:t>Highly complex microphysical parameterizations exist that explicitly account for the interaction among precipitation particles, but they are computationally expensive, which significantly reduce their applicability.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/>
                <a:t>Bulk microphysical schemes are significantly more efficient, but sensitive to a myriad of parameters difficult to optimally tune.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/>
                <a:t>In this study, we investigate a Machine Learning (ML) methodology to develop a hybrid parameterization that will enable a bulk microphysical scheme perform as a more complex one.</a:t>
              </a: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200" dirty="0"/>
            </a:p>
            <a:p>
              <a:endParaRPr lang="en-US" sz="52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F225CB-8A08-626E-E5E6-ABA7F1FA81C5}"/>
                </a:ext>
              </a:extLst>
            </p:cNvPr>
            <p:cNvSpPr/>
            <p:nvPr/>
          </p:nvSpPr>
          <p:spPr>
            <a:xfrm>
              <a:off x="1453116" y="3582988"/>
              <a:ext cx="13468709" cy="27792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CCA636-AAD1-5C3B-AC08-3867E1BE3B75}"/>
              </a:ext>
            </a:extLst>
          </p:cNvPr>
          <p:cNvGrpSpPr/>
          <p:nvPr/>
        </p:nvGrpSpPr>
        <p:grpSpPr>
          <a:xfrm>
            <a:off x="15046723" y="3723920"/>
            <a:ext cx="13754100" cy="16601932"/>
            <a:chOff x="18440400" y="3886200"/>
            <a:chExt cx="13754100" cy="1262545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78F1BF-F61D-9B55-B9BC-F6BA0888A4B1}"/>
                </a:ext>
              </a:extLst>
            </p:cNvPr>
            <p:cNvSpPr/>
            <p:nvPr/>
          </p:nvSpPr>
          <p:spPr>
            <a:xfrm>
              <a:off x="18478500" y="4768193"/>
              <a:ext cx="13716000" cy="1143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995BEAF-B7CA-3444-C587-91B344D923B6}"/>
                </a:ext>
              </a:extLst>
            </p:cNvPr>
            <p:cNvGrpSpPr/>
            <p:nvPr/>
          </p:nvGrpSpPr>
          <p:grpSpPr>
            <a:xfrm>
              <a:off x="18440400" y="3886200"/>
              <a:ext cx="13716000" cy="12625458"/>
              <a:chOff x="18440400" y="3886200"/>
              <a:chExt cx="13716000" cy="1262545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568D94-7DC5-4677-ED3A-58D37E688D66}"/>
                  </a:ext>
                </a:extLst>
              </p:cNvPr>
              <p:cNvSpPr txBox="1"/>
              <p:nvPr/>
            </p:nvSpPr>
            <p:spPr>
              <a:xfrm>
                <a:off x="18707100" y="5113018"/>
                <a:ext cx="13258800" cy="1139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Assuming smaller ice particles improves the agreement between simulated and observed Ka-reflectivity in convective cores.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However, the retrieved profiles exhibit artifacts (discontinuities of retrieved properties across the mixed layer) that need to be address.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Observations are clustered based on their similarity in the Euclidean space and generic estimates are derived for the most challenging classes.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The generic estimates do not exhibit artifacts and closely fit the average class observations.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A perturbation methodology is used to derive a large set of profiles, and the associated radar and radiometer observations are calculated.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A ML model based on a U-NET architecture is trained and used to investigate: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The existence of a physical solution consistent with the current PSD and scattering lookup tables;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The impact of NUBF on retrievals;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The sensitivity of retrievals to observations below the FL.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endParaRPr lang="en-US" sz="4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6F4A5A-C233-4D45-AD89-D3529CB97E06}"/>
                  </a:ext>
                </a:extLst>
              </p:cNvPr>
              <p:cNvSpPr txBox="1"/>
              <p:nvPr/>
            </p:nvSpPr>
            <p:spPr>
              <a:xfrm>
                <a:off x="18440400" y="3886200"/>
                <a:ext cx="13716000" cy="10064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</a:rPr>
                  <a:t>Methodology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174021-F398-5184-1DAD-A62A8AD7BD24}"/>
              </a:ext>
            </a:extLst>
          </p:cNvPr>
          <p:cNvGrpSpPr/>
          <p:nvPr/>
        </p:nvGrpSpPr>
        <p:grpSpPr>
          <a:xfrm>
            <a:off x="29519479" y="3931811"/>
            <a:ext cx="13716000" cy="19505704"/>
            <a:chOff x="35166300" y="3886200"/>
            <a:chExt cx="13716000" cy="16002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3FAE5B-B768-32C4-D87E-5691A4BA926D}"/>
                </a:ext>
              </a:extLst>
            </p:cNvPr>
            <p:cNvSpPr/>
            <p:nvPr/>
          </p:nvSpPr>
          <p:spPr>
            <a:xfrm>
              <a:off x="35166300" y="3886200"/>
              <a:ext cx="13716000" cy="1600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6D6251C-C9B9-6335-5AF3-A2AF9C5453D0}"/>
                </a:ext>
              </a:extLst>
            </p:cNvPr>
            <p:cNvGrpSpPr/>
            <p:nvPr/>
          </p:nvGrpSpPr>
          <p:grpSpPr>
            <a:xfrm>
              <a:off x="35166300" y="3886201"/>
              <a:ext cx="13716000" cy="2731836"/>
              <a:chOff x="35166300" y="3886201"/>
              <a:chExt cx="13716000" cy="273183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CF1DB6-15AC-85DF-0672-28B77168B6C3}"/>
                  </a:ext>
                </a:extLst>
              </p:cNvPr>
              <p:cNvSpPr/>
              <p:nvPr/>
            </p:nvSpPr>
            <p:spPr>
              <a:xfrm>
                <a:off x="35585400" y="5885809"/>
                <a:ext cx="12691310" cy="732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endParaRPr lang="en-US" sz="5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C93374-6CE4-7FCC-F80B-ADCDD6BAAE74}"/>
                  </a:ext>
                </a:extLst>
              </p:cNvPr>
              <p:cNvSpPr txBox="1"/>
              <p:nvPr/>
            </p:nvSpPr>
            <p:spPr>
              <a:xfrm>
                <a:off x="35166300" y="3886201"/>
                <a:ext cx="13716000" cy="108571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5B14AA-4E67-D659-3C91-A684CE42C2B5}"/>
              </a:ext>
            </a:extLst>
          </p:cNvPr>
          <p:cNvGrpSpPr/>
          <p:nvPr/>
        </p:nvGrpSpPr>
        <p:grpSpPr>
          <a:xfrm>
            <a:off x="29595679" y="24107765"/>
            <a:ext cx="13884727" cy="7705872"/>
            <a:chOff x="35166300" y="20745450"/>
            <a:chExt cx="13884727" cy="770587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344161-C2E0-5947-185F-4695C79D8F5C}"/>
                </a:ext>
              </a:extLst>
            </p:cNvPr>
            <p:cNvSpPr/>
            <p:nvPr/>
          </p:nvSpPr>
          <p:spPr>
            <a:xfrm>
              <a:off x="35166300" y="20745450"/>
              <a:ext cx="13716000" cy="7124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A34C97-3ADB-F586-35D9-8FD5B202C225}"/>
                </a:ext>
              </a:extLst>
            </p:cNvPr>
            <p:cNvSpPr txBox="1"/>
            <p:nvPr/>
          </p:nvSpPr>
          <p:spPr>
            <a:xfrm>
              <a:off x="35335028" y="20756908"/>
              <a:ext cx="13715999" cy="7694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Conclusions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/>
                <a:t>Better assumptions regarding the “a priori” ice PSD have been identified and are being implemented into the GPM combined algorithm.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/>
                <a:t>The updates are expected to result in more accurate snowfall estimates (and preliminary results confirm the expectations).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/>
                <a:t>Progress is possible in the estimation of both the solid and liquid precipitation fluxes in convection, but the problem is ill-posed.</a:t>
              </a: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FD9449F-E5CA-803D-A602-CDA29CC4F42F}"/>
              </a:ext>
            </a:extLst>
          </p:cNvPr>
          <p:cNvSpPr/>
          <p:nvPr/>
        </p:nvSpPr>
        <p:spPr>
          <a:xfrm>
            <a:off x="549757" y="3664250"/>
            <a:ext cx="13355554" cy="132344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dirty="0">
                <a:solidFill>
                  <a:prstClr val="white"/>
                </a:solidFill>
              </a:rPr>
              <a:t>Introduction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D1DB7A-59FC-ACD9-B6AC-BEACDD9BFA16}"/>
              </a:ext>
            </a:extLst>
          </p:cNvPr>
          <p:cNvSpPr txBox="1"/>
          <p:nvPr/>
        </p:nvSpPr>
        <p:spPr>
          <a:xfrm>
            <a:off x="29519479" y="5884734"/>
            <a:ext cx="13258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While noisy, results confirm that the estimation problem is ill-posed (susceptible to multiple solutions).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Results are significantly worse when the PIA information is not included.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PIA is currently included through an MLP model that maps the SRT estimates into another radar channel.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Results may be improved through a larger dataset training and possibly other architectures, but the fundamental problem remains as the footprint variability is hard to estimate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94EA999-7F7C-DC43-4B99-74CB5C2F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5294" y="13647749"/>
            <a:ext cx="9807170" cy="9659137"/>
          </a:xfrm>
          <a:prstGeom prst="rect">
            <a:avLst/>
          </a:prstGeom>
        </p:spPr>
      </p:pic>
      <p:pic>
        <p:nvPicPr>
          <p:cNvPr id="9" name="Picture 8" descr="A group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2E4A305-677B-0315-EFCD-9FC7F1A8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8" y="15643590"/>
            <a:ext cx="13095029" cy="9523657"/>
          </a:xfrm>
          <a:prstGeom prst="rect">
            <a:avLst/>
          </a:prstGeom>
        </p:spPr>
      </p:pic>
      <p:pic>
        <p:nvPicPr>
          <p:cNvPr id="14" name="Picture 13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172345E-C9C9-F90A-0AB4-57953F189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58" y="25322059"/>
            <a:ext cx="13061951" cy="71246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02C5F6-977D-5E8A-B386-FB444EA0D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178" y="263752"/>
            <a:ext cx="4135982" cy="34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144751-025D-0EA5-C27E-A693CFFAC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0864" y="19579666"/>
            <a:ext cx="13592864" cy="6796432"/>
          </a:xfrm>
          <a:prstGeom prst="rect">
            <a:avLst/>
          </a:prstGeom>
        </p:spPr>
      </p:pic>
      <p:pic>
        <p:nvPicPr>
          <p:cNvPr id="24" name="Picture 23" descr="A graph of different colors&#10;&#10;Description automatically generated">
            <a:extLst>
              <a:ext uri="{FF2B5EF4-FFF2-40B4-BE49-F238E27FC236}">
                <a16:creationId xmlns:a16="http://schemas.microsoft.com/office/drawing/2014/main" id="{4FEAD073-6E6D-4991-543C-2135F6D9F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3793" y="25805138"/>
            <a:ext cx="13592864" cy="6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546</TotalTime>
  <Words>445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Grecu, Mircea (GSFC-612.0)[MORGAN STATE UNIV.]</dc:creator>
  <cp:lastModifiedBy>Grecu, Mircea (GSFC-612.0)[MORGAN STATE UNIV.]</cp:lastModifiedBy>
  <cp:revision>8</cp:revision>
  <dcterms:created xsi:type="dcterms:W3CDTF">2023-09-11T23:46:31Z</dcterms:created>
  <dcterms:modified xsi:type="dcterms:W3CDTF">2023-12-09T04:53:53Z</dcterms:modified>
</cp:coreProperties>
</file>