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9.jpeg" ContentType="image/jpeg"/>
  <Override PartName="/ppt/media/image5.jpeg" ContentType="image/jpeg"/>
  <Override PartName="/ppt/media/image7.jpeg" ContentType="image/jpeg"/>
  <Override PartName="/ppt/media/image8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7.xml.rels" ContentType="application/vnd.openxmlformats-package.relationships+xml"/>
  <Override PartName="/ppt/slides/_rels/slide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8B5C7AA-538C-4E9C-A446-B74C1041F8C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so, our first rule.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must explain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very early on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what the value proposition is.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why should people pay attention?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about your work?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work is ultimately motivated by something real in the world.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are the high-levle motivations of PL work? Efficiency, correctness, expressivity.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Efficiency reduces costs, in resources (money, power, control) and human time.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Correctness reduces costs, in resources and human time; correctness improves safety and justice.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Expressivity reduces costs human time. (Sadly, it often increases costs in resources. But not always!)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seemed impossible, but you can show how to do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hard or inefficient, but you have found a better way.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error prone, but you know how to detect or avoid those errors.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complex and poorly understood, but you can explain it plainly.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seems correct, but is actually wrong.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must begin here. It is a two step process that should be at the front of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every single talk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problem: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impossible/hard/error prone/complex/"correct"?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solution: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the news? How do we do it/do it better/avoid the issues/understand what's happening/see the problem?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We're all in academia for the same reason: we're dorks.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want to learn things. So teach them something!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best work contains an insight.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new way of looking or doing.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how might others profit from it?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you’ve only got 20min, maybe less!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need to focus on key insights, not details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8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teach something portable, that means people can use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It’s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work contains some new knowledge of some kind. Can you teach it to people in a portable way?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Is there an insight about how to build systems, or how things relate? What's possible or impossible?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Is there a problem you solve that you think people have? If not, can they translate the solution to apply elsewhere?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PL is a techniques field, not a problems field.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Since you can't include all of your work, include the bits that you think others are most likely to use themselves.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don't know if you've noticed, but we're not just dorks---we're people. People like to have fun. Did you know your talk can be fun?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most controversial point. but you are competing for attention!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entertainment is a tool you can use for that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talk is a performance. Like any performance, it can be scripted or improvised. Like any performance, it _must_ be practiced.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Lots of tools to make a good performance: humor, sincerity, excitement, careful planning and pacing, raw charisma.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Some of these might come to you more naturally than others. Use your strengths!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welcome to POPL!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who in this room has read a POPL paper?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is exciting to be at POPL. but I have a weird question. you’ve all been able to read POPL papers already… why do we have talks? the papers are available before the conference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may not feel very natural at all, in which case there is only one thing to do: practice. Give talks to friendly audiences and get feedback on the presentation; adapt; improve. Give lots and lots and lots of talks.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talks are your public persona.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pursue a career as a researcher, you will give a "job talk"---a presentation of your recent work meant to convey who you are, what you have done, what you will do, and what you will be like as a colleague.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You'll want to be able to give a good job talk. Giving lots and lots of talks will make it easier to give a good job 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also: every talk you give is a job talk---it's the only time most people in the community will see your work. Your talks are "you".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is a very stressful thing to point out, and I am sorry to do it. But it's true.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are gracious and realistic---nobody expects a student's first talk to be amazing---but the rewards of speaking well are real.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We’ve talked about what a good talk should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inform – motivate the value of your work up front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educate – teach something portable (deliver value!)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entertain – cultivate a public person, hold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want to spend a bit of time talking about the technology we use to give talks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and then I’ll dig more into value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may notice that I have not really talked about the tools we use to give talks: slideshow software, presentation remotes, whatever.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It's because I don't care! Slides are pixels on the screen, and how you get them there is your business.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good talks with beamer, keynote, powerpoint, and google slides.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good talks with emacs and with a blackboard and out of a terminal.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talk was made in LibreOffice Impress.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believe in yourself, anything is possible.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no shortage of advice on how to structure your narrative. Lots of ways to do it. Check out Neel’s 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can give some guidelines now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it’s hard to give real guidelines on slide design.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they should be neat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should use pictures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should present results diagrammatically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slides should make sense on their own, without you there (haha oops)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tell the story of the work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write lots of text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screenshot your paper’s technical material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use new notation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show inference rules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why do we have talks at conferences?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can’t people just read the paper?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talks are about capturing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 much for technology.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we’ve talked about what a talk needs to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and the whole time we’ve circled the idea of “value”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inform the audience that our work is valuable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educate the audience, delivering value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entertain the audience, keeping their valuable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let’s talk a bit more about value.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next bit isn’t really just about talks, but about everything we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speaking, writing, choosing what to work on. everything.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Value is not just money.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assign _value_ to the things we care about.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is a hard truth that, in general, people do not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making people care is hard!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“good” talk is a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provides value. the audience values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Technical research claims value through its contributions.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Literally: what value is it contributing?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Every technical paper should say this, explicitly.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you’re pursuing a PhD in CS in general and PL in particular, you’re giving up income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skills are worth more on the market as a SWE IC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jobs requiring the phd do not, in aggregate, pay as much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value is not just money!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you’re here because you value other things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grim, mercenary talk. I would have resented it as a student!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but: we’re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here because we have some shared values. value is constructed by a community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might be thinking… “is my work valuable? what is my motivation? what have i contributed?”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Different communities have different values.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To address a broader community, you must address broader needs.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Everyone values their time, their safety, justice, scarce resources, power.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more your work can address these real concerns, the more people will value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56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what it's worth, I hated this kind of thinking as a grad student.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was interested in theory, and I rejected anything tainted with the reek of application.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room for that pure theory, but not a lot. Our community values a clever proof or clear framing of things.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most people don't.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value of your work could be that you enjoyed using some particular method. Good for you!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without clear, broad, real motivations, only a few will share your enthusiasm. Maybe not zero!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you have to address real concerns to have people value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feel stuck with a small audience for your work and that compromise doesn't sound good... you can work on something else?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These days, I reject the theory/practice distinction.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all of the best work in cs has both.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haven’t read this essay, check it out.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Rather than a theory/practice division, I prefer a problem/solution approach.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can motivate a problem and show a solution, that’s valuable.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for someone to think a a technique is valuable, they need context---they need to be in the community already.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can, frame things as general problems with general solutions. If you don’t overreach, you’ll do good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PL in particular tends to be technique-focused rather than problem-focused, which is more inward looking.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Noto Sans"/>
              </a:rPr>
              <a:t>In the worst case, it is omphaloskepsis---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navel-gazing.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want your work to affect the world---if you want people to notice what you've done---focus on problems more than techniques. You can learn and master and create the techniques you need along the way.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 the words of federal convict and fellow Columbia High School student,  Pras...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Giving a talk is an opportunity to get people to care about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care about things that are _valuable_ to them. How is your work valuable?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talk _must_ communicate why it's valuable! If it doesn't, people won't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a bunch of advice, some of it quite concrete.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have seen these rules broken very effectively in good talks.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really only one rule, and that's to give something valuable to your audience.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They're giving you their time and attention---and our time is our most precious resource.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Thank you for _your_ time and attention; I hope this has been valuable for you.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good talk will: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Inform (advertise)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Educate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Entertain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I'm going to start by discussing what it means to inform, to educate, to entertain.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Along the way, I’ll give a couple of rules that I think good talks (mostly) follow.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I'll conclude by talking a bit about technology and more substantially about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talk is an advertisement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have done something.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people to care about it, they must first know about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"Pointing at the moon is not the moon"; "the map is not the territory".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 are two reasons you cannot simply tell people everything about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First, you do not have time. Your conference paper is 20pp, more than 15k words. You have 20min. No.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Second, people do not care. How could they? They do not know what you've done.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5CB11D-BACB-4DAE-A254-A9BF424ECB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B98CB6-7EB5-41C6-9390-BA07298BF8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83B804-AF2A-4C6D-9EE2-F354056E7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3A108-1A72-42F9-B3E8-745BA161FD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IBM Plex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 algn="r">
              <a:buNone/>
            </a:pPr>
            <a:fld id="{E81DF819-BE87-4531-8E5E-C355BBC951D0}" type="slidenum"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360" y="66960"/>
            <a:ext cx="9986040" cy="23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7200" strike="noStrike" u="none">
                <a:solidFill>
                  <a:srgbClr val="000000"/>
                </a:solidFill>
                <a:uFillTx/>
                <a:latin typeface="IBM Plex Sans"/>
              </a:rPr>
              <a:t>how to give a good talk</a:t>
            </a:r>
            <a:endParaRPr b="0" lang="en-US" sz="7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914400" y="2286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michael greenberg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i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plmw @ popl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i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2025-01-21 denver, co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360" y="1266840"/>
            <a:ext cx="9071640" cy="31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9500" strike="noStrike" u="none">
                <a:solidFill>
                  <a:srgbClr val="000000"/>
                </a:solidFill>
                <a:uFillTx/>
                <a:latin typeface="IBM Plex Sans"/>
              </a:rPr>
              <a:t>rule #1</a:t>
            </a:r>
            <a:br>
              <a:rPr sz="9500"/>
            </a:br>
            <a:r>
              <a:rPr b="1" lang="en-US" sz="95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0" lang="en-US" sz="9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5080" y="2271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💰👑🎛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⌚🦺⚖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"/>
          <p:cNvGraphicFramePr/>
          <p:nvPr/>
        </p:nvGraphicFramePr>
        <p:xfrm>
          <a:off x="239760" y="168480"/>
          <a:ext cx="9600840" cy="5322240"/>
        </p:xfrm>
        <a:graphic>
          <a:graphicData uri="http://schemas.openxmlformats.org/drawingml/2006/table">
            <a:tbl>
              <a:tblPr/>
              <a:tblGrid>
                <a:gridCol w="4185720"/>
                <a:gridCol w="1324440"/>
                <a:gridCol w="4091040"/>
              </a:tblGrid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🙆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🦥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🐎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⚠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➡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🦺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🤔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😄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30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🆗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720" y="1267200"/>
            <a:ext cx="9071640" cy="31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9500" strike="noStrike" u="none">
                <a:solidFill>
                  <a:srgbClr val="000000"/>
                </a:solidFill>
                <a:uFillTx/>
                <a:latin typeface="IBM Plex Sans"/>
              </a:rPr>
              <a:t>rule #1</a:t>
            </a:r>
            <a:br>
              <a:rPr sz="9500"/>
            </a:br>
            <a:r>
              <a:rPr b="1" lang="en-US" sz="95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0" lang="en-US" sz="9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1500" strike="noStrike" u="none">
                <a:solidFill>
                  <a:srgbClr val="000000"/>
                </a:solidFill>
                <a:uFillTx/>
                <a:latin typeface="IBM Plex Sans"/>
              </a:rPr>
              <a:t>🧠</a:t>
            </a:r>
            <a:r>
              <a:rPr b="0" lang="en-US" sz="11500" strike="noStrike" u="none">
                <a:solidFill>
                  <a:srgbClr val="000000"/>
                </a:solidFill>
                <a:uFillTx/>
                <a:latin typeface="IBM Plex Sans"/>
              </a:rPr>
              <a:t>educate🧑‍🏫</a:t>
            </a:r>
            <a:endParaRPr b="0" lang="en-US" sz="11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5440" y="2275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💡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5080" y="658800"/>
            <a:ext cx="9071640" cy="43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rule #2</a:t>
            </a:r>
            <a:br>
              <a:rPr sz="8800"/>
            </a:br>
            <a:r>
              <a:rPr b="1" lang="en-US" sz="8800" strike="noStrike" u="none">
                <a:solidFill>
                  <a:srgbClr val="2a6099"/>
                </a:solidFill>
                <a:uFillTx/>
                <a:latin typeface="IBM Plex Sans"/>
              </a:rPr>
              <a:t>teach something portable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239400" y="270720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0350" strike="noStrike" u="none">
                <a:solidFill>
                  <a:srgbClr val="000000"/>
                </a:solidFill>
                <a:uFillTx/>
                <a:latin typeface="IBM Plex Sans"/>
              </a:rPr>
              <a:t>😂</a:t>
            </a:r>
            <a:r>
              <a:rPr b="0" lang="en-US" sz="10350" strike="noStrike" u="none">
                <a:solidFill>
                  <a:srgbClr val="000000"/>
                </a:solidFill>
                <a:uFillTx/>
                <a:latin typeface="IBM Plex Sans"/>
              </a:rPr>
              <a:t>entertain🎭</a:t>
            </a:r>
            <a:endParaRPr b="0" lang="en-US" sz="1035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5800" y="2278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🎭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5800" y="2278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😆🥹🫨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⏱🧑‍🎤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759320" y="360"/>
            <a:ext cx="664128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6160" y="2282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🔁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6520" y="2286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👤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5" name=""/>
          <p:cNvSpPr/>
          <p:nvPr/>
        </p:nvSpPr>
        <p:spPr>
          <a:xfrm>
            <a:off x="3554280" y="38862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8000" strike="noStrike" u="none">
                <a:solidFill>
                  <a:srgbClr val="000000"/>
                </a:solidFill>
                <a:uFillTx/>
                <a:latin typeface="IBM Plex Sans"/>
              </a:rPr>
              <a:t>you</a:t>
            </a:r>
            <a:endParaRPr b="1" lang="en-US" sz="80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5440" y="222840"/>
            <a:ext cx="9071640" cy="52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10560" strike="noStrike" u="none">
                <a:solidFill>
                  <a:srgbClr val="000000"/>
                </a:solidFill>
                <a:uFillTx/>
                <a:latin typeface="IBM Plex Sans"/>
              </a:rPr>
              <a:t>rule #3</a:t>
            </a:r>
            <a:br>
              <a:rPr sz="10560"/>
            </a:br>
            <a:r>
              <a:rPr b="1" lang="en-US" sz="10560" strike="noStrike" u="none">
                <a:solidFill>
                  <a:srgbClr val="800080"/>
                </a:solidFill>
                <a:uFillTx/>
                <a:latin typeface="IBM Plex Sans"/>
              </a:rPr>
              <a:t>every talk is a job talk</a:t>
            </a:r>
            <a:endParaRPr b="0" lang="en-US" sz="1056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6160" y="2282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😰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"/>
          <p:cNvGrpSpPr/>
          <p:nvPr/>
        </p:nvGrpSpPr>
        <p:grpSpPr>
          <a:xfrm>
            <a:off x="1496880" y="761040"/>
            <a:ext cx="7086600" cy="4148280"/>
            <a:chOff x="1496880" y="761040"/>
            <a:chExt cx="7086600" cy="4148280"/>
          </a:xfrm>
        </p:grpSpPr>
        <p:sp>
          <p:nvSpPr>
            <p:cNvPr id="49" name=""/>
            <p:cNvSpPr/>
            <p:nvPr/>
          </p:nvSpPr>
          <p:spPr>
            <a:xfrm>
              <a:off x="2068200" y="761040"/>
              <a:ext cx="5943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🗣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inform📰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96880" y="4549680"/>
              <a:ext cx="7086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😂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entertain🎭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954080" y="2655360"/>
              <a:ext cx="61722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🧠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educate🧑‍🏫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360" y="2109240"/>
            <a:ext cx="9071640" cy="14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🧑‍💻</a:t>
            </a: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technology🖥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6520" y="2286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😴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139080" y="1566720"/>
            <a:ext cx="3904920" cy="3904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6880" y="228960"/>
            <a:ext cx="520812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🏗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715000" y="357120"/>
            <a:ext cx="487656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i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How to Give a Talk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Neel Krishnaswami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💅🖼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📊🫥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🙅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anti-patterns⛔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506880" y="745200"/>
            <a:ext cx="9071640" cy="48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16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📜</a:t>
            </a:r>
            <a:r>
              <a:rPr b="0" lang="en-US" sz="11620" strike="noStrike" u="none">
                <a:solidFill>
                  <a:srgbClr val="000000"/>
                </a:solidFill>
                <a:uFillTx/>
                <a:latin typeface="Noto Color Emoji"/>
              </a:rPr>
              <a:t>⌨📸🔣🧑‍⚖</a:t>
            </a:r>
            <a:endParaRPr b="0" lang="en-US" sz="116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buNone/>
            </a:pPr>
            <a:r>
              <a:rPr b="0" lang="en-US" sz="16510" strike="noStrike" u="none">
                <a:solidFill>
                  <a:srgbClr val="000000"/>
                </a:solidFill>
                <a:uFillTx/>
                <a:latin typeface="IBM Plex Sans"/>
                <a:ea typeface="Noto Sans"/>
              </a:rPr>
              <a:t>👀</a:t>
            </a:r>
            <a:endParaRPr b="0" lang="en-US" sz="1651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720" y="2109600"/>
            <a:ext cx="9071640" cy="14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🤑</a:t>
            </a: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value😍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382080" y="2038680"/>
            <a:ext cx="3904920" cy="390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6692400" cy="566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"/>
          <p:cNvSpPr txBox="1"/>
          <p:nvPr/>
        </p:nvSpPr>
        <p:spPr>
          <a:xfrm>
            <a:off x="6765480" y="124200"/>
            <a:ext cx="3292920" cy="21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i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The Craft of Writing Effectively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Larry McEnerney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7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06920" y="360"/>
            <a:ext cx="806652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60" y="1158120"/>
            <a:ext cx="10079640" cy="3354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291600" y="5257800"/>
            <a:ext cx="9788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600" strike="noStrike" u="none">
                <a:solidFill>
                  <a:srgbClr val="000000"/>
                </a:solidFill>
                <a:uFillTx/>
                <a:latin typeface="IBM Plex Sans"/>
              </a:rPr>
              <a:t>https://en.wikipedia.org/wiki/Household_income_in_the_United_States#Education_and_gender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6880" y="2289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🤔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5440" y="2275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💰👑🎛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⌚🦺⚖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🛠🆚📃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🛠🆚📃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782880" y="1039680"/>
            <a:ext cx="2514240" cy="3590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"/>
          <p:cNvGraphicFramePr/>
          <p:nvPr/>
        </p:nvGraphicFramePr>
        <p:xfrm>
          <a:off x="239760" y="168480"/>
          <a:ext cx="9600840" cy="5322240"/>
        </p:xfrm>
        <a:graphic>
          <a:graphicData uri="http://schemas.openxmlformats.org/drawingml/2006/table">
            <a:tbl>
              <a:tblPr/>
              <a:tblGrid>
                <a:gridCol w="4185720"/>
                <a:gridCol w="1324440"/>
                <a:gridCol w="4091040"/>
              </a:tblGrid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🙆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🦥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🐎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⚠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➡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🦺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🤔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😄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30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🆗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6720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c0d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216000" y="181080"/>
            <a:ext cx="5308200" cy="530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"/>
          <p:cNvSpPr txBox="1"/>
          <p:nvPr/>
        </p:nvSpPr>
        <p:spPr>
          <a:xfrm>
            <a:off x="5524200" y="2149200"/>
            <a:ext cx="4343400" cy="19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too many MCs, not enough mics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exit your show like i exit the turnpike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r"/>
            <a:r>
              <a:rPr b="0" i="1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-- Pras Michél in “How Many Mics”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95920"/>
            <a:ext cx="9071640" cy="174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10560" strike="noStrike" u="none">
                <a:solidFill>
                  <a:srgbClr val="000000"/>
                </a:solidFill>
                <a:uFillTx/>
                <a:latin typeface="IBM Plex Sans"/>
              </a:rPr>
              <a:t>🤗</a:t>
            </a:r>
            <a:endParaRPr b="0" lang="en-US" sz="1056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520280" y="2466000"/>
            <a:ext cx="70398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#1 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#2 </a:t>
            </a:r>
            <a:r>
              <a:rPr b="1" lang="en-US" sz="3200" strike="noStrike" u="none">
                <a:solidFill>
                  <a:srgbClr val="2a6099"/>
                </a:solidFill>
                <a:uFillTx/>
                <a:latin typeface="IBM Plex Sans"/>
              </a:rPr>
              <a:t>teach something portable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#3 </a:t>
            </a:r>
            <a:r>
              <a:rPr b="1" lang="en-US" sz="3200" strike="noStrike" u="none">
                <a:solidFill>
                  <a:srgbClr val="800080"/>
                </a:solidFill>
                <a:uFillTx/>
                <a:latin typeface="IBM Plex Sans"/>
              </a:rPr>
              <a:t>every talk is a job talk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#4 </a:t>
            </a:r>
            <a:r>
              <a:rPr b="1" lang="en-US" sz="3200" strike="noStrike" u="none">
                <a:solidFill>
                  <a:srgbClr val="ff8000"/>
                </a:solidFill>
                <a:uFillTx/>
                <a:latin typeface="IBM Plex Sans"/>
              </a:rPr>
              <a:t>rules are made to be broken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>
            <a:off x="1496880" y="761040"/>
            <a:ext cx="7086600" cy="4148280"/>
            <a:chOff x="1496880" y="761040"/>
            <a:chExt cx="7086600" cy="4148280"/>
          </a:xfrm>
        </p:grpSpPr>
        <p:sp>
          <p:nvSpPr>
            <p:cNvPr id="26" name=""/>
            <p:cNvSpPr/>
            <p:nvPr/>
          </p:nvSpPr>
          <p:spPr>
            <a:xfrm>
              <a:off x="2068200" y="761040"/>
              <a:ext cx="5943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🗣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inform📰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496880" y="4549680"/>
              <a:ext cx="7086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😂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entertain🎭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954080" y="2655360"/>
              <a:ext cx="61722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🧠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educate🧑‍🏫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🗣</a:t>
            </a:r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inform📰</a:t>
            </a:r>
            <a:endParaRPr b="0" lang="en-US" sz="1278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🌕      🗺≠🌎</a:t>
            </a:r>
            <a:endParaRPr b="0" lang="en-US" sz="1278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⌛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720" y="2268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🤷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2025-01-17T13:11:27Z</dcterms:created>
  <dc:creator/>
  <dc:description/>
  <dc:language>en-US</dc:language>
  <cp:lastModifiedBy/>
  <dcterms:modified xsi:type="dcterms:W3CDTF">2025-01-20T20:35:16Z</dcterms:modified>
  <cp:revision>204</cp:revision>
  <dc:subject/>
  <dc:title>how to give a good talk</dc:title>
</cp:coreProperties>
</file>