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jpeg" ContentType="image/jpeg"/>
  <Override PartName="/ppt/media/image6.png" ContentType="image/png"/>
  <Override PartName="/ppt/media/image2.jpeg" ContentType="image/jpeg"/>
  <Override PartName="/ppt/media/image4.png" ContentType="image/png"/>
  <Override PartName="/ppt/media/image3.png" ContentType="image/png"/>
  <Override PartName="/ppt/media/image5.jpeg" ContentType="image/jpeg"/>
  <Override PartName="/ppt/media/image7.jpeg" ContentType="image/jpe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23.xml" ContentType="application/vnd.openxmlformats-officedocument.presentationml.slide+xml"/>
  <Override PartName="/ppt/slides/slide35.xml" ContentType="application/vnd.openxmlformats-officedocument.presentationml.slide+xml"/>
  <Override PartName="/ppt/slides/slide24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36.xml" ContentType="application/vnd.openxmlformats-officedocument.presentationml.slide+xml"/>
  <Override PartName="/ppt/slides/slide25.xml" ContentType="application/vnd.openxmlformats-officedocument.presentationml.slide+xml"/>
  <Override PartName="/ppt/slides/slide37.xml" ContentType="application/vnd.openxmlformats-officedocument.presentationml.slide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18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2.xml.rels" ContentType="application/vnd.openxmlformats-package.relationships+xml"/>
  <Override PartName="/ppt/slides/_rels/slide31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28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27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23.xml.rels" ContentType="application/vnd.openxmlformats-package.relationships+xml"/>
  <Override PartName="/ppt/slides/_rels/slide35.xml.rels" ContentType="application/vnd.openxmlformats-package.relationships+xml"/>
  <Override PartName="/ppt/slides/_rels/slide7.xml.rels" ContentType="application/vnd.openxmlformats-package.relationships+xml"/>
  <Override PartName="/ppt/slides/_rels/slide24.xml.rels" ContentType="application/vnd.openxmlformats-package.relationships+xml"/>
  <Override PartName="/ppt/slides/_rels/slide37.xml.rels" ContentType="application/vnd.openxmlformats-package.relationships+xml"/>
  <Override PartName="/ppt/slides/_rels/slide2.xml.rels" ContentType="application/vnd.openxmlformats-package.relationships+xml"/>
  <Override PartName="/ppt/slides/_rels/slide38.xml.rels" ContentType="application/vnd.openxmlformats-package.relationships+xml"/>
  <Override PartName="/ppt/slides/_rels/slide39.xml.rels" ContentType="application/vnd.openxmlformats-package.relationships+xml"/>
  <Override PartName="/ppt/slides/_rels/slide13.xml.rels" ContentType="application/vnd.openxmlformats-package.relationships+xml"/>
  <Override PartName="/ppt/slides/_rels/slide22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12.xml.rels" ContentType="application/vnd.openxmlformats-package.relationships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22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notesSlides/_rels/notesSlide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2.xml.rels" ContentType="application/vnd.openxmlformats-package.relationships+xml"/>
  <Override PartName="/ppt/notesSlides/notesSlide2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trike="noStrike" u="none">
                <a:solidFill>
                  <a:srgbClr val="000000"/>
                </a:solidFill>
                <a:uFillTx/>
                <a:latin typeface="IBM Plex Sans"/>
              </a:rPr>
              <a:t>Click to move the slide</a:t>
            </a:r>
            <a:endParaRPr b="0" lang="en-US" sz="440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edit the notes format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&lt;header&gt;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dt" idx="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ftr" idx="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6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C623D57F-7E96-44B9-A48F-FD8A907B1866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add Notes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so, our first rule.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you must explain </a:t>
            </a:r>
            <a:r>
              <a:rPr b="0" i="1" lang="en-US" sz="2000" strike="noStrike" u="none">
                <a:solidFill>
                  <a:srgbClr val="000000"/>
                </a:solidFill>
                <a:uFillTx/>
                <a:latin typeface="Arial"/>
              </a:rPr>
              <a:t>very early on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 what the value proposition is.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why should people pay attention?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what is </a:t>
            </a:r>
            <a:r>
              <a:rPr b="0" i="1" lang="en-US" sz="2000" strike="noStrike" u="none">
                <a:solidFill>
                  <a:srgbClr val="000000"/>
                </a:solidFill>
                <a:uFillTx/>
                <a:latin typeface="Arial"/>
              </a:rPr>
              <a:t>valuable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 about your work?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Your work is ultimately motivated by something real in the world.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What are the high-levle motivations of PL work? Efficiency, correctness, expressivity.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- Efficiency reduces costs, in resources (money, power, control) and human time.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- Correctness reduces costs, in resources and human time; correctness improves safety and justice.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- Expressivity reduces costs human time. (Sadly, it often increases costs in resources. But not always!)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- Something seemed impossible, but you can show how to do it.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- Something is hard or inefficient, but you have found a better way.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- Something is error prone, but you know how to detect or avoid those errors.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- Something is complex and poorly understood, but you can explain it plainly.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- Something seems correct, but is actually wrong.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You must begin here. It is a two step process that should be at the front of </a:t>
            </a:r>
            <a:r>
              <a:rPr b="0" i="1" lang="en-US" sz="2000" strike="noStrike" u="none">
                <a:solidFill>
                  <a:srgbClr val="000000"/>
                </a:solidFill>
                <a:uFillTx/>
                <a:latin typeface="Arial"/>
              </a:rPr>
              <a:t>every single talk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: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- </a:t>
            </a:r>
            <a:r>
              <a:rPr b="1" lang="en-US" sz="2000" strike="noStrike" u="none">
                <a:solidFill>
                  <a:srgbClr val="000000"/>
                </a:solidFill>
                <a:uFillTx/>
                <a:latin typeface="Arial"/>
              </a:rPr>
              <a:t>problem: 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What is impossible/hard/error prone/complex/"correct"?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- </a:t>
            </a:r>
            <a:r>
              <a:rPr b="1" lang="en-US" sz="2000" strike="noStrike" u="none">
                <a:solidFill>
                  <a:srgbClr val="000000"/>
                </a:solidFill>
                <a:uFillTx/>
                <a:latin typeface="Arial"/>
              </a:rPr>
              <a:t>solution: 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What is the news? How do we do it/do it better/avoid the issues/understand what's happening/see the problem?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We're all in academia for the same reason: we're dorks.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People want to learn things. So teach them something!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the best work contains an insight.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new way of looking or doing.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how might others profit from it?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you’ve only got 20min, maybe less!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need to focus on key insights, not details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81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If you teach something portable, that means people can use it.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It’s </a:t>
            </a:r>
            <a:r>
              <a:rPr b="0" i="1" lang="en-US" sz="2000" strike="noStrike" u="none">
                <a:solidFill>
                  <a:srgbClr val="000000"/>
                </a:solidFill>
                <a:uFillTx/>
                <a:latin typeface="Arial"/>
              </a:rPr>
              <a:t>valuable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Your work contains some new knowledge of some kind. Can you teach it to people in a portable way?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Is there an insight about how to build systems, or how things relate? What's possible or impossible?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Is there a problem you solve that you think people have? If not, can they translate the solution to apply elsewhere?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PL is a techniques field, not a problems field.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Since you can't include all of your work, include the bits that you think others are most likely to use themselves.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I don't know if you've noticed, but we're not just dorks---we're people. People like to have fun. Did you know your talk can be fun?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most controversial point. but you are competing for attention!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entertainment is a tool you can use for that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A talk is a performance. Like any performance, it can be scripted or improvised. Like any performance, it _must_ be practiced.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welcome to POPL!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who in this room has read a POPL paper?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it is exciting to be at POPL. but I have a weird question. you’ve all been able to read POPL papers already… why do we have talks? the papers are available before the conference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Lots of tools to make a good performance: humor, sincerity, excitement, careful planning and pacing, raw charisma.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Some of these might come to you more naturally than others. Use your strengths!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You may not feel very natural at all, in which case there is only one thing to do: practice.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Give talks to friendly audiences and get feedback on the presentation; adapt; improve.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Give lots and lots and lots of talks.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And, per Joe, watch a lot of them!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Your talks are your public persona.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If you pursue a career as a researcher, you will give a "job talk"---a presentation of your recent work meant to convey who you are, what you have done, what you will do, and what you will be like as a colleague.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You'll want to be able to give a good job talk. Giving lots and lots of talks will make it easier to give a good job talk.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But also: every talk you give is a job talk---it's the only time most people in the community will see your work. Your talks are "you".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This is a very stressful thing to point out, and I am sorry to do it. But it's true.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People are gracious and realistic---nobody expects a student's first talk to be amazing---but the rewards of speaking well are real.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We’ve talked about what a good talk should do.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inform – motivate the value of your work up front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educate – teach something portable (deliver value!)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entertain – cultivate a public person, hold attention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I want to spend a bit of time talking about the technology we use to give talks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and then I’ll dig more into value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You may notice that I have not really talked about the tools we use to give talks: slideshow software, presentation remotes, whatever.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It's because I don't care! Slides are pixels on the screen, and how you get them there is your business.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I've given good talks with beamer, keynote, powerpoint, and google slides. 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I've given good talks with emacs and with a blackboard and out of a terminal.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This talk was made in LibreOffice Impress.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If you believe in yourself, anything is possible.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There's no shortage of advice on how to structure your narrative. Lots of ways to do it. Check out Neel’s talk.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I can give some guidelines now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it’s hard to give real guidelines on slide design.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but: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they should be neat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you should use pictures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you should present results diagrammatically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your slides should make sense on their own, without you there (haha oops)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spcBef>
                <a:spcPts val="1417"/>
              </a:spcBef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why do we have talks at conferences?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spcBef>
                <a:spcPts val="1417"/>
              </a:spcBef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can’t people just read the paper?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spcBef>
                <a:spcPts val="1417"/>
              </a:spcBef>
              <a:buNone/>
            </a:pPr>
            <a:r>
              <a:rPr b="1" lang="en-US" sz="2000" strike="noStrike" u="none">
                <a:solidFill>
                  <a:srgbClr val="000000"/>
                </a:solidFill>
                <a:uFillTx/>
                <a:latin typeface="Arial"/>
              </a:rPr>
              <a:t>talks are about capturing attention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spcBef>
                <a:spcPts val="1417"/>
              </a:spcBef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do not tell the story of the work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spcBef>
                <a:spcPts val="1417"/>
              </a:spcBef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do not write lots of text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spcBef>
                <a:spcPts val="1417"/>
              </a:spcBef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do not screenshot your paper’s technical material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spcBef>
                <a:spcPts val="1417"/>
              </a:spcBef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do not use new notation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spcBef>
                <a:spcPts val="1417"/>
              </a:spcBef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do not show inference rules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so much for technology.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we’ve talked about what a talk needs to do.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and the whole time we’ve circled the idea of “value”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we want to inform the audience that our work is valuable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we want to educate the audience, delivering value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we want to entertain the audience, keeping their valuable attention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let’s talk a bit more about value.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this next bit isn’t really just about talks, but about everything we do.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speaking, writing, choosing what to work on. everything.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Value is not just money.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We assign _value_ to the things we care about.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it is a hard truth that, in general, people do not care.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making people care is hard!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a “good” talk is a </a:t>
            </a:r>
            <a:r>
              <a:rPr b="0" i="1" lang="en-US" sz="2000" strike="noStrike" u="none">
                <a:solidFill>
                  <a:srgbClr val="000000"/>
                </a:solidFill>
                <a:uFillTx/>
                <a:latin typeface="Arial"/>
              </a:rPr>
              <a:t>valuable 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talk.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it provides value. the audience values it.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Technical research claims value through its contributions.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Literally: what value is it contributing?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Every technical paper should say this, explicitly.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spcBef>
                <a:spcPts val="1417"/>
              </a:spcBef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if you’re pursuing a PhD in CS in general and PL in particular, you’re giving up income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spcBef>
                <a:spcPts val="1417"/>
              </a:spcBef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your skills are worth more on the market as a SWE IC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spcBef>
                <a:spcPts val="1417"/>
              </a:spcBef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jobs requiring the phd do not, in aggregate, pay as much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spcBef>
                <a:spcPts val="1417"/>
              </a:spcBef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value is not just money!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spcBef>
                <a:spcPts val="1417"/>
              </a:spcBef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you’re here because you value other things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spcBef>
                <a:spcPts val="1417"/>
              </a:spcBef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grim, mercenary talk. I would have resented it as a student!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spcBef>
                <a:spcPts val="1417"/>
              </a:spcBef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but: we’re </a:t>
            </a:r>
            <a:r>
              <a:rPr b="0" i="1" lang="en-US" sz="2000" strike="noStrike" u="none">
                <a:solidFill>
                  <a:srgbClr val="000000"/>
                </a:solidFill>
                <a:uFillTx/>
                <a:latin typeface="Arial"/>
              </a:rPr>
              <a:t>all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 here because we have some shared values. value is constructed by a community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you might be thinking… “is my work valuable? what is my motivation? what have i contributed?”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Different communities have different values.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To address a broader community, you must address broader needs.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Everyone values their time, their safety, justice, scarce resources, power.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The more your work can address these real concerns, the more people will value it.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595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For what it's worth, I hated this kind of thinking as a grad student.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I was interested in theory, and I rejected anything tainted with the reek of application.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I reject that distinction now. the best work has both.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There's room for that pure theory, but not a lot. Our community values a clever proof or clear framing of things.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But most people don't.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The value of your work could be that you enjoyed using some particular method. Good for you!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But without clear, broad, real motivations, only a few will share your enthusiasm. Maybe not zero!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But you have to address real concerns to have people value your work.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If you feel stuck with a small audience for your work and that compromise doesn't sound good... you can work on something else?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Rather than a theory/practice division, I prefer a problem/solution approach.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If you can motivate a problem and show a solution, that’s valuable.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But for someone to think a a technique is valuable, they need context---they need to be in the community already.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If you can, frame things as general problems with general solutions. If you don’t overreach, you’ll do good work.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I've given a bunch of advice, some of it quite concrete.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I have seen these rules broken very effectively in good talks.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There's really only one rule, and that's to give something valuable to your audience.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They're giving you their time and attention---and our time is our most precious resource.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Thank you for _your_ time and attention; I hope this has been valuable for you.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In the words of federal convict and fellow Columbia High School student,  Pras...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Giving a talk is an opportunity to get people to care about your work.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People care about things that are _valuable_ to them. How is your work valuable?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  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Your talk _must_ communicate why it's valuable! If it doesn't, people won't care.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A good talk will: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- Inform (advertise)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- Educate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- Entertain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I'm going to start by discussing what it means to inform, to educate, to entertain.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Along the way, I’ll give a couple of rules that I think good talks (mostly) follow.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I'll conclude by talking a bit about technology and more substantially about </a:t>
            </a:r>
            <a:r>
              <a:rPr b="0" i="1" lang="en-US" sz="2000" strike="noStrike" u="none">
                <a:solidFill>
                  <a:srgbClr val="000000"/>
                </a:solidFill>
                <a:uFillTx/>
                <a:latin typeface="Arial"/>
              </a:rPr>
              <a:t>value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a talk is an advertisement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You have done something.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For people to care about it, they must first know about it.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per joe, “the existence of an area”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"Pointing at the moon is not the moon"; "the map is not the territory".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There are two reasons you cannot simply tell people everything about your work.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First, you do not have time. Your conference paper is 20pp, more than 15k words. You have 20min. No.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Second, people do not care. How could they? They do not know what you've done.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B77BBFE-9E3A-4738-8BC0-2F73B64342B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F528862-4B02-423A-84F1-A96B227C7E9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0A79F72-99B9-4D2F-A970-7E0B1A193EA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33E4EAE-BD05-4D73-8696-BA762F422D8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IBM Plex Sans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IBM Plex Sans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IBM Plex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IBM Plex Sans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IBM Plex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IBM Plex Sans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IBM Plex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IBM Plex Sans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IBM Plex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IBM Plex Sans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IBM Plex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IBM Plex Sans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IBM Plex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IBM Plex Sans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IBM Plex Sans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IBM Plex Sans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IBM Plex Sans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IBM Plex Sans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IBM Plex Sans"/>
              </a:defRPr>
            </a:lvl1pPr>
          </a:lstStyle>
          <a:p>
            <a:pPr indent="0" algn="r">
              <a:buNone/>
            </a:pPr>
            <a:fld id="{FB00FFA1-314A-43F0-9245-1EE483165919}" type="slidenum">
              <a:rPr b="0" lang="en-US" sz="1400" strike="noStrike" u="none">
                <a:solidFill>
                  <a:srgbClr val="000000"/>
                </a:solidFill>
                <a:uFillTx/>
                <a:latin typeface="IBM Plex Sans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2360" y="66960"/>
            <a:ext cx="9986040" cy="237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7200" strike="noStrike" u="none">
                <a:solidFill>
                  <a:srgbClr val="000000"/>
                </a:solidFill>
                <a:uFillTx/>
                <a:latin typeface="IBM Plex Sans"/>
              </a:rPr>
              <a:t>how to give a good talk</a:t>
            </a:r>
            <a:endParaRPr b="0" lang="en-US" sz="720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914400" y="2286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r">
              <a:buNone/>
            </a:pPr>
            <a:r>
              <a:rPr b="1" lang="en-US" sz="4800" strike="noStrike" u="none">
                <a:solidFill>
                  <a:srgbClr val="000000"/>
                </a:solidFill>
                <a:uFillTx/>
                <a:latin typeface="IBM Plex Sans"/>
              </a:rPr>
              <a:t>michael greenberg</a:t>
            </a:r>
            <a:endParaRPr b="0" lang="en-US" sz="4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r">
              <a:buNone/>
            </a:pPr>
            <a:r>
              <a:rPr b="0" i="1" lang="en-US" sz="4800" strike="noStrike" u="none">
                <a:solidFill>
                  <a:srgbClr val="000000"/>
                </a:solidFill>
                <a:uFillTx/>
                <a:latin typeface="IBM Plex Sans"/>
              </a:rPr>
              <a:t>plmw @ popl</a:t>
            </a:r>
            <a:endParaRPr b="0" lang="en-US" sz="4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r">
              <a:buNone/>
            </a:pPr>
            <a:r>
              <a:rPr b="0" i="1" lang="en-US" sz="4800" strike="noStrike" u="none">
                <a:solidFill>
                  <a:srgbClr val="000000"/>
                </a:solidFill>
                <a:uFillTx/>
                <a:latin typeface="IBM Plex Sans"/>
              </a:rPr>
              <a:t>2025-01-21 denver, co</a:t>
            </a:r>
            <a:endParaRPr b="0" lang="en-US" sz="4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360" y="1266840"/>
            <a:ext cx="9071640" cy="313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9500" strike="noStrike" u="none">
                <a:solidFill>
                  <a:srgbClr val="000000"/>
                </a:solidFill>
                <a:uFillTx/>
                <a:latin typeface="IBM Plex Sans"/>
              </a:rPr>
              <a:t>rule #1</a:t>
            </a:r>
            <a:br>
              <a:rPr sz="9500"/>
            </a:br>
            <a:r>
              <a:rPr b="1" lang="en-US" sz="9500" strike="noStrike" u="none">
                <a:solidFill>
                  <a:srgbClr val="ff0000"/>
                </a:solidFill>
                <a:uFillTx/>
                <a:latin typeface="IBM Plex Sans"/>
              </a:rPr>
              <a:t>motivation first</a:t>
            </a:r>
            <a:endParaRPr b="0" lang="en-US" sz="950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5080" y="227160"/>
            <a:ext cx="9071640" cy="50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14420" strike="noStrike" u="none">
                <a:solidFill>
                  <a:srgbClr val="000000"/>
                </a:solidFill>
                <a:uFillTx/>
                <a:latin typeface="Noto Color Emoji"/>
                <a:ea typeface="Noto Sans"/>
              </a:rPr>
              <a:t>💰👑🎛</a:t>
            </a:r>
            <a:br>
              <a:rPr sz="14420"/>
            </a:br>
            <a:r>
              <a:rPr b="0" lang="en-US" sz="14420" strike="noStrike" u="none">
                <a:solidFill>
                  <a:srgbClr val="000000"/>
                </a:solidFill>
                <a:uFillTx/>
                <a:latin typeface="Noto Color Emoji"/>
              </a:rPr>
              <a:t>⌚🦺⚖</a:t>
            </a:r>
            <a:endParaRPr b="0" lang="en-US" sz="1442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"/>
          <p:cNvGraphicFramePr/>
          <p:nvPr/>
        </p:nvGraphicFramePr>
        <p:xfrm>
          <a:off x="239760" y="168480"/>
          <a:ext cx="9600840" cy="5322240"/>
        </p:xfrm>
        <a:graphic>
          <a:graphicData uri="http://schemas.openxmlformats.org/drawingml/2006/table">
            <a:tbl>
              <a:tblPr/>
              <a:tblGrid>
                <a:gridCol w="4185720"/>
                <a:gridCol w="1324440"/>
                <a:gridCol w="4091040"/>
              </a:tblGrid>
              <a:tr h="1051200"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US" sz="6000" strike="noStrike" u="none">
                          <a:solidFill>
                            <a:srgbClr val="000000"/>
                          </a:solidFill>
                          <a:uFillTx/>
                          <a:latin typeface="IBM Plex Sans"/>
                        </a:rPr>
                        <a:t>🙅</a:t>
                      </a:r>
                      <a:endParaRPr b="0" lang="en-US" sz="6000" strike="noStrike" u="none">
                        <a:solidFill>
                          <a:srgbClr val="000000"/>
                        </a:solidFill>
                        <a:uFillTx/>
                        <a:latin typeface="IBM Plex Sans"/>
                      </a:endParaRPr>
                    </a:p>
                  </a:txBody>
                  <a:tcPr anchor="ctr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endParaRPr b="0" lang="en-US" sz="6000" strike="noStrike" u="none">
                        <a:solidFill>
                          <a:srgbClr val="000000"/>
                        </a:solidFill>
                        <a:uFillTx/>
                        <a:latin typeface="IBM Plex Sans"/>
                      </a:endParaRPr>
                    </a:p>
                  </a:txBody>
                  <a:tcPr anchor="ctr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US" sz="6000" strike="noStrike" u="none">
                          <a:solidFill>
                            <a:srgbClr val="000000"/>
                          </a:solidFill>
                          <a:uFillTx/>
                          <a:latin typeface="IBM Plex Sans"/>
                        </a:rPr>
                        <a:t>🙆</a:t>
                      </a:r>
                      <a:endParaRPr b="0" lang="en-US" sz="6000" strike="noStrike" u="none">
                        <a:solidFill>
                          <a:srgbClr val="000000"/>
                        </a:solidFill>
                        <a:uFillTx/>
                        <a:latin typeface="IBM Plex Sans"/>
                      </a:endParaRPr>
                    </a:p>
                  </a:txBody>
                  <a:tcPr anchor="ctr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051200"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US" sz="6000" strike="noStrike" u="none">
                          <a:solidFill>
                            <a:srgbClr val="000000"/>
                          </a:solidFill>
                          <a:uFillTx/>
                          <a:latin typeface="IBM Plex Sans"/>
                        </a:rPr>
                        <a:t>🦥</a:t>
                      </a:r>
                      <a:endParaRPr b="0" lang="en-US" sz="6000" strike="noStrike" u="none">
                        <a:solidFill>
                          <a:srgbClr val="000000"/>
                        </a:solidFill>
                        <a:uFillTx/>
                        <a:latin typeface="IBM Plex Sans"/>
                      </a:endParaRPr>
                    </a:p>
                  </a:txBody>
                  <a:tcPr anchor="ctr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endParaRPr b="0" lang="en-US" sz="6000" strike="noStrike" u="none">
                        <a:solidFill>
                          <a:srgbClr val="000000"/>
                        </a:solidFill>
                        <a:uFillTx/>
                        <a:latin typeface="IBM Plex Sans"/>
                      </a:endParaRPr>
                    </a:p>
                  </a:txBody>
                  <a:tcPr anchor="ctr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US" sz="6000" strike="noStrike" u="none">
                          <a:solidFill>
                            <a:srgbClr val="000000"/>
                          </a:solidFill>
                          <a:uFillTx/>
                          <a:latin typeface="IBM Plex Sans"/>
                        </a:rPr>
                        <a:t>🐎</a:t>
                      </a:r>
                      <a:endParaRPr b="0" lang="en-US" sz="6000" strike="noStrike" u="none">
                        <a:solidFill>
                          <a:srgbClr val="000000"/>
                        </a:solidFill>
                        <a:uFillTx/>
                        <a:latin typeface="IBM Plex Sans"/>
                      </a:endParaRPr>
                    </a:p>
                  </a:txBody>
                  <a:tcPr anchor="ctr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051200"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US" sz="6000" strike="noStrike" u="none">
                          <a:solidFill>
                            <a:srgbClr val="000000"/>
                          </a:solidFill>
                          <a:uFillTx/>
                          <a:latin typeface="IBM Plex Sans"/>
                        </a:rPr>
                        <a:t>⚠</a:t>
                      </a:r>
                      <a:endParaRPr b="0" lang="en-US" sz="6000" strike="noStrike" u="none">
                        <a:solidFill>
                          <a:srgbClr val="000000"/>
                        </a:solidFill>
                        <a:uFillTx/>
                        <a:latin typeface="IBM Plex Sans"/>
                      </a:endParaRPr>
                    </a:p>
                  </a:txBody>
                  <a:tcPr anchor="ctr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US" sz="6000" strike="noStrike" u="none">
                          <a:solidFill>
                            <a:srgbClr val="000000"/>
                          </a:solidFill>
                          <a:uFillTx/>
                          <a:latin typeface="IBM Plex Sans"/>
                        </a:rPr>
                        <a:t>➡</a:t>
                      </a:r>
                      <a:endParaRPr b="0" lang="en-US" sz="6000" strike="noStrike" u="none">
                        <a:solidFill>
                          <a:srgbClr val="000000"/>
                        </a:solidFill>
                        <a:uFillTx/>
                        <a:latin typeface="IBM Plex Sans"/>
                      </a:endParaRPr>
                    </a:p>
                  </a:txBody>
                  <a:tcPr anchor="ctr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US" sz="6000" strike="noStrike" u="none">
                          <a:solidFill>
                            <a:srgbClr val="000000"/>
                          </a:solidFill>
                          <a:uFillTx/>
                          <a:latin typeface="IBM Plex Sans"/>
                        </a:rPr>
                        <a:t>🦺</a:t>
                      </a:r>
                      <a:endParaRPr b="0" lang="en-US" sz="6000" strike="noStrike" u="none">
                        <a:solidFill>
                          <a:srgbClr val="000000"/>
                        </a:solidFill>
                        <a:uFillTx/>
                        <a:latin typeface="IBM Plex Sans"/>
                      </a:endParaRPr>
                    </a:p>
                  </a:txBody>
                  <a:tcPr anchor="ctr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051200"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US" sz="6000" strike="noStrike" u="none">
                          <a:solidFill>
                            <a:srgbClr val="000000"/>
                          </a:solidFill>
                          <a:uFillTx/>
                          <a:latin typeface="IBM Plex Sans"/>
                        </a:rPr>
                        <a:t>🤔</a:t>
                      </a:r>
                      <a:endParaRPr b="0" lang="en-US" sz="6000" strike="noStrike" u="none">
                        <a:solidFill>
                          <a:srgbClr val="000000"/>
                        </a:solidFill>
                        <a:uFillTx/>
                        <a:latin typeface="IBM Plex Sans"/>
                      </a:endParaRPr>
                    </a:p>
                  </a:txBody>
                  <a:tcPr anchor="ctr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endParaRPr b="0" lang="en-US" sz="6000" strike="noStrike" u="none">
                        <a:solidFill>
                          <a:srgbClr val="000000"/>
                        </a:solidFill>
                        <a:uFillTx/>
                        <a:latin typeface="IBM Plex Sans"/>
                      </a:endParaRPr>
                    </a:p>
                  </a:txBody>
                  <a:tcPr anchor="ctr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US" sz="6000" strike="noStrike" u="none">
                          <a:solidFill>
                            <a:srgbClr val="000000"/>
                          </a:solidFill>
                          <a:uFillTx/>
                          <a:latin typeface="IBM Plex Sans"/>
                        </a:rPr>
                        <a:t>😄</a:t>
                      </a:r>
                      <a:endParaRPr b="0" lang="en-US" sz="6000" strike="noStrike" u="none">
                        <a:solidFill>
                          <a:srgbClr val="000000"/>
                        </a:solidFill>
                        <a:uFillTx/>
                        <a:latin typeface="IBM Plex Sans"/>
                      </a:endParaRPr>
                    </a:p>
                  </a:txBody>
                  <a:tcPr anchor="ctr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053000"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US" sz="6000" strike="noStrike" u="none">
                          <a:solidFill>
                            <a:srgbClr val="000000"/>
                          </a:solidFill>
                          <a:uFillTx/>
                          <a:latin typeface="IBM Plex Sans"/>
                        </a:rPr>
                        <a:t>🆗</a:t>
                      </a:r>
                      <a:endParaRPr b="0" lang="en-US" sz="6000" strike="noStrike" u="none">
                        <a:solidFill>
                          <a:srgbClr val="000000"/>
                        </a:solidFill>
                        <a:uFillTx/>
                        <a:latin typeface="IBM Plex Sans"/>
                      </a:endParaRPr>
                    </a:p>
                  </a:txBody>
                  <a:tcPr anchor="ctr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endParaRPr b="0" lang="en-US" sz="6000" strike="noStrike" u="none">
                        <a:solidFill>
                          <a:srgbClr val="000000"/>
                        </a:solidFill>
                        <a:uFillTx/>
                        <a:latin typeface="IBM Plex Sans"/>
                      </a:endParaRPr>
                    </a:p>
                  </a:txBody>
                  <a:tcPr anchor="ctr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US" sz="6000" strike="noStrike" u="none">
                          <a:solidFill>
                            <a:srgbClr val="000000"/>
                          </a:solidFill>
                          <a:uFillTx/>
                          <a:latin typeface="IBM Plex Sans"/>
                        </a:rPr>
                        <a:t>😅</a:t>
                      </a:r>
                      <a:endParaRPr b="0" lang="en-US" sz="6000" strike="noStrike" u="none">
                        <a:solidFill>
                          <a:srgbClr val="000000"/>
                        </a:solidFill>
                        <a:uFillTx/>
                        <a:latin typeface="IBM Plex Sans"/>
                      </a:endParaRPr>
                    </a:p>
                  </a:txBody>
                  <a:tcPr anchor="ctr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720" y="1267200"/>
            <a:ext cx="9071640" cy="313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9500" strike="noStrike" u="none">
                <a:solidFill>
                  <a:srgbClr val="000000"/>
                </a:solidFill>
                <a:uFillTx/>
                <a:latin typeface="IBM Plex Sans"/>
              </a:rPr>
              <a:t>rule #1</a:t>
            </a:r>
            <a:br>
              <a:rPr sz="9500"/>
            </a:br>
            <a:r>
              <a:rPr b="1" lang="en-US" sz="9500" strike="noStrike" u="none">
                <a:solidFill>
                  <a:srgbClr val="ff0000"/>
                </a:solidFill>
                <a:uFillTx/>
                <a:latin typeface="IBM Plex Sans"/>
              </a:rPr>
              <a:t>motivation first</a:t>
            </a:r>
            <a:endParaRPr b="0" lang="en-US" sz="950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"/>
          <p:cNvSpPr/>
          <p:nvPr/>
        </p:nvSpPr>
        <p:spPr>
          <a:xfrm>
            <a:off x="239400" y="2655360"/>
            <a:ext cx="960120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1500" strike="noStrike" u="none">
                <a:solidFill>
                  <a:srgbClr val="000000"/>
                </a:solidFill>
                <a:uFillTx/>
                <a:latin typeface="IBM Plex Sans"/>
              </a:rPr>
              <a:t>🧠</a:t>
            </a:r>
            <a:r>
              <a:rPr b="0" lang="en-US" sz="11500" strike="noStrike" u="none">
                <a:solidFill>
                  <a:srgbClr val="000000"/>
                </a:solidFill>
                <a:uFillTx/>
                <a:latin typeface="IBM Plex Sans"/>
              </a:rPr>
              <a:t>educate🧑‍🏫</a:t>
            </a:r>
            <a:endParaRPr b="0" lang="en-US" sz="1150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5440" y="227520"/>
            <a:ext cx="9071640" cy="50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14420" strike="noStrike" u="none">
                <a:solidFill>
                  <a:srgbClr val="000000"/>
                </a:solidFill>
                <a:uFillTx/>
                <a:latin typeface="Noto Color Emoji"/>
              </a:rPr>
              <a:t>💡</a:t>
            </a:r>
            <a:endParaRPr b="0" lang="en-US" sz="1442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5080" y="658800"/>
            <a:ext cx="9071640" cy="435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8800" strike="noStrike" u="none">
                <a:solidFill>
                  <a:srgbClr val="000000"/>
                </a:solidFill>
                <a:uFillTx/>
                <a:latin typeface="IBM Plex Sans"/>
              </a:rPr>
              <a:t>rule #2</a:t>
            </a:r>
            <a:br>
              <a:rPr sz="8800"/>
            </a:br>
            <a:r>
              <a:rPr b="1" lang="en-US" sz="8800" strike="noStrike" u="none">
                <a:solidFill>
                  <a:srgbClr val="2a6099"/>
                </a:solidFill>
                <a:uFillTx/>
                <a:latin typeface="IBM Plex Sans"/>
              </a:rPr>
              <a:t>teach something portable</a:t>
            </a:r>
            <a:endParaRPr b="0" lang="en-US" sz="880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"/>
          <p:cNvGrpSpPr/>
          <p:nvPr/>
        </p:nvGrpSpPr>
        <p:grpSpPr>
          <a:xfrm>
            <a:off x="1265400" y="892080"/>
            <a:ext cx="7549560" cy="3886200"/>
            <a:chOff x="1265400" y="892080"/>
            <a:chExt cx="7549560" cy="3886200"/>
          </a:xfrm>
        </p:grpSpPr>
        <p:sp>
          <p:nvSpPr>
            <p:cNvPr id="41" name=""/>
            <p:cNvSpPr/>
            <p:nvPr/>
          </p:nvSpPr>
          <p:spPr>
            <a:xfrm>
              <a:off x="1265400" y="892080"/>
              <a:ext cx="0" cy="3886200"/>
            </a:xfrm>
            <a:prstGeom prst="line">
              <a:avLst/>
            </a:prstGeom>
            <a:ln w="1908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360" rIns="99360" tIns="54360" bIns="54360" anchor="ctr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2" name=""/>
            <p:cNvSpPr/>
            <p:nvPr/>
          </p:nvSpPr>
          <p:spPr>
            <a:xfrm>
              <a:off x="1265400" y="4778280"/>
              <a:ext cx="7549560" cy="0"/>
            </a:xfrm>
            <a:prstGeom prst="line">
              <a:avLst/>
            </a:prstGeom>
            <a:ln w="1908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360" rIns="99360" tIns="-54360" bIns="-54360" anchor="ctr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43" name=""/>
          <p:cNvSpPr txBox="1"/>
          <p:nvPr/>
        </p:nvSpPr>
        <p:spPr>
          <a:xfrm rot="16200000">
            <a:off x="-658440" y="2661480"/>
            <a:ext cx="325656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mean audience understanding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4733640" y="4911120"/>
            <a:ext cx="61272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time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1600200" y="914400"/>
            <a:ext cx="6629400" cy="3431880"/>
          </a:xfrm>
          <a:custGeom>
            <a:avLst/>
            <a:gdLst/>
            <a:ahLst/>
            <a:rect l="0" t="0" r="r" b="b"/>
            <a:pathLst>
              <a:path fill="none" w="18415" h="9533">
                <a:moveTo>
                  <a:pt x="0" y="0"/>
                </a:moveTo>
                <a:cubicBezTo>
                  <a:pt x="0" y="10160"/>
                  <a:pt x="18415" y="9525"/>
                  <a:pt x="18415" y="9525"/>
                </a:cubicBezTo>
              </a:path>
            </a:pathLst>
          </a:custGeom>
          <a:ln w="29160">
            <a:solidFill>
              <a:srgbClr val="000000"/>
            </a:solidFill>
            <a:round/>
          </a:ln>
        </p:spPr>
        <p:txBody>
          <a:bodyPr lIns="104400" rIns="104400" tIns="59400" bIns="594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505080" y="227160"/>
            <a:ext cx="9071640" cy="50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14420" strike="noStrike" u="none">
                <a:solidFill>
                  <a:srgbClr val="000000"/>
                </a:solidFill>
                <a:uFillTx/>
                <a:latin typeface="Noto Color Emoji"/>
              </a:rPr>
              <a:t>🤨</a:t>
            </a:r>
            <a:endParaRPr b="0" lang="en-US" sz="1442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/>
          <p:nvPr/>
        </p:nvSpPr>
        <p:spPr>
          <a:xfrm>
            <a:off x="239400" y="2707200"/>
            <a:ext cx="960120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0350" strike="noStrike" u="none">
                <a:solidFill>
                  <a:srgbClr val="000000"/>
                </a:solidFill>
                <a:uFillTx/>
                <a:latin typeface="IBM Plex Sans"/>
              </a:rPr>
              <a:t>😂</a:t>
            </a:r>
            <a:r>
              <a:rPr b="0" lang="en-US" sz="10350" strike="noStrike" u="none">
                <a:solidFill>
                  <a:srgbClr val="000000"/>
                </a:solidFill>
                <a:uFillTx/>
                <a:latin typeface="IBM Plex Sans"/>
              </a:rPr>
              <a:t>entertain🎭</a:t>
            </a:r>
            <a:endParaRPr b="0" lang="en-US" sz="1035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5800" y="227880"/>
            <a:ext cx="9071640" cy="50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14420" strike="noStrike" u="none">
                <a:solidFill>
                  <a:srgbClr val="000000"/>
                </a:solidFill>
                <a:uFillTx/>
                <a:latin typeface="Noto Color Emoji"/>
              </a:rPr>
              <a:t>🎭</a:t>
            </a:r>
            <a:endParaRPr b="0" lang="en-US" sz="1442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" descr=""/>
          <p:cNvPicPr/>
          <p:nvPr/>
        </p:nvPicPr>
        <p:blipFill>
          <a:blip r:embed="rId1"/>
          <a:stretch/>
        </p:blipFill>
        <p:spPr>
          <a:xfrm>
            <a:off x="1759320" y="360"/>
            <a:ext cx="6641280" cy="5669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5800" y="227880"/>
            <a:ext cx="9071640" cy="50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14420" strike="noStrike" u="none">
                <a:solidFill>
                  <a:srgbClr val="000000"/>
                </a:solidFill>
                <a:uFillTx/>
                <a:latin typeface="Noto Color Emoji"/>
              </a:rPr>
              <a:t>😆🥹🫨</a:t>
            </a:r>
            <a:br>
              <a:rPr sz="14420"/>
            </a:br>
            <a:r>
              <a:rPr b="0" lang="en-US" sz="14420" strike="noStrike" u="none">
                <a:solidFill>
                  <a:srgbClr val="000000"/>
                </a:solidFill>
                <a:uFillTx/>
                <a:latin typeface="Noto Color Emoji"/>
              </a:rPr>
              <a:t>⏱🧑‍🎤</a:t>
            </a:r>
            <a:endParaRPr b="0" lang="en-US" sz="1442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6160" y="228240"/>
            <a:ext cx="9071640" cy="50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14420" strike="noStrike" u="none">
                <a:solidFill>
                  <a:srgbClr val="000000"/>
                </a:solidFill>
                <a:uFillTx/>
                <a:latin typeface="Noto Color Emoji"/>
              </a:rPr>
              <a:t>🔁</a:t>
            </a:r>
            <a:endParaRPr b="0" lang="en-US" sz="1442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6520" y="228600"/>
            <a:ext cx="9071640" cy="50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14420" strike="noStrike" u="none">
                <a:solidFill>
                  <a:srgbClr val="000000"/>
                </a:solidFill>
                <a:uFillTx/>
                <a:latin typeface="Noto Color Emoji"/>
              </a:rPr>
              <a:t>👤</a:t>
            </a:r>
            <a:endParaRPr b="0" lang="en-US" sz="1442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  <p:sp>
        <p:nvSpPr>
          <p:cNvPr id="52" name=""/>
          <p:cNvSpPr/>
          <p:nvPr/>
        </p:nvSpPr>
        <p:spPr>
          <a:xfrm>
            <a:off x="3554280" y="3886200"/>
            <a:ext cx="297180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1" lang="en-US" sz="8000" strike="noStrike" u="none">
                <a:solidFill>
                  <a:srgbClr val="000000"/>
                </a:solidFill>
                <a:uFillTx/>
                <a:latin typeface="IBM Plex Sans"/>
              </a:rPr>
              <a:t>you</a:t>
            </a:r>
            <a:endParaRPr b="1" lang="en-US" sz="800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5440" y="222840"/>
            <a:ext cx="9071640" cy="523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10560" strike="noStrike" u="none">
                <a:solidFill>
                  <a:srgbClr val="000000"/>
                </a:solidFill>
                <a:uFillTx/>
                <a:latin typeface="IBM Plex Sans"/>
              </a:rPr>
              <a:t>rule #3</a:t>
            </a:r>
            <a:br>
              <a:rPr sz="10560"/>
            </a:br>
            <a:r>
              <a:rPr b="1" lang="en-US" sz="10560" strike="noStrike" u="none">
                <a:solidFill>
                  <a:srgbClr val="800080"/>
                </a:solidFill>
                <a:uFillTx/>
                <a:latin typeface="IBM Plex Sans"/>
              </a:rPr>
              <a:t>every talk is a job talk</a:t>
            </a:r>
            <a:endParaRPr b="0" lang="en-US" sz="1056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6160" y="228240"/>
            <a:ext cx="9071640" cy="50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14420" strike="noStrike" u="none">
                <a:solidFill>
                  <a:srgbClr val="000000"/>
                </a:solidFill>
                <a:uFillTx/>
                <a:latin typeface="Noto Color Emoji"/>
              </a:rPr>
              <a:t>😰</a:t>
            </a:r>
            <a:endParaRPr b="0" lang="en-US" sz="1442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"/>
          <p:cNvGrpSpPr/>
          <p:nvPr/>
        </p:nvGrpSpPr>
        <p:grpSpPr>
          <a:xfrm>
            <a:off x="1496880" y="761040"/>
            <a:ext cx="7086600" cy="4148280"/>
            <a:chOff x="1496880" y="761040"/>
            <a:chExt cx="7086600" cy="4148280"/>
          </a:xfrm>
        </p:grpSpPr>
        <p:sp>
          <p:nvSpPr>
            <p:cNvPr id="56" name=""/>
            <p:cNvSpPr/>
            <p:nvPr/>
          </p:nvSpPr>
          <p:spPr>
            <a:xfrm>
              <a:off x="2068200" y="761040"/>
              <a:ext cx="5943600" cy="359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/>
              <a:r>
                <a:rPr b="0" lang="en-US" sz="7100" strike="noStrike" u="none">
                  <a:solidFill>
                    <a:srgbClr val="000000"/>
                  </a:solidFill>
                  <a:uFillTx/>
                  <a:latin typeface="IBM Plex Sans"/>
                </a:rPr>
                <a:t>🗣</a:t>
              </a:r>
              <a:r>
                <a:rPr b="0" lang="en-US" sz="7100" strike="noStrike" u="none">
                  <a:solidFill>
                    <a:srgbClr val="000000"/>
                  </a:solidFill>
                  <a:uFillTx/>
                  <a:latin typeface="IBM Plex Sans"/>
                </a:rPr>
                <a:t>inform📰</a:t>
              </a:r>
              <a:endParaRPr b="0" lang="en-US" sz="7100" strike="noStrike" u="none">
                <a:solidFill>
                  <a:srgbClr val="000000"/>
                </a:solidFill>
                <a:uFillTx/>
                <a:latin typeface="IBM Plex Sans"/>
              </a:endParaRPr>
            </a:p>
          </p:txBody>
        </p:sp>
        <p:sp>
          <p:nvSpPr>
            <p:cNvPr id="57" name=""/>
            <p:cNvSpPr/>
            <p:nvPr/>
          </p:nvSpPr>
          <p:spPr>
            <a:xfrm>
              <a:off x="1496880" y="4549680"/>
              <a:ext cx="7086600" cy="359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/>
              <a:r>
                <a:rPr b="0" lang="en-US" sz="7100" strike="noStrike" u="none">
                  <a:solidFill>
                    <a:srgbClr val="000000"/>
                  </a:solidFill>
                  <a:uFillTx/>
                  <a:latin typeface="IBM Plex Sans"/>
                </a:rPr>
                <a:t>😂</a:t>
              </a:r>
              <a:r>
                <a:rPr b="0" lang="en-US" sz="7100" strike="noStrike" u="none">
                  <a:solidFill>
                    <a:srgbClr val="000000"/>
                  </a:solidFill>
                  <a:uFillTx/>
                  <a:latin typeface="IBM Plex Sans"/>
                </a:rPr>
                <a:t>entertain🎭</a:t>
              </a:r>
              <a:endParaRPr b="0" lang="en-US" sz="7100" strike="noStrike" u="none">
                <a:solidFill>
                  <a:srgbClr val="000000"/>
                </a:solidFill>
                <a:uFillTx/>
                <a:latin typeface="IBM Plex Sans"/>
              </a:endParaRPr>
            </a:p>
          </p:txBody>
        </p:sp>
        <p:sp>
          <p:nvSpPr>
            <p:cNvPr id="58" name=""/>
            <p:cNvSpPr/>
            <p:nvPr/>
          </p:nvSpPr>
          <p:spPr>
            <a:xfrm>
              <a:off x="1954080" y="2655360"/>
              <a:ext cx="6172200" cy="359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/>
              <a:r>
                <a:rPr b="0" lang="en-US" sz="7100" strike="noStrike" u="none">
                  <a:solidFill>
                    <a:srgbClr val="000000"/>
                  </a:solidFill>
                  <a:uFillTx/>
                  <a:latin typeface="IBM Plex Sans"/>
                </a:rPr>
                <a:t>🧠</a:t>
              </a:r>
              <a:r>
                <a:rPr b="0" lang="en-US" sz="7100" strike="noStrike" u="none">
                  <a:solidFill>
                    <a:srgbClr val="000000"/>
                  </a:solidFill>
                  <a:uFillTx/>
                  <a:latin typeface="IBM Plex Sans"/>
                </a:rPr>
                <a:t>educate🧑‍🏫</a:t>
              </a:r>
              <a:endParaRPr b="0" lang="en-US" sz="7100" strike="noStrike" u="none">
                <a:solidFill>
                  <a:srgbClr val="000000"/>
                </a:solidFill>
                <a:uFillTx/>
                <a:latin typeface="IBM Plex Sans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360" y="2109240"/>
            <a:ext cx="9071640" cy="145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8800" strike="noStrike" u="none">
                <a:solidFill>
                  <a:srgbClr val="000000"/>
                </a:solidFill>
                <a:uFillTx/>
                <a:latin typeface="IBM Plex Sans"/>
              </a:rPr>
              <a:t>🧑‍💻</a:t>
            </a:r>
            <a:r>
              <a:rPr b="0" lang="en-US" sz="8800" strike="noStrike" u="none">
                <a:solidFill>
                  <a:srgbClr val="000000"/>
                </a:solidFill>
                <a:uFillTx/>
                <a:latin typeface="IBM Plex Sans"/>
              </a:rPr>
              <a:t>technology🖥</a:t>
            </a:r>
            <a:endParaRPr b="0" lang="en-US" sz="880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6520" y="228600"/>
            <a:ext cx="9071640" cy="50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14420" strike="noStrike" u="none">
                <a:solidFill>
                  <a:srgbClr val="000000"/>
                </a:solidFill>
                <a:uFillTx/>
                <a:latin typeface="Noto Color Emoji"/>
              </a:rPr>
              <a:t>😴</a:t>
            </a:r>
            <a:endParaRPr b="0" lang="en-US" sz="1442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6139080" y="1566720"/>
            <a:ext cx="3904920" cy="3904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6880" y="228960"/>
            <a:ext cx="5208120" cy="50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14420" strike="noStrike" u="none">
                <a:solidFill>
                  <a:srgbClr val="000000"/>
                </a:solidFill>
                <a:uFillTx/>
                <a:latin typeface="Noto Color Emoji"/>
              </a:rPr>
              <a:t>🏗</a:t>
            </a:r>
            <a:endParaRPr b="0" lang="en-US" sz="1442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5715000" y="357120"/>
            <a:ext cx="4876560" cy="1014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i="1" lang="en-US" sz="2800" strike="noStrike" u="none">
                <a:solidFill>
                  <a:srgbClr val="000000"/>
                </a:solidFill>
                <a:uFillTx/>
                <a:latin typeface="IBM Plex Sans"/>
              </a:rPr>
              <a:t>How to Give a Talk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/>
            <a:r>
              <a:rPr b="1" lang="en-US" sz="2800" strike="noStrike" u="none">
                <a:solidFill>
                  <a:srgbClr val="000000"/>
                </a:solidFill>
                <a:uFillTx/>
                <a:latin typeface="IBM Plex Sans"/>
              </a:rPr>
              <a:t>Neel Krishnaswami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7240" y="229320"/>
            <a:ext cx="9071640" cy="50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14420" strike="noStrike" u="none">
                <a:solidFill>
                  <a:srgbClr val="000000"/>
                </a:solidFill>
                <a:uFillTx/>
                <a:latin typeface="Noto Color Emoji"/>
              </a:rPr>
              <a:t>💅🖼</a:t>
            </a:r>
            <a:br>
              <a:rPr sz="14420"/>
            </a:br>
            <a:r>
              <a:rPr b="0" lang="en-US" sz="14420" strike="noStrike" u="none">
                <a:solidFill>
                  <a:srgbClr val="000000"/>
                </a:solidFill>
                <a:uFillTx/>
                <a:latin typeface="Noto Color Emoji"/>
              </a:rPr>
              <a:t>📊🫥</a:t>
            </a:r>
            <a:endParaRPr b="0" lang="en-US" sz="1442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50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 algn="ctr">
              <a:buNone/>
            </a:pPr>
            <a:r>
              <a:rPr b="0" lang="en-US" sz="16510" strike="noStrike" u="none">
                <a:solidFill>
                  <a:srgbClr val="000000"/>
                </a:solidFill>
                <a:uFillTx/>
                <a:latin typeface="IBM Plex Sans"/>
                <a:ea typeface="Noto Sans"/>
              </a:rPr>
              <a:t>👀</a:t>
            </a:r>
            <a:endParaRPr b="0" lang="en-US" sz="1651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504360" y="226440"/>
            <a:ext cx="9071640" cy="5031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endParaRPr b="0" lang="en-US" sz="4400" strike="noStrike" u="none">
              <a:solidFill>
                <a:srgbClr val="000000"/>
              </a:solidFill>
              <a:uFillTx/>
              <a:latin typeface="Noto Color Emoji"/>
              <a:ea typeface="Noto Sans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504360" y="226440"/>
            <a:ext cx="9071640" cy="5031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endParaRPr b="0" lang="en-US" sz="4400" strike="noStrike" u="none">
              <a:solidFill>
                <a:srgbClr val="000000"/>
              </a:solidFill>
              <a:uFillTx/>
              <a:latin typeface="Noto Color Emoji"/>
              <a:ea typeface="Noto Sans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504360" y="226440"/>
            <a:ext cx="9071640" cy="5031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endParaRPr b="0" lang="en-US" sz="4400" strike="noStrike" u="none">
              <a:solidFill>
                <a:srgbClr val="000000"/>
              </a:solidFill>
              <a:uFillTx/>
              <a:latin typeface="Noto Color Emoji"/>
              <a:ea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IBM Plex Sans"/>
              </a:rPr>
              <a:t>🙅</a:t>
            </a:r>
            <a:r>
              <a:rPr b="0" lang="en-US" sz="4400" strike="noStrike" u="none">
                <a:solidFill>
                  <a:srgbClr val="000000"/>
                </a:solidFill>
                <a:uFillTx/>
                <a:latin typeface="IBM Plex Sans"/>
              </a:rPr>
              <a:t>anti-patterns⛔</a:t>
            </a:r>
            <a:endParaRPr b="0" lang="en-US" sz="440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title"/>
          </p:nvPr>
        </p:nvSpPr>
        <p:spPr>
          <a:xfrm>
            <a:off x="506880" y="745200"/>
            <a:ext cx="9071640" cy="480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11620" strike="noStrike" u="none">
                <a:solidFill>
                  <a:srgbClr val="000000"/>
                </a:solidFill>
                <a:uFillTx/>
                <a:latin typeface="Noto Color Emoji"/>
                <a:ea typeface="Noto Sans"/>
              </a:rPr>
              <a:t>📜</a:t>
            </a:r>
            <a:r>
              <a:rPr b="0" lang="en-US" sz="11620" strike="noStrike" u="none">
                <a:solidFill>
                  <a:srgbClr val="000000"/>
                </a:solidFill>
                <a:uFillTx/>
                <a:latin typeface="Noto Color Emoji"/>
              </a:rPr>
              <a:t>⌨📸🔣🧑‍⚖</a:t>
            </a:r>
            <a:endParaRPr b="0" lang="en-US" sz="1162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720" y="2109600"/>
            <a:ext cx="9071640" cy="145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8800" strike="noStrike" u="none">
                <a:solidFill>
                  <a:srgbClr val="000000"/>
                </a:solidFill>
                <a:uFillTx/>
                <a:latin typeface="IBM Plex Sans"/>
              </a:rPr>
              <a:t>🤑</a:t>
            </a:r>
            <a:r>
              <a:rPr b="0" lang="en-US" sz="8800" strike="noStrike" u="none">
                <a:solidFill>
                  <a:srgbClr val="000000"/>
                </a:solidFill>
                <a:uFillTx/>
                <a:latin typeface="IBM Plex Sans"/>
              </a:rPr>
              <a:t>value😍</a:t>
            </a:r>
            <a:endParaRPr b="0" lang="en-US" sz="880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6382080" y="2038680"/>
            <a:ext cx="3904920" cy="3904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9" name="" descr=""/>
          <p:cNvPicPr/>
          <p:nvPr/>
        </p:nvPicPr>
        <p:blipFill>
          <a:blip r:embed="rId2"/>
          <a:stretch/>
        </p:blipFill>
        <p:spPr>
          <a:xfrm>
            <a:off x="0" y="0"/>
            <a:ext cx="6692400" cy="5669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0" name=""/>
          <p:cNvSpPr txBox="1"/>
          <p:nvPr/>
        </p:nvSpPr>
        <p:spPr>
          <a:xfrm>
            <a:off x="6765480" y="124200"/>
            <a:ext cx="3292920" cy="216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0" i="1" lang="en-US" sz="2800" strike="noStrike" u="none">
                <a:solidFill>
                  <a:srgbClr val="000000"/>
                </a:solidFill>
                <a:uFillTx/>
                <a:latin typeface="IBM Plex Sans"/>
              </a:rPr>
              <a:t>The Craft of Writing Effectively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/>
            <a:r>
              <a:rPr b="1" lang="en-US" sz="2800" strike="noStrike" u="none">
                <a:solidFill>
                  <a:srgbClr val="000000"/>
                </a:solidFill>
                <a:uFillTx/>
                <a:latin typeface="IBM Plex Sans"/>
              </a:rPr>
              <a:t>Larry McEnerney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97181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1006920" y="360"/>
            <a:ext cx="8066520" cy="5669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360" y="1158120"/>
            <a:ext cx="10079640" cy="3354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3" name=""/>
          <p:cNvSpPr txBox="1"/>
          <p:nvPr/>
        </p:nvSpPr>
        <p:spPr>
          <a:xfrm>
            <a:off x="291600" y="5257800"/>
            <a:ext cx="9788400" cy="35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/>
            <a:r>
              <a:rPr b="0" lang="en-US" sz="1600" strike="noStrike" u="none">
                <a:solidFill>
                  <a:srgbClr val="000000"/>
                </a:solidFill>
                <a:uFillTx/>
                <a:latin typeface="IBM Plex Sans"/>
              </a:rPr>
              <a:t>https://en.wikipedia.org/wiki/Household_income_in_the_United_States#Education_and_gender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6880" y="228960"/>
            <a:ext cx="9071640" cy="50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14420" strike="noStrike" u="none">
                <a:solidFill>
                  <a:srgbClr val="000000"/>
                </a:solidFill>
                <a:uFillTx/>
                <a:latin typeface="Noto Color Emoji"/>
              </a:rPr>
              <a:t>🤔</a:t>
            </a:r>
            <a:endParaRPr b="0" lang="en-US" sz="1442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5440" y="227520"/>
            <a:ext cx="9071640" cy="50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14420" strike="noStrike" u="none">
                <a:solidFill>
                  <a:srgbClr val="000000"/>
                </a:solidFill>
                <a:uFillTx/>
                <a:latin typeface="Noto Color Emoji"/>
                <a:ea typeface="Noto Sans"/>
              </a:rPr>
              <a:t>💰👑🎛</a:t>
            </a:r>
            <a:br>
              <a:rPr sz="14420"/>
            </a:br>
            <a:r>
              <a:rPr b="0" lang="en-US" sz="14420" strike="noStrike" u="none">
                <a:solidFill>
                  <a:srgbClr val="000000"/>
                </a:solidFill>
                <a:uFillTx/>
                <a:latin typeface="Noto Color Emoji"/>
              </a:rPr>
              <a:t>⌚🦺⚖</a:t>
            </a:r>
            <a:endParaRPr b="0" lang="en-US" sz="1442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7240" y="229320"/>
            <a:ext cx="9071640" cy="50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14420" strike="noStrike" u="none">
                <a:solidFill>
                  <a:srgbClr val="000000"/>
                </a:solidFill>
                <a:uFillTx/>
                <a:latin typeface="Noto Color Emoji"/>
              </a:rPr>
              <a:t>🛠🆚📃</a:t>
            </a:r>
            <a:endParaRPr b="0" lang="en-US" sz="1442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" name=""/>
          <p:cNvGraphicFramePr/>
          <p:nvPr/>
        </p:nvGraphicFramePr>
        <p:xfrm>
          <a:off x="239760" y="168480"/>
          <a:ext cx="9600840" cy="5322240"/>
        </p:xfrm>
        <a:graphic>
          <a:graphicData uri="http://schemas.openxmlformats.org/drawingml/2006/table">
            <a:tbl>
              <a:tblPr/>
              <a:tblGrid>
                <a:gridCol w="4185720"/>
                <a:gridCol w="1324440"/>
                <a:gridCol w="4091040"/>
              </a:tblGrid>
              <a:tr h="1051200"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US" sz="6000" strike="noStrike" u="none">
                          <a:solidFill>
                            <a:srgbClr val="000000"/>
                          </a:solidFill>
                          <a:uFillTx/>
                          <a:latin typeface="IBM Plex Sans"/>
                        </a:rPr>
                        <a:t>🙅</a:t>
                      </a:r>
                      <a:endParaRPr b="0" lang="en-US" sz="6000" strike="noStrike" u="none">
                        <a:solidFill>
                          <a:srgbClr val="000000"/>
                        </a:solidFill>
                        <a:uFillTx/>
                        <a:latin typeface="IBM Plex Sans"/>
                      </a:endParaRPr>
                    </a:p>
                  </a:txBody>
                  <a:tcPr anchor="ctr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endParaRPr b="0" lang="en-US" sz="6000" strike="noStrike" u="none">
                        <a:solidFill>
                          <a:srgbClr val="000000"/>
                        </a:solidFill>
                        <a:uFillTx/>
                        <a:latin typeface="IBM Plex Sans"/>
                      </a:endParaRPr>
                    </a:p>
                  </a:txBody>
                  <a:tcPr anchor="ctr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US" sz="6000" strike="noStrike" u="none">
                          <a:solidFill>
                            <a:srgbClr val="000000"/>
                          </a:solidFill>
                          <a:uFillTx/>
                          <a:latin typeface="IBM Plex Sans"/>
                        </a:rPr>
                        <a:t>🙆</a:t>
                      </a:r>
                      <a:endParaRPr b="0" lang="en-US" sz="6000" strike="noStrike" u="none">
                        <a:solidFill>
                          <a:srgbClr val="000000"/>
                        </a:solidFill>
                        <a:uFillTx/>
                        <a:latin typeface="IBM Plex Sans"/>
                      </a:endParaRPr>
                    </a:p>
                  </a:txBody>
                  <a:tcPr anchor="ctr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051200"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US" sz="6000" strike="noStrike" u="none">
                          <a:solidFill>
                            <a:srgbClr val="000000"/>
                          </a:solidFill>
                          <a:uFillTx/>
                          <a:latin typeface="IBM Plex Sans"/>
                        </a:rPr>
                        <a:t>🦥</a:t>
                      </a:r>
                      <a:endParaRPr b="0" lang="en-US" sz="6000" strike="noStrike" u="none">
                        <a:solidFill>
                          <a:srgbClr val="000000"/>
                        </a:solidFill>
                        <a:uFillTx/>
                        <a:latin typeface="IBM Plex Sans"/>
                      </a:endParaRPr>
                    </a:p>
                  </a:txBody>
                  <a:tcPr anchor="ctr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endParaRPr b="0" lang="en-US" sz="6000" strike="noStrike" u="none">
                        <a:solidFill>
                          <a:srgbClr val="000000"/>
                        </a:solidFill>
                        <a:uFillTx/>
                        <a:latin typeface="IBM Plex Sans"/>
                      </a:endParaRPr>
                    </a:p>
                  </a:txBody>
                  <a:tcPr anchor="ctr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US" sz="6000" strike="noStrike" u="none">
                          <a:solidFill>
                            <a:srgbClr val="000000"/>
                          </a:solidFill>
                          <a:uFillTx/>
                          <a:latin typeface="IBM Plex Sans"/>
                        </a:rPr>
                        <a:t>🐎</a:t>
                      </a:r>
                      <a:endParaRPr b="0" lang="en-US" sz="6000" strike="noStrike" u="none">
                        <a:solidFill>
                          <a:srgbClr val="000000"/>
                        </a:solidFill>
                        <a:uFillTx/>
                        <a:latin typeface="IBM Plex Sans"/>
                      </a:endParaRPr>
                    </a:p>
                  </a:txBody>
                  <a:tcPr anchor="ctr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051200"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US" sz="6000" strike="noStrike" u="none">
                          <a:solidFill>
                            <a:srgbClr val="000000"/>
                          </a:solidFill>
                          <a:uFillTx/>
                          <a:latin typeface="IBM Plex Sans"/>
                        </a:rPr>
                        <a:t>⚠</a:t>
                      </a:r>
                      <a:endParaRPr b="0" lang="en-US" sz="6000" strike="noStrike" u="none">
                        <a:solidFill>
                          <a:srgbClr val="000000"/>
                        </a:solidFill>
                        <a:uFillTx/>
                        <a:latin typeface="IBM Plex Sans"/>
                      </a:endParaRPr>
                    </a:p>
                  </a:txBody>
                  <a:tcPr anchor="ctr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US" sz="6000" strike="noStrike" u="none">
                          <a:solidFill>
                            <a:srgbClr val="000000"/>
                          </a:solidFill>
                          <a:uFillTx/>
                          <a:latin typeface="IBM Plex Sans"/>
                        </a:rPr>
                        <a:t>➡</a:t>
                      </a:r>
                      <a:endParaRPr b="0" lang="en-US" sz="6000" strike="noStrike" u="none">
                        <a:solidFill>
                          <a:srgbClr val="000000"/>
                        </a:solidFill>
                        <a:uFillTx/>
                        <a:latin typeface="IBM Plex Sans"/>
                      </a:endParaRPr>
                    </a:p>
                  </a:txBody>
                  <a:tcPr anchor="ctr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US" sz="6000" strike="noStrike" u="none">
                          <a:solidFill>
                            <a:srgbClr val="000000"/>
                          </a:solidFill>
                          <a:uFillTx/>
                          <a:latin typeface="IBM Plex Sans"/>
                        </a:rPr>
                        <a:t>🦺</a:t>
                      </a:r>
                      <a:endParaRPr b="0" lang="en-US" sz="6000" strike="noStrike" u="none">
                        <a:solidFill>
                          <a:srgbClr val="000000"/>
                        </a:solidFill>
                        <a:uFillTx/>
                        <a:latin typeface="IBM Plex Sans"/>
                      </a:endParaRPr>
                    </a:p>
                  </a:txBody>
                  <a:tcPr anchor="ctr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051200"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US" sz="6000" strike="noStrike" u="none">
                          <a:solidFill>
                            <a:srgbClr val="000000"/>
                          </a:solidFill>
                          <a:uFillTx/>
                          <a:latin typeface="IBM Plex Sans"/>
                        </a:rPr>
                        <a:t>🤔</a:t>
                      </a:r>
                      <a:endParaRPr b="0" lang="en-US" sz="6000" strike="noStrike" u="none">
                        <a:solidFill>
                          <a:srgbClr val="000000"/>
                        </a:solidFill>
                        <a:uFillTx/>
                        <a:latin typeface="IBM Plex Sans"/>
                      </a:endParaRPr>
                    </a:p>
                  </a:txBody>
                  <a:tcPr anchor="ctr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endParaRPr b="0" lang="en-US" sz="6000" strike="noStrike" u="none">
                        <a:solidFill>
                          <a:srgbClr val="000000"/>
                        </a:solidFill>
                        <a:uFillTx/>
                        <a:latin typeface="IBM Plex Sans"/>
                      </a:endParaRPr>
                    </a:p>
                  </a:txBody>
                  <a:tcPr anchor="ctr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US" sz="6000" strike="noStrike" u="none">
                          <a:solidFill>
                            <a:srgbClr val="000000"/>
                          </a:solidFill>
                          <a:uFillTx/>
                          <a:latin typeface="IBM Plex Sans"/>
                        </a:rPr>
                        <a:t>😄</a:t>
                      </a:r>
                      <a:endParaRPr b="0" lang="en-US" sz="6000" strike="noStrike" u="none">
                        <a:solidFill>
                          <a:srgbClr val="000000"/>
                        </a:solidFill>
                        <a:uFillTx/>
                        <a:latin typeface="IBM Plex Sans"/>
                      </a:endParaRPr>
                    </a:p>
                  </a:txBody>
                  <a:tcPr anchor="ctr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053000"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US" sz="6000" strike="noStrike" u="none">
                          <a:solidFill>
                            <a:srgbClr val="000000"/>
                          </a:solidFill>
                          <a:uFillTx/>
                          <a:latin typeface="IBM Plex Sans"/>
                        </a:rPr>
                        <a:t>🆗</a:t>
                      </a:r>
                      <a:endParaRPr b="0" lang="en-US" sz="6000" strike="noStrike" u="none">
                        <a:solidFill>
                          <a:srgbClr val="000000"/>
                        </a:solidFill>
                        <a:uFillTx/>
                        <a:latin typeface="IBM Plex Sans"/>
                      </a:endParaRPr>
                    </a:p>
                  </a:txBody>
                  <a:tcPr anchor="ctr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endParaRPr b="0" lang="en-US" sz="6000" strike="noStrike" u="none">
                        <a:solidFill>
                          <a:srgbClr val="000000"/>
                        </a:solidFill>
                        <a:uFillTx/>
                        <a:latin typeface="IBM Plex Sans"/>
                      </a:endParaRPr>
                    </a:p>
                  </a:txBody>
                  <a:tcPr anchor="ctr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US" sz="6000" strike="noStrike" u="none">
                          <a:solidFill>
                            <a:srgbClr val="000000"/>
                          </a:solidFill>
                          <a:uFillTx/>
                          <a:latin typeface="IBM Plex Sans"/>
                        </a:rPr>
                        <a:t>😅</a:t>
                      </a:r>
                      <a:endParaRPr b="0" lang="en-US" sz="6000" strike="noStrike" u="none">
                        <a:solidFill>
                          <a:srgbClr val="000000"/>
                        </a:solidFill>
                        <a:uFillTx/>
                        <a:latin typeface="IBM Plex Sans"/>
                      </a:endParaRPr>
                    </a:p>
                  </a:txBody>
                  <a:tcPr anchor="ctr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95920"/>
            <a:ext cx="9071640" cy="174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10560" strike="noStrike" u="none">
                <a:solidFill>
                  <a:srgbClr val="000000"/>
                </a:solidFill>
                <a:uFillTx/>
                <a:latin typeface="IBM Plex Sans"/>
              </a:rPr>
              <a:t>🤗</a:t>
            </a:r>
            <a:endParaRPr b="0" lang="en-US" sz="1056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1520280" y="2466000"/>
            <a:ext cx="70398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r>
              <a:rPr b="1" lang="en-US" sz="3200" strike="noStrike" u="none">
                <a:solidFill>
                  <a:srgbClr val="000000"/>
                </a:solidFill>
                <a:uFillTx/>
                <a:latin typeface="IBM Plex Sans"/>
              </a:rPr>
              <a:t>rule #1 </a:t>
            </a:r>
            <a:r>
              <a:rPr b="1" lang="en-US" sz="3200" strike="noStrike" u="none">
                <a:solidFill>
                  <a:srgbClr val="ff0000"/>
                </a:solidFill>
                <a:uFillTx/>
                <a:latin typeface="IBM Plex Sans"/>
              </a:rPr>
              <a:t>motivation first</a:t>
            </a:r>
            <a:endParaRPr b="0" lang="en-US" sz="3200" strike="noStrike" u="none">
              <a:solidFill>
                <a:srgbClr val="000000"/>
              </a:solidFill>
              <a:uFillTx/>
              <a:latin typeface="IBM Plex Sans"/>
            </a:endParaRPr>
          </a:p>
          <a:p>
            <a:pPr indent="0">
              <a:spcBef>
                <a:spcPts val="1417"/>
              </a:spcBef>
              <a:buNone/>
            </a:pPr>
            <a:r>
              <a:rPr b="1" lang="en-US" sz="3200" strike="noStrike" u="none">
                <a:solidFill>
                  <a:srgbClr val="000000"/>
                </a:solidFill>
                <a:uFillTx/>
                <a:latin typeface="IBM Plex Sans"/>
              </a:rPr>
              <a:t>rule #2 </a:t>
            </a:r>
            <a:r>
              <a:rPr b="1" lang="en-US" sz="3200" strike="noStrike" u="none">
                <a:solidFill>
                  <a:srgbClr val="2a6099"/>
                </a:solidFill>
                <a:uFillTx/>
                <a:latin typeface="IBM Plex Sans"/>
              </a:rPr>
              <a:t>teach something portable</a:t>
            </a:r>
            <a:endParaRPr b="0" lang="en-US" sz="3200" strike="noStrike" u="none">
              <a:solidFill>
                <a:srgbClr val="000000"/>
              </a:solidFill>
              <a:uFillTx/>
              <a:latin typeface="IBM Plex Sans"/>
            </a:endParaRPr>
          </a:p>
          <a:p>
            <a:pPr indent="0">
              <a:spcBef>
                <a:spcPts val="1417"/>
              </a:spcBef>
              <a:buNone/>
            </a:pPr>
            <a:r>
              <a:rPr b="1" lang="en-US" sz="3200" strike="noStrike" u="none">
                <a:solidFill>
                  <a:srgbClr val="000000"/>
                </a:solidFill>
                <a:uFillTx/>
                <a:latin typeface="IBM Plex Sans"/>
              </a:rPr>
              <a:t>rule #3 </a:t>
            </a:r>
            <a:r>
              <a:rPr b="1" lang="en-US" sz="3200" strike="noStrike" u="none">
                <a:solidFill>
                  <a:srgbClr val="800080"/>
                </a:solidFill>
                <a:uFillTx/>
                <a:latin typeface="IBM Plex Sans"/>
              </a:rPr>
              <a:t>every talk is a job talk</a:t>
            </a:r>
            <a:endParaRPr b="0" lang="en-US" sz="3200" strike="noStrike" u="none">
              <a:solidFill>
                <a:srgbClr val="000000"/>
              </a:solidFill>
              <a:uFillTx/>
              <a:latin typeface="IBM Plex Sans"/>
            </a:endParaRPr>
          </a:p>
          <a:p>
            <a:pPr indent="0">
              <a:spcBef>
                <a:spcPts val="1417"/>
              </a:spcBef>
              <a:buNone/>
            </a:pPr>
            <a:r>
              <a:rPr b="1" lang="en-US" sz="3200" strike="noStrike" u="none">
                <a:solidFill>
                  <a:srgbClr val="000000"/>
                </a:solidFill>
                <a:uFillTx/>
                <a:latin typeface="IBM Plex Sans"/>
              </a:rPr>
              <a:t>rule #4 </a:t>
            </a:r>
            <a:r>
              <a:rPr b="1" lang="en-US" sz="3200" strike="noStrike" u="none">
                <a:solidFill>
                  <a:srgbClr val="ff8000"/>
                </a:solidFill>
                <a:uFillTx/>
                <a:latin typeface="IBM Plex Sans"/>
              </a:rPr>
              <a:t>rules are made to be broken</a:t>
            </a:r>
            <a:endParaRPr b="0" lang="en-US" sz="320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c0d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" descr=""/>
          <p:cNvPicPr/>
          <p:nvPr/>
        </p:nvPicPr>
        <p:blipFill>
          <a:blip r:embed="rId1"/>
          <a:stretch/>
        </p:blipFill>
        <p:spPr>
          <a:xfrm>
            <a:off x="216000" y="181080"/>
            <a:ext cx="5308200" cy="5308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4" name=""/>
          <p:cNvSpPr txBox="1"/>
          <p:nvPr/>
        </p:nvSpPr>
        <p:spPr>
          <a:xfrm>
            <a:off x="5524200" y="2149200"/>
            <a:ext cx="4343400" cy="1965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r>
              <a:rPr b="0" lang="en-US" sz="1800" strike="noStrike" u="none">
                <a:solidFill>
                  <a:srgbClr val="ffffff"/>
                </a:solidFill>
                <a:uFillTx/>
                <a:latin typeface="IBM Plex Sans"/>
              </a:rPr>
              <a:t>too many MCs, not enough mics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r>
              <a:rPr b="0" lang="en-US" sz="1800" strike="noStrike" u="none">
                <a:solidFill>
                  <a:srgbClr val="ffffff"/>
                </a:solidFill>
                <a:uFillTx/>
                <a:latin typeface="IBM Plex Sans"/>
              </a:rPr>
              <a:t>exit your show like i exit the turnpike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algn="r"/>
            <a:r>
              <a:rPr b="0" i="1" lang="en-US" sz="1800" strike="noStrike" u="none">
                <a:solidFill>
                  <a:srgbClr val="ffffff"/>
                </a:solidFill>
                <a:uFillTx/>
                <a:latin typeface="IBM Plex Sans"/>
              </a:rPr>
              <a:t>-- Pras Michél in “How Many Mics”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"/>
          <p:cNvGrpSpPr/>
          <p:nvPr/>
        </p:nvGrpSpPr>
        <p:grpSpPr>
          <a:xfrm>
            <a:off x="1496880" y="761040"/>
            <a:ext cx="7086600" cy="4148280"/>
            <a:chOff x="1496880" y="761040"/>
            <a:chExt cx="7086600" cy="4148280"/>
          </a:xfrm>
        </p:grpSpPr>
        <p:sp>
          <p:nvSpPr>
            <p:cNvPr id="26" name=""/>
            <p:cNvSpPr/>
            <p:nvPr/>
          </p:nvSpPr>
          <p:spPr>
            <a:xfrm>
              <a:off x="2068200" y="761040"/>
              <a:ext cx="5943600" cy="359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/>
              <a:r>
                <a:rPr b="0" lang="en-US" sz="7100" strike="noStrike" u="none">
                  <a:solidFill>
                    <a:srgbClr val="000000"/>
                  </a:solidFill>
                  <a:uFillTx/>
                  <a:latin typeface="IBM Plex Sans"/>
                </a:rPr>
                <a:t>🗣</a:t>
              </a:r>
              <a:r>
                <a:rPr b="0" lang="en-US" sz="7100" strike="noStrike" u="none">
                  <a:solidFill>
                    <a:srgbClr val="000000"/>
                  </a:solidFill>
                  <a:uFillTx/>
                  <a:latin typeface="IBM Plex Sans"/>
                </a:rPr>
                <a:t>inform📰</a:t>
              </a:r>
              <a:endParaRPr b="0" lang="en-US" sz="7100" strike="noStrike" u="none">
                <a:solidFill>
                  <a:srgbClr val="000000"/>
                </a:solidFill>
                <a:uFillTx/>
                <a:latin typeface="IBM Plex Sans"/>
              </a:endParaRPr>
            </a:p>
          </p:txBody>
        </p:sp>
        <p:sp>
          <p:nvSpPr>
            <p:cNvPr id="27" name=""/>
            <p:cNvSpPr/>
            <p:nvPr/>
          </p:nvSpPr>
          <p:spPr>
            <a:xfrm>
              <a:off x="1496880" y="4549680"/>
              <a:ext cx="7086600" cy="359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/>
              <a:r>
                <a:rPr b="0" lang="en-US" sz="7100" strike="noStrike" u="none">
                  <a:solidFill>
                    <a:srgbClr val="000000"/>
                  </a:solidFill>
                  <a:uFillTx/>
                  <a:latin typeface="IBM Plex Sans"/>
                </a:rPr>
                <a:t>😂</a:t>
              </a:r>
              <a:r>
                <a:rPr b="0" lang="en-US" sz="7100" strike="noStrike" u="none">
                  <a:solidFill>
                    <a:srgbClr val="000000"/>
                  </a:solidFill>
                  <a:uFillTx/>
                  <a:latin typeface="IBM Plex Sans"/>
                </a:rPr>
                <a:t>entertain🎭</a:t>
              </a:r>
              <a:endParaRPr b="0" lang="en-US" sz="7100" strike="noStrike" u="none">
                <a:solidFill>
                  <a:srgbClr val="000000"/>
                </a:solidFill>
                <a:uFillTx/>
                <a:latin typeface="IBM Plex Sans"/>
              </a:endParaRPr>
            </a:p>
          </p:txBody>
        </p:sp>
        <p:sp>
          <p:nvSpPr>
            <p:cNvPr id="28" name=""/>
            <p:cNvSpPr/>
            <p:nvPr/>
          </p:nvSpPr>
          <p:spPr>
            <a:xfrm>
              <a:off x="1954080" y="2655360"/>
              <a:ext cx="6172200" cy="359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/>
              <a:r>
                <a:rPr b="0" lang="en-US" sz="7100" strike="noStrike" u="none">
                  <a:solidFill>
                    <a:srgbClr val="000000"/>
                  </a:solidFill>
                  <a:uFillTx/>
                  <a:latin typeface="IBM Plex Sans"/>
                </a:rPr>
                <a:t>🧠</a:t>
              </a:r>
              <a:r>
                <a:rPr b="0" lang="en-US" sz="7100" strike="noStrike" u="none">
                  <a:solidFill>
                    <a:srgbClr val="000000"/>
                  </a:solidFill>
                  <a:uFillTx/>
                  <a:latin typeface="IBM Plex Sans"/>
                </a:rPr>
                <a:t>educate🧑‍🏫</a:t>
              </a:r>
              <a:endParaRPr b="0" lang="en-US" sz="7100" strike="noStrike" u="none">
                <a:solidFill>
                  <a:srgbClr val="000000"/>
                </a:solidFill>
                <a:uFillTx/>
                <a:latin typeface="IBM Plex Sans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"/>
          <p:cNvSpPr/>
          <p:nvPr/>
        </p:nvSpPr>
        <p:spPr>
          <a:xfrm>
            <a:off x="239400" y="2655360"/>
            <a:ext cx="960120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2780" strike="noStrike" u="none">
                <a:solidFill>
                  <a:srgbClr val="000000"/>
                </a:solidFill>
                <a:uFillTx/>
                <a:latin typeface="IBM Plex Sans"/>
              </a:rPr>
              <a:t>🗣</a:t>
            </a:r>
            <a:r>
              <a:rPr b="0" lang="en-US" sz="12780" strike="noStrike" u="none">
                <a:solidFill>
                  <a:srgbClr val="000000"/>
                </a:solidFill>
                <a:uFillTx/>
                <a:latin typeface="IBM Plex Sans"/>
              </a:rPr>
              <a:t>inform📰</a:t>
            </a:r>
            <a:endParaRPr b="0" lang="en-US" sz="1278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"/>
          <p:cNvSpPr/>
          <p:nvPr/>
        </p:nvSpPr>
        <p:spPr>
          <a:xfrm>
            <a:off x="239400" y="2655360"/>
            <a:ext cx="960120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2780" strike="noStrike" u="none">
                <a:solidFill>
                  <a:srgbClr val="000000"/>
                </a:solidFill>
                <a:uFillTx/>
                <a:latin typeface="IBM Plex Sans"/>
              </a:rPr>
              <a:t>🌕      🗺≠🌎</a:t>
            </a:r>
            <a:endParaRPr b="0" lang="en-US" sz="1278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360" y="226440"/>
            <a:ext cx="9071640" cy="50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14420" strike="noStrike" u="none">
                <a:solidFill>
                  <a:srgbClr val="000000"/>
                </a:solidFill>
                <a:uFillTx/>
                <a:latin typeface="Noto Color Emoji"/>
              </a:rPr>
              <a:t>⌛</a:t>
            </a:r>
            <a:endParaRPr b="0" lang="en-US" sz="1442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720" y="226800"/>
            <a:ext cx="9071640" cy="50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14420" strike="noStrike" u="none">
                <a:solidFill>
                  <a:srgbClr val="000000"/>
                </a:solidFill>
                <a:uFillTx/>
                <a:latin typeface="Noto Color Emoji"/>
              </a:rPr>
              <a:t>🤷</a:t>
            </a:r>
            <a:endParaRPr b="0" lang="en-US" sz="1442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599</TotalTime>
  <Application>LibreOffice/24.8.4.2$Linux_X86_64 LibreOffice_project/480$Build-2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2025-01-17T13:11:27Z</dcterms:created>
  <dc:creator/>
  <dc:description/>
  <dc:language>en-US</dc:language>
  <cp:lastModifiedBy/>
  <cp:lastPrinted>2025-01-21T10:43:33Z</cp:lastPrinted>
  <dcterms:modified xsi:type="dcterms:W3CDTF">2025-01-21T10:42:36Z</dcterms:modified>
  <cp:revision>213</cp:revision>
  <dc:subject/>
  <dc:title>how to give a good talk</dc:title>
</cp:coreProperties>
</file>