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4"/>
  </p:notesMasterIdLst>
  <p:sldIdLst>
    <p:sldId id="256" r:id="rId2"/>
    <p:sldId id="257" r:id="rId3"/>
    <p:sldId id="262" r:id="rId4"/>
    <p:sldId id="276" r:id="rId5"/>
    <p:sldId id="292" r:id="rId6"/>
    <p:sldId id="264" r:id="rId7"/>
    <p:sldId id="265" r:id="rId8"/>
    <p:sldId id="267" r:id="rId9"/>
    <p:sldId id="293" r:id="rId10"/>
    <p:sldId id="268" r:id="rId11"/>
    <p:sldId id="269" r:id="rId12"/>
    <p:sldId id="272" r:id="rId13"/>
    <p:sldId id="273" r:id="rId14"/>
    <p:sldId id="270" r:id="rId15"/>
    <p:sldId id="271" r:id="rId16"/>
    <p:sldId id="274" r:id="rId17"/>
    <p:sldId id="288" r:id="rId18"/>
    <p:sldId id="294" r:id="rId19"/>
    <p:sldId id="278" r:id="rId20"/>
    <p:sldId id="280" r:id="rId21"/>
    <p:sldId id="282" r:id="rId22"/>
    <p:sldId id="281" r:id="rId23"/>
    <p:sldId id="287" r:id="rId24"/>
    <p:sldId id="283" r:id="rId25"/>
    <p:sldId id="285" r:id="rId26"/>
    <p:sldId id="284" r:id="rId27"/>
    <p:sldId id="290" r:id="rId28"/>
    <p:sldId id="291" r:id="rId29"/>
    <p:sldId id="286" r:id="rId30"/>
    <p:sldId id="289" r:id="rId31"/>
    <p:sldId id="261" r:id="rId32"/>
    <p:sldId id="26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73BE"/>
    <a:srgbClr val="425CB3"/>
    <a:srgbClr val="7222A1"/>
    <a:srgbClr val="B13C62"/>
    <a:srgbClr val="53C0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napToObjects="1">
      <p:cViewPr varScale="1">
        <p:scale>
          <a:sx n="92" d="100"/>
          <a:sy n="92" d="100"/>
        </p:scale>
        <p:origin x="137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Time</c:v>
                </c:pt>
              </c:strCache>
            </c:strRef>
          </c:tx>
          <c:spPr>
            <a:gradFill rotWithShape="1">
              <a:gsLst>
                <a:gs pos="0">
                  <a:schemeClr val="accent5">
                    <a:shade val="40000"/>
                    <a:alpha val="100000"/>
                    <a:satMod val="150000"/>
                    <a:lumMod val="100000"/>
                  </a:schemeClr>
                </a:gs>
                <a:gs pos="100000">
                  <a:schemeClr val="accent5">
                    <a:tint val="70000"/>
                    <a:shade val="100000"/>
                    <a:alpha val="100000"/>
                    <a:satMod val="200000"/>
                    <a:lumMod val="100000"/>
                  </a:schemeClr>
                </a:gs>
              </a:gsLst>
              <a:lin ang="5400000" scaled="1"/>
            </a:gradFill>
            <a:ln>
              <a:noFill/>
            </a:ln>
            <a:effectLst/>
            <a:scene3d>
              <a:camera prst="orthographicFront">
                <a:rot lat="0" lon="0" rev="0"/>
              </a:camera>
              <a:lightRig rig="twoPt" dir="tl">
                <a:rot lat="0" lon="0" rev="4500000"/>
              </a:lightRig>
            </a:scene3d>
            <a:sp3d>
              <a:bevelT w="63500" h="50800"/>
            </a:sp3d>
          </c:spPr>
          <c:invertIfNegative val="0"/>
          <c:dPt>
            <c:idx val="0"/>
            <c:invertIfNegative val="0"/>
            <c:bubble3D val="0"/>
            <c:spPr>
              <a:solidFill>
                <a:srgbClr val="A091A9"/>
              </a:solidFill>
              <a:ln>
                <a:solidFill>
                  <a:srgbClr val="A091A9"/>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dPt>
          <c:dPt>
            <c:idx val="1"/>
            <c:invertIfNegative val="0"/>
            <c:bubble3D val="0"/>
            <c:spPr>
              <a:solidFill>
                <a:schemeClr val="tx2">
                  <a:lumMod val="40000"/>
                  <a:lumOff val="60000"/>
                </a:schemeClr>
              </a:solidFill>
              <a:ln>
                <a:solidFill>
                  <a:srgbClr val="A091A9"/>
                </a:solid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dPt>
          <c:dLbls>
            <c:dLbl>
              <c:idx val="0"/>
              <c:layout/>
              <c:tx>
                <c:rich>
                  <a:bodyPr/>
                  <a:lstStyle/>
                  <a:p>
                    <a:fld id="{C291006B-925A-4AC9-BDBA-8B77BF5C4011}" type="VALUE">
                      <a:rPr lang="en-US" sz="2400" b="1"/>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dLbl>
              <c:idx val="1"/>
              <c:spPr>
                <a:noFill/>
                <a:ln>
                  <a:noFill/>
                </a:ln>
                <a:effectLst/>
              </c:spPr>
              <c:txPr>
                <a:bodyPr rot="0" spcFirstLastPara="1" vertOverflow="ellipsis" vert="horz" wrap="square" lIns="38100" tIns="19050" rIns="38100" bIns="19050" anchor="ctr" anchorCtr="0">
                  <a:spAutoFit/>
                </a:bodyPr>
                <a:lstStyle/>
                <a:p>
                  <a:pPr algn="ctr" rtl="0">
                    <a:defRPr lang="en-US" sz="2400" b="1" i="0" u="none" strike="noStrike" kern="1200" baseline="0">
                      <a:solidFill>
                        <a:srgbClr val="505050">
                          <a:lumMod val="75000"/>
                        </a:srgbClr>
                      </a:solidFill>
                      <a:latin typeface="+mn-lt"/>
                      <a:ea typeface="+mn-ea"/>
                      <a:cs typeface="+mn-cs"/>
                    </a:defRPr>
                  </a:pPr>
                  <a:endParaRPr lang="en-US"/>
                </a:p>
              </c:txPr>
              <c:dLblPos val="inEnd"/>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Small Tile</c:v>
                </c:pt>
                <c:pt idx="1">
                  <c:v>Medium Tile</c:v>
                </c:pt>
              </c:strCache>
            </c:strRef>
          </c:cat>
          <c:val>
            <c:numRef>
              <c:f>Sheet1!$B$2:$B$3</c:f>
              <c:numCache>
                <c:formatCode>h:mm;@</c:formatCode>
                <c:ptCount val="2"/>
                <c:pt idx="0">
                  <c:v>5.5555555555555552E-2</c:v>
                </c:pt>
                <c:pt idx="1">
                  <c:v>4.1666666666666664E-2</c:v>
                </c:pt>
              </c:numCache>
            </c:numRef>
          </c:val>
          <c:extLst>
            <c:ext xmlns:c16="http://schemas.microsoft.com/office/drawing/2014/chart" uri="{C3380CC4-5D6E-409C-BE32-E72D297353CC}">
              <c16:uniqueId val="{00000000-00EA-496E-BEC6-F463A4F4CD4C}"/>
            </c:ext>
          </c:extLst>
        </c:ser>
        <c:dLbls>
          <c:dLblPos val="inEnd"/>
          <c:showLegendKey val="0"/>
          <c:showVal val="1"/>
          <c:showCatName val="0"/>
          <c:showSerName val="0"/>
          <c:showPercent val="0"/>
          <c:showBubbleSize val="0"/>
        </c:dLbls>
        <c:gapWidth val="100"/>
        <c:overlap val="-24"/>
        <c:axId val="-255301088"/>
        <c:axId val="-255291840"/>
      </c:barChart>
      <c:catAx>
        <c:axId val="-2553010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5291840"/>
        <c:crosses val="autoZero"/>
        <c:auto val="1"/>
        <c:lblAlgn val="ctr"/>
        <c:lblOffset val="100"/>
        <c:noMultiLvlLbl val="0"/>
      </c:catAx>
      <c:valAx>
        <c:axId val="-25529184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h:m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5301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DCC87-B4F3-4A18-8C6A-04ED88B7B1CB}" type="doc">
      <dgm:prSet loTypeId="urn:microsoft.com/office/officeart/2005/8/layout/chevron1" loCatId="process" qsTypeId="urn:microsoft.com/office/officeart/2005/8/quickstyle/simple1" qsCatId="simple" csTypeId="urn:microsoft.com/office/officeart/2005/8/colors/accent1_2" csCatId="accent1" phldr="1"/>
      <dgm:spPr/>
    </dgm:pt>
    <dgm:pt modelId="{B530B2BB-B502-4B36-97A2-4B8FC1044ECD}">
      <dgm:prSet phldrT="[Text]" custT="1"/>
      <dgm:spPr>
        <a:solidFill>
          <a:srgbClr val="00B050"/>
        </a:solidFill>
      </dgm:spPr>
      <dgm:t>
        <a:bodyPr/>
        <a:lstStyle/>
        <a:p>
          <a:r>
            <a:rPr lang="en-US" sz="1400" dirty="0" smtClean="0">
              <a:latin typeface="Segoe UI Semilight" panose="020B0402040204020203" pitchFamily="34" charset="0"/>
              <a:cs typeface="Segoe UI Semilight" panose="020B0402040204020203" pitchFamily="34" charset="0"/>
            </a:rPr>
            <a:t>VM Configuration Started</a:t>
          </a:r>
          <a:endParaRPr lang="en-US" sz="1400" dirty="0">
            <a:latin typeface="Segoe UI Semilight" panose="020B0402040204020203" pitchFamily="34" charset="0"/>
            <a:cs typeface="Segoe UI Semilight" panose="020B0402040204020203" pitchFamily="34" charset="0"/>
          </a:endParaRPr>
        </a:p>
      </dgm:t>
    </dgm:pt>
    <dgm:pt modelId="{452C309E-CAE9-4319-81BA-5620341A09A8}" type="parTrans" cxnId="{D7D32F1B-809B-4AA2-A8E8-399D9A1BA005}">
      <dgm:prSet/>
      <dgm:spPr/>
      <dgm:t>
        <a:bodyPr/>
        <a:lstStyle/>
        <a:p>
          <a:endParaRPr lang="en-US" sz="1600">
            <a:latin typeface="Segoe UI Semilight" panose="020B0402040204020203" pitchFamily="34" charset="0"/>
            <a:cs typeface="Segoe UI Semilight" panose="020B0402040204020203" pitchFamily="34" charset="0"/>
          </a:endParaRPr>
        </a:p>
      </dgm:t>
    </dgm:pt>
    <dgm:pt modelId="{902A952B-1688-4613-9080-C67E58BC3F99}" type="sibTrans" cxnId="{D7D32F1B-809B-4AA2-A8E8-399D9A1BA005}">
      <dgm:prSet/>
      <dgm:spPr/>
      <dgm:t>
        <a:bodyPr/>
        <a:lstStyle/>
        <a:p>
          <a:endParaRPr lang="en-US" sz="1600">
            <a:latin typeface="Segoe UI Semilight" panose="020B0402040204020203" pitchFamily="34" charset="0"/>
            <a:cs typeface="Segoe UI Semilight" panose="020B0402040204020203" pitchFamily="34" charset="0"/>
          </a:endParaRPr>
        </a:p>
      </dgm:t>
    </dgm:pt>
    <dgm:pt modelId="{F42F7F48-B02E-4F68-8447-D2DA288111B2}">
      <dgm:prSet phldrT="[Text]" custT="1"/>
      <dgm:spPr>
        <a:solidFill>
          <a:srgbClr val="00B050"/>
        </a:solidFill>
      </dgm:spPr>
      <dgm:t>
        <a:bodyPr/>
        <a:lstStyle/>
        <a:p>
          <a:r>
            <a:rPr lang="en-US" sz="1600" dirty="0" smtClean="0">
              <a:latin typeface="Segoe UI Semilight" panose="020B0402040204020203" pitchFamily="34" charset="0"/>
              <a:cs typeface="Segoe UI Semilight" panose="020B0402040204020203" pitchFamily="34" charset="0"/>
            </a:rPr>
            <a:t>Application Deployment Started</a:t>
          </a:r>
          <a:endParaRPr lang="en-US" sz="1600" dirty="0">
            <a:latin typeface="Segoe UI Semilight" panose="020B0402040204020203" pitchFamily="34" charset="0"/>
            <a:cs typeface="Segoe UI Semilight" panose="020B0402040204020203" pitchFamily="34" charset="0"/>
          </a:endParaRPr>
        </a:p>
      </dgm:t>
    </dgm:pt>
    <dgm:pt modelId="{3613FBF0-1E21-4765-B01C-511D72BA8A2E}" type="parTrans" cxnId="{953E383E-A6CC-4BF3-BDA2-A455731A746D}">
      <dgm:prSet/>
      <dgm:spPr/>
      <dgm:t>
        <a:bodyPr/>
        <a:lstStyle/>
        <a:p>
          <a:endParaRPr lang="en-US" sz="1600">
            <a:latin typeface="Segoe UI Semilight" panose="020B0402040204020203" pitchFamily="34" charset="0"/>
            <a:cs typeface="Segoe UI Semilight" panose="020B0402040204020203" pitchFamily="34" charset="0"/>
          </a:endParaRPr>
        </a:p>
      </dgm:t>
    </dgm:pt>
    <dgm:pt modelId="{EEA226AE-174B-45C5-A73C-5639D1DAA12E}" type="sibTrans" cxnId="{953E383E-A6CC-4BF3-BDA2-A455731A746D}">
      <dgm:prSet/>
      <dgm:spPr/>
      <dgm:t>
        <a:bodyPr/>
        <a:lstStyle/>
        <a:p>
          <a:endParaRPr lang="en-US" sz="1600">
            <a:latin typeface="Segoe UI Semilight" panose="020B0402040204020203" pitchFamily="34" charset="0"/>
            <a:cs typeface="Segoe UI Semilight" panose="020B0402040204020203" pitchFamily="34" charset="0"/>
          </a:endParaRPr>
        </a:p>
      </dgm:t>
    </dgm:pt>
    <dgm:pt modelId="{8CC9E757-134C-4016-AAB0-BFE9F6A10595}">
      <dgm:prSet phldrT="[Text]" custT="1"/>
      <dgm:spPr>
        <a:solidFill>
          <a:srgbClr val="00B0F0"/>
        </a:solidFill>
      </dgm:spPr>
      <dgm:t>
        <a:bodyPr/>
        <a:lstStyle/>
        <a:p>
          <a:r>
            <a:rPr lang="en-US" sz="1100" dirty="0" smtClean="0">
              <a:latin typeface="Segoe UI Semilight" panose="020B0402040204020203" pitchFamily="34" charset="0"/>
              <a:cs typeface="Segoe UI Semilight" panose="020B0402040204020203" pitchFamily="34" charset="0"/>
            </a:rPr>
            <a:t>NAT Rules Created</a:t>
          </a:r>
        </a:p>
        <a:p>
          <a:r>
            <a:rPr lang="en-US" sz="1100" dirty="0" smtClean="0">
              <a:latin typeface="Segoe UI Semilight" panose="020B0402040204020203" pitchFamily="34" charset="0"/>
              <a:cs typeface="Segoe UI Semilight" panose="020B0402040204020203" pitchFamily="34" charset="0"/>
            </a:rPr>
            <a:t>Fixed Disks Created/Attached</a:t>
          </a:r>
        </a:p>
        <a:p>
          <a:r>
            <a:rPr lang="en-US" sz="1100" dirty="0" smtClean="0">
              <a:latin typeface="Segoe UI Semilight" panose="020B0402040204020203" pitchFamily="34" charset="0"/>
              <a:cs typeface="Segoe UI Semilight" panose="020B0402040204020203" pitchFamily="34" charset="0"/>
            </a:rPr>
            <a:t>VMRole Scaled</a:t>
          </a:r>
          <a:endParaRPr lang="en-US" sz="1100" dirty="0">
            <a:latin typeface="Segoe UI Semilight" panose="020B0402040204020203" pitchFamily="34" charset="0"/>
            <a:cs typeface="Segoe UI Semilight" panose="020B0402040204020203" pitchFamily="34" charset="0"/>
          </a:endParaRPr>
        </a:p>
      </dgm:t>
    </dgm:pt>
    <dgm:pt modelId="{FF70CBE9-DF37-48C9-A25F-15B7A1E5575F}" type="parTrans" cxnId="{D6652300-F94E-47C9-B3FD-F6275446AA1F}">
      <dgm:prSet/>
      <dgm:spPr/>
      <dgm:t>
        <a:bodyPr/>
        <a:lstStyle/>
        <a:p>
          <a:endParaRPr lang="en-US" sz="1600">
            <a:latin typeface="Segoe UI Semilight" panose="020B0402040204020203" pitchFamily="34" charset="0"/>
            <a:cs typeface="Segoe UI Semilight" panose="020B0402040204020203" pitchFamily="34" charset="0"/>
          </a:endParaRPr>
        </a:p>
      </dgm:t>
    </dgm:pt>
    <dgm:pt modelId="{433F7F18-4A3C-412D-B491-05AF997CCE10}" type="sibTrans" cxnId="{D6652300-F94E-47C9-B3FD-F6275446AA1F}">
      <dgm:prSet/>
      <dgm:spPr/>
      <dgm:t>
        <a:bodyPr/>
        <a:lstStyle/>
        <a:p>
          <a:endParaRPr lang="en-US" sz="1600">
            <a:latin typeface="Segoe UI Semilight" panose="020B0402040204020203" pitchFamily="34" charset="0"/>
            <a:cs typeface="Segoe UI Semilight" panose="020B0402040204020203" pitchFamily="34" charset="0"/>
          </a:endParaRPr>
        </a:p>
      </dgm:t>
    </dgm:pt>
    <dgm:pt modelId="{A766CC56-F24D-4940-A9A3-4F1AB81F4E2A}">
      <dgm:prSet phldrT="[Text]" custT="1"/>
      <dgm:spPr>
        <a:solidFill>
          <a:srgbClr val="00B0F0"/>
        </a:solidFill>
      </dgm:spPr>
      <dgm:t>
        <a:bodyPr/>
        <a:lstStyle/>
        <a:p>
          <a:r>
            <a:rPr lang="en-US" sz="1600" dirty="0" smtClean="0">
              <a:latin typeface="Segoe UI Semilight" panose="020B0402040204020203" pitchFamily="34" charset="0"/>
              <a:cs typeface="Segoe UI Semilight" panose="020B0402040204020203" pitchFamily="34" charset="0"/>
            </a:rPr>
            <a:t>VMRoles Completed</a:t>
          </a:r>
          <a:endParaRPr lang="en-US" sz="1600" dirty="0">
            <a:latin typeface="Segoe UI Semilight" panose="020B0402040204020203" pitchFamily="34" charset="0"/>
            <a:cs typeface="Segoe UI Semilight" panose="020B0402040204020203" pitchFamily="34" charset="0"/>
          </a:endParaRPr>
        </a:p>
      </dgm:t>
    </dgm:pt>
    <dgm:pt modelId="{3ED57615-D51A-4A6F-A280-421A93B0749A}" type="parTrans" cxnId="{DFA0BFE7-4942-43A2-86CE-AEF7DC774F6A}">
      <dgm:prSet/>
      <dgm:spPr/>
      <dgm:t>
        <a:bodyPr/>
        <a:lstStyle/>
        <a:p>
          <a:endParaRPr lang="en-US" sz="1600">
            <a:latin typeface="Segoe UI Semilight" panose="020B0402040204020203" pitchFamily="34" charset="0"/>
            <a:cs typeface="Segoe UI Semilight" panose="020B0402040204020203" pitchFamily="34" charset="0"/>
          </a:endParaRPr>
        </a:p>
      </dgm:t>
    </dgm:pt>
    <dgm:pt modelId="{978E5C21-4FE3-4035-8A41-A3F329FC2DD6}" type="sibTrans" cxnId="{DFA0BFE7-4942-43A2-86CE-AEF7DC774F6A}">
      <dgm:prSet/>
      <dgm:spPr/>
      <dgm:t>
        <a:bodyPr/>
        <a:lstStyle/>
        <a:p>
          <a:endParaRPr lang="en-US" sz="1600">
            <a:latin typeface="Segoe UI Semilight" panose="020B0402040204020203" pitchFamily="34" charset="0"/>
            <a:cs typeface="Segoe UI Semilight" panose="020B0402040204020203" pitchFamily="34" charset="0"/>
          </a:endParaRPr>
        </a:p>
      </dgm:t>
    </dgm:pt>
    <dgm:pt modelId="{EB6E5ACE-28A4-4B16-893D-DB8558CD92EE}" type="pres">
      <dgm:prSet presAssocID="{E3DDCC87-B4F3-4A18-8C6A-04ED88B7B1CB}" presName="Name0" presStyleCnt="0">
        <dgm:presLayoutVars>
          <dgm:dir val="rev"/>
          <dgm:animLvl val="lvl"/>
          <dgm:resizeHandles val="exact"/>
        </dgm:presLayoutVars>
      </dgm:prSet>
      <dgm:spPr/>
    </dgm:pt>
    <dgm:pt modelId="{417945A8-B6AF-4223-994C-A6ED9D76F622}" type="pres">
      <dgm:prSet presAssocID="{A766CC56-F24D-4940-A9A3-4F1AB81F4E2A}" presName="parTxOnly" presStyleLbl="node1" presStyleIdx="0" presStyleCnt="4">
        <dgm:presLayoutVars>
          <dgm:chMax val="0"/>
          <dgm:chPref val="0"/>
          <dgm:bulletEnabled val="1"/>
        </dgm:presLayoutVars>
      </dgm:prSet>
      <dgm:spPr/>
      <dgm:t>
        <a:bodyPr/>
        <a:lstStyle/>
        <a:p>
          <a:endParaRPr lang="en-US"/>
        </a:p>
      </dgm:t>
    </dgm:pt>
    <dgm:pt modelId="{5D24ADE3-EB26-47C0-96DE-5CA5FDC3BD98}" type="pres">
      <dgm:prSet presAssocID="{978E5C21-4FE3-4035-8A41-A3F329FC2DD6}" presName="parTxOnlySpace" presStyleCnt="0"/>
      <dgm:spPr/>
    </dgm:pt>
    <dgm:pt modelId="{EAC122C6-9344-49A9-B1CD-D3EBCC7FA90C}" type="pres">
      <dgm:prSet presAssocID="{B530B2BB-B502-4B36-97A2-4B8FC1044ECD}" presName="parTxOnly" presStyleLbl="node1" presStyleIdx="1" presStyleCnt="4">
        <dgm:presLayoutVars>
          <dgm:chMax val="0"/>
          <dgm:chPref val="0"/>
          <dgm:bulletEnabled val="1"/>
        </dgm:presLayoutVars>
      </dgm:prSet>
      <dgm:spPr/>
      <dgm:t>
        <a:bodyPr/>
        <a:lstStyle/>
        <a:p>
          <a:endParaRPr lang="en-US"/>
        </a:p>
      </dgm:t>
    </dgm:pt>
    <dgm:pt modelId="{5F161822-58C9-4ABB-8491-A565687EC24E}" type="pres">
      <dgm:prSet presAssocID="{902A952B-1688-4613-9080-C67E58BC3F99}" presName="parTxOnlySpace" presStyleCnt="0"/>
      <dgm:spPr/>
    </dgm:pt>
    <dgm:pt modelId="{1EE0639D-2693-4787-A2F8-3629C5A029E1}" type="pres">
      <dgm:prSet presAssocID="{8CC9E757-134C-4016-AAB0-BFE9F6A10595}" presName="parTxOnly" presStyleLbl="node1" presStyleIdx="2" presStyleCnt="4">
        <dgm:presLayoutVars>
          <dgm:chMax val="0"/>
          <dgm:chPref val="0"/>
          <dgm:bulletEnabled val="1"/>
        </dgm:presLayoutVars>
      </dgm:prSet>
      <dgm:spPr/>
      <dgm:t>
        <a:bodyPr/>
        <a:lstStyle/>
        <a:p>
          <a:endParaRPr lang="en-US"/>
        </a:p>
      </dgm:t>
    </dgm:pt>
    <dgm:pt modelId="{0D7F18C4-8A98-4516-A33D-C2DE8F0782CC}" type="pres">
      <dgm:prSet presAssocID="{433F7F18-4A3C-412D-B491-05AF997CCE10}" presName="parTxOnlySpace" presStyleCnt="0"/>
      <dgm:spPr/>
    </dgm:pt>
    <dgm:pt modelId="{F3863B3C-E28E-4102-96AA-A7D930100686}" type="pres">
      <dgm:prSet presAssocID="{F42F7F48-B02E-4F68-8447-D2DA288111B2}" presName="parTxOnly" presStyleLbl="node1" presStyleIdx="3" presStyleCnt="4">
        <dgm:presLayoutVars>
          <dgm:chMax val="0"/>
          <dgm:chPref val="0"/>
          <dgm:bulletEnabled val="1"/>
        </dgm:presLayoutVars>
      </dgm:prSet>
      <dgm:spPr/>
      <dgm:t>
        <a:bodyPr/>
        <a:lstStyle/>
        <a:p>
          <a:endParaRPr lang="en-US"/>
        </a:p>
      </dgm:t>
    </dgm:pt>
  </dgm:ptLst>
  <dgm:cxnLst>
    <dgm:cxn modelId="{D7D32F1B-809B-4AA2-A8E8-399D9A1BA005}" srcId="{E3DDCC87-B4F3-4A18-8C6A-04ED88B7B1CB}" destId="{B530B2BB-B502-4B36-97A2-4B8FC1044ECD}" srcOrd="1" destOrd="0" parTransId="{452C309E-CAE9-4319-81BA-5620341A09A8}" sibTransId="{902A952B-1688-4613-9080-C67E58BC3F99}"/>
    <dgm:cxn modelId="{EF63E16B-AA7C-4C52-9E44-4BE8E38CD3CF}" type="presOf" srcId="{A766CC56-F24D-4940-A9A3-4F1AB81F4E2A}" destId="{417945A8-B6AF-4223-994C-A6ED9D76F622}" srcOrd="0" destOrd="0" presId="urn:microsoft.com/office/officeart/2005/8/layout/chevron1"/>
    <dgm:cxn modelId="{EA15EE4D-B3B2-4759-8AA4-C0DE0610B37F}" type="presOf" srcId="{E3DDCC87-B4F3-4A18-8C6A-04ED88B7B1CB}" destId="{EB6E5ACE-28A4-4B16-893D-DB8558CD92EE}" srcOrd="0" destOrd="0" presId="urn:microsoft.com/office/officeart/2005/8/layout/chevron1"/>
    <dgm:cxn modelId="{2D8D6623-1471-4FC8-8DF6-8680CDA4E273}" type="presOf" srcId="{F42F7F48-B02E-4F68-8447-D2DA288111B2}" destId="{F3863B3C-E28E-4102-96AA-A7D930100686}" srcOrd="0" destOrd="0" presId="urn:microsoft.com/office/officeart/2005/8/layout/chevron1"/>
    <dgm:cxn modelId="{A16751DE-D621-4F36-A15A-6ED45EB9D7F3}" type="presOf" srcId="{B530B2BB-B502-4B36-97A2-4B8FC1044ECD}" destId="{EAC122C6-9344-49A9-B1CD-D3EBCC7FA90C}" srcOrd="0" destOrd="0" presId="urn:microsoft.com/office/officeart/2005/8/layout/chevron1"/>
    <dgm:cxn modelId="{D6652300-F94E-47C9-B3FD-F6275446AA1F}" srcId="{E3DDCC87-B4F3-4A18-8C6A-04ED88B7B1CB}" destId="{8CC9E757-134C-4016-AAB0-BFE9F6A10595}" srcOrd="2" destOrd="0" parTransId="{FF70CBE9-DF37-48C9-A25F-15B7A1E5575F}" sibTransId="{433F7F18-4A3C-412D-B491-05AF997CCE10}"/>
    <dgm:cxn modelId="{953E383E-A6CC-4BF3-BDA2-A455731A746D}" srcId="{E3DDCC87-B4F3-4A18-8C6A-04ED88B7B1CB}" destId="{F42F7F48-B02E-4F68-8447-D2DA288111B2}" srcOrd="3" destOrd="0" parTransId="{3613FBF0-1E21-4765-B01C-511D72BA8A2E}" sibTransId="{EEA226AE-174B-45C5-A73C-5639D1DAA12E}"/>
    <dgm:cxn modelId="{96C01114-0D82-42FD-A6A5-31A8E8AA65BC}" type="presOf" srcId="{8CC9E757-134C-4016-AAB0-BFE9F6A10595}" destId="{1EE0639D-2693-4787-A2F8-3629C5A029E1}" srcOrd="0" destOrd="0" presId="urn:microsoft.com/office/officeart/2005/8/layout/chevron1"/>
    <dgm:cxn modelId="{DFA0BFE7-4942-43A2-86CE-AEF7DC774F6A}" srcId="{E3DDCC87-B4F3-4A18-8C6A-04ED88B7B1CB}" destId="{A766CC56-F24D-4940-A9A3-4F1AB81F4E2A}" srcOrd="0" destOrd="0" parTransId="{3ED57615-D51A-4A6F-A280-421A93B0749A}" sibTransId="{978E5C21-4FE3-4035-8A41-A3F329FC2DD6}"/>
    <dgm:cxn modelId="{16663B4A-F6D3-4C43-9AE7-9F9D0DB4EAEA}" type="presParOf" srcId="{EB6E5ACE-28A4-4B16-893D-DB8558CD92EE}" destId="{417945A8-B6AF-4223-994C-A6ED9D76F622}" srcOrd="0" destOrd="0" presId="urn:microsoft.com/office/officeart/2005/8/layout/chevron1"/>
    <dgm:cxn modelId="{800EE9B2-749C-4818-9E8D-174933F9A49C}" type="presParOf" srcId="{EB6E5ACE-28A4-4B16-893D-DB8558CD92EE}" destId="{5D24ADE3-EB26-47C0-96DE-5CA5FDC3BD98}" srcOrd="1" destOrd="0" presId="urn:microsoft.com/office/officeart/2005/8/layout/chevron1"/>
    <dgm:cxn modelId="{BE45F013-FD25-456B-A7A0-A0E583C3DA76}" type="presParOf" srcId="{EB6E5ACE-28A4-4B16-893D-DB8558CD92EE}" destId="{EAC122C6-9344-49A9-B1CD-D3EBCC7FA90C}" srcOrd="2" destOrd="0" presId="urn:microsoft.com/office/officeart/2005/8/layout/chevron1"/>
    <dgm:cxn modelId="{5D507BBB-408E-4D42-972E-D4D74440D138}" type="presParOf" srcId="{EB6E5ACE-28A4-4B16-893D-DB8558CD92EE}" destId="{5F161822-58C9-4ABB-8491-A565687EC24E}" srcOrd="3" destOrd="0" presId="urn:microsoft.com/office/officeart/2005/8/layout/chevron1"/>
    <dgm:cxn modelId="{BB6C7A87-31CE-4C37-BB08-CE240925BDD1}" type="presParOf" srcId="{EB6E5ACE-28A4-4B16-893D-DB8558CD92EE}" destId="{1EE0639D-2693-4787-A2F8-3629C5A029E1}" srcOrd="4" destOrd="0" presId="urn:microsoft.com/office/officeart/2005/8/layout/chevron1"/>
    <dgm:cxn modelId="{3DA0D870-8D25-4B4E-B051-EFB32D226806}" type="presParOf" srcId="{EB6E5ACE-28A4-4B16-893D-DB8558CD92EE}" destId="{0D7F18C4-8A98-4516-A33D-C2DE8F0782CC}" srcOrd="5" destOrd="0" presId="urn:microsoft.com/office/officeart/2005/8/layout/chevron1"/>
    <dgm:cxn modelId="{45436C27-B7FE-4F06-BA26-F248DE2DB6A5}" type="presParOf" srcId="{EB6E5ACE-28A4-4B16-893D-DB8558CD92EE}" destId="{F3863B3C-E28E-4102-96AA-A7D93010068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DDCC87-B4F3-4A18-8C6A-04ED88B7B1CB}" type="doc">
      <dgm:prSet loTypeId="urn:microsoft.com/office/officeart/2005/8/layout/chevron1" loCatId="process" qsTypeId="urn:microsoft.com/office/officeart/2005/8/quickstyle/simple1" qsCatId="simple" csTypeId="urn:microsoft.com/office/officeart/2005/8/colors/accent1_2" csCatId="accent1" phldr="1"/>
      <dgm:spPr/>
    </dgm:pt>
    <dgm:pt modelId="{B530B2BB-B502-4B36-97A2-4B8FC1044ECD}">
      <dgm:prSet phldrT="[Text]" custT="1"/>
      <dgm:spPr>
        <a:solidFill>
          <a:schemeClr val="accent5">
            <a:lumMod val="50000"/>
          </a:schemeClr>
        </a:solidFill>
      </dgm:spPr>
      <dgm:t>
        <a:bodyPr/>
        <a:lstStyle/>
        <a:p>
          <a:r>
            <a:rPr lang="en-US" sz="1600" dirty="0" smtClean="0">
              <a:latin typeface="Segoe UI Semilight" panose="020B0402040204020203" pitchFamily="34" charset="0"/>
              <a:cs typeface="Segoe UI Semilight" panose="020B0402040204020203" pitchFamily="34" charset="0"/>
            </a:rPr>
            <a:t>WAP Subscription Created</a:t>
          </a:r>
          <a:endParaRPr lang="en-US" sz="1600" dirty="0">
            <a:latin typeface="Segoe UI Semilight" panose="020B0402040204020203" pitchFamily="34" charset="0"/>
            <a:cs typeface="Segoe UI Semilight" panose="020B0402040204020203" pitchFamily="34" charset="0"/>
          </a:endParaRPr>
        </a:p>
      </dgm:t>
    </dgm:pt>
    <dgm:pt modelId="{452C309E-CAE9-4319-81BA-5620341A09A8}" type="parTrans" cxnId="{D7D32F1B-809B-4AA2-A8E8-399D9A1BA005}">
      <dgm:prSet/>
      <dgm:spPr/>
      <dgm:t>
        <a:bodyPr/>
        <a:lstStyle/>
        <a:p>
          <a:endParaRPr lang="en-US" sz="1600">
            <a:latin typeface="Segoe UI Semilight" panose="020B0402040204020203" pitchFamily="34" charset="0"/>
            <a:cs typeface="Segoe UI Semilight" panose="020B0402040204020203" pitchFamily="34" charset="0"/>
          </a:endParaRPr>
        </a:p>
      </dgm:t>
    </dgm:pt>
    <dgm:pt modelId="{902A952B-1688-4613-9080-C67E58BC3F99}" type="sibTrans" cxnId="{D7D32F1B-809B-4AA2-A8E8-399D9A1BA005}">
      <dgm:prSet/>
      <dgm:spPr/>
      <dgm:t>
        <a:bodyPr/>
        <a:lstStyle/>
        <a:p>
          <a:endParaRPr lang="en-US" sz="1600">
            <a:latin typeface="Segoe UI Semilight" panose="020B0402040204020203" pitchFamily="34" charset="0"/>
            <a:cs typeface="Segoe UI Semilight" panose="020B0402040204020203" pitchFamily="34" charset="0"/>
          </a:endParaRPr>
        </a:p>
      </dgm:t>
    </dgm:pt>
    <dgm:pt modelId="{F54C1873-1AD8-4A6A-84F4-B0323BD7B3B5}">
      <dgm:prSet phldrT="[Text]" custT="1"/>
      <dgm:spPr>
        <a:solidFill>
          <a:srgbClr val="00B0F0"/>
        </a:solidFill>
      </dgm:spPr>
      <dgm:t>
        <a:bodyPr/>
        <a:lstStyle/>
        <a:p>
          <a:r>
            <a:rPr lang="en-US" sz="1600" dirty="0" smtClean="0">
              <a:latin typeface="Segoe UI Semilight" panose="020B0402040204020203" pitchFamily="34" charset="0"/>
              <a:cs typeface="Segoe UI Semilight" panose="020B0402040204020203" pitchFamily="34" charset="0"/>
            </a:rPr>
            <a:t>VMRole Deployments Started</a:t>
          </a:r>
          <a:endParaRPr lang="en-US" sz="1600" dirty="0">
            <a:latin typeface="Segoe UI Semilight" panose="020B0402040204020203" pitchFamily="34" charset="0"/>
            <a:cs typeface="Segoe UI Semilight" panose="020B0402040204020203" pitchFamily="34" charset="0"/>
          </a:endParaRPr>
        </a:p>
      </dgm:t>
    </dgm:pt>
    <dgm:pt modelId="{956D30CC-0F76-414D-A605-DCAB89E0357F}" type="parTrans" cxnId="{945DE7C0-1D6E-4DB5-8A9E-9130004DE005}">
      <dgm:prSet/>
      <dgm:spPr/>
      <dgm:t>
        <a:bodyPr/>
        <a:lstStyle/>
        <a:p>
          <a:endParaRPr lang="en-US" sz="1600">
            <a:latin typeface="Segoe UI Semilight" panose="020B0402040204020203" pitchFamily="34" charset="0"/>
            <a:cs typeface="Segoe UI Semilight" panose="020B0402040204020203" pitchFamily="34" charset="0"/>
          </a:endParaRPr>
        </a:p>
      </dgm:t>
    </dgm:pt>
    <dgm:pt modelId="{5C6B8396-9CF7-4E89-88B0-7DBC48C9A554}" type="sibTrans" cxnId="{945DE7C0-1D6E-4DB5-8A9E-9130004DE005}">
      <dgm:prSet/>
      <dgm:spPr/>
      <dgm:t>
        <a:bodyPr/>
        <a:lstStyle/>
        <a:p>
          <a:endParaRPr lang="en-US" sz="1600">
            <a:latin typeface="Segoe UI Semilight" panose="020B0402040204020203" pitchFamily="34" charset="0"/>
            <a:cs typeface="Segoe UI Semilight" panose="020B0402040204020203" pitchFamily="34" charset="0"/>
          </a:endParaRPr>
        </a:p>
      </dgm:t>
    </dgm:pt>
    <dgm:pt modelId="{F42F7F48-B02E-4F68-8447-D2DA288111B2}">
      <dgm:prSet phldrT="[Text]" custT="1"/>
      <dgm:spPr>
        <a:solidFill>
          <a:srgbClr val="00B0F0"/>
        </a:solidFill>
      </dgm:spPr>
      <dgm:t>
        <a:bodyPr/>
        <a:lstStyle/>
        <a:p>
          <a:r>
            <a:rPr lang="en-US" sz="1600" dirty="0" smtClean="0">
              <a:latin typeface="Segoe UI Semilight" panose="020B0402040204020203" pitchFamily="34" charset="0"/>
              <a:cs typeface="Segoe UI Semilight" panose="020B0402040204020203" pitchFamily="34" charset="0"/>
            </a:rPr>
            <a:t>VMRoles Monitored</a:t>
          </a:r>
          <a:endParaRPr lang="en-US" sz="1600" dirty="0">
            <a:latin typeface="Segoe UI Semilight" panose="020B0402040204020203" pitchFamily="34" charset="0"/>
            <a:cs typeface="Segoe UI Semilight" panose="020B0402040204020203" pitchFamily="34" charset="0"/>
          </a:endParaRPr>
        </a:p>
      </dgm:t>
    </dgm:pt>
    <dgm:pt modelId="{3613FBF0-1E21-4765-B01C-511D72BA8A2E}" type="parTrans" cxnId="{953E383E-A6CC-4BF3-BDA2-A455731A746D}">
      <dgm:prSet/>
      <dgm:spPr/>
      <dgm:t>
        <a:bodyPr/>
        <a:lstStyle/>
        <a:p>
          <a:endParaRPr lang="en-US" sz="1600">
            <a:latin typeface="Segoe UI Semilight" panose="020B0402040204020203" pitchFamily="34" charset="0"/>
            <a:cs typeface="Segoe UI Semilight" panose="020B0402040204020203" pitchFamily="34" charset="0"/>
          </a:endParaRPr>
        </a:p>
      </dgm:t>
    </dgm:pt>
    <dgm:pt modelId="{EEA226AE-174B-45C5-A73C-5639D1DAA12E}" type="sibTrans" cxnId="{953E383E-A6CC-4BF3-BDA2-A455731A746D}">
      <dgm:prSet/>
      <dgm:spPr/>
      <dgm:t>
        <a:bodyPr/>
        <a:lstStyle/>
        <a:p>
          <a:endParaRPr lang="en-US" sz="1600">
            <a:latin typeface="Segoe UI Semilight" panose="020B0402040204020203" pitchFamily="34" charset="0"/>
            <a:cs typeface="Segoe UI Semilight" panose="020B0402040204020203" pitchFamily="34" charset="0"/>
          </a:endParaRPr>
        </a:p>
      </dgm:t>
    </dgm:pt>
    <dgm:pt modelId="{F47056E6-B10B-4DD9-86BC-0C0FD61D82B2}">
      <dgm:prSet phldrT="[Text]" custT="1"/>
      <dgm:spPr>
        <a:solidFill>
          <a:srgbClr val="00B0F0"/>
        </a:solidFill>
      </dgm:spPr>
      <dgm:t>
        <a:bodyPr/>
        <a:lstStyle/>
        <a:p>
          <a:r>
            <a:rPr lang="en-US" sz="1600" dirty="0" smtClean="0">
              <a:latin typeface="Segoe UI Semilight" panose="020B0402040204020203" pitchFamily="34" charset="0"/>
              <a:cs typeface="Segoe UI Semilight" panose="020B0402040204020203" pitchFamily="34" charset="0"/>
            </a:rPr>
            <a:t>VM Network Created</a:t>
          </a:r>
          <a:endParaRPr lang="en-US" sz="1600" dirty="0">
            <a:latin typeface="Segoe UI Semilight" panose="020B0402040204020203" pitchFamily="34" charset="0"/>
            <a:cs typeface="Segoe UI Semilight" panose="020B0402040204020203" pitchFamily="34" charset="0"/>
          </a:endParaRPr>
        </a:p>
      </dgm:t>
    </dgm:pt>
    <dgm:pt modelId="{CCA9F80D-8E81-480B-BA86-729B862E959F}" type="parTrans" cxnId="{59350F9E-1C70-4443-A954-F1AD9F62A304}">
      <dgm:prSet/>
      <dgm:spPr/>
      <dgm:t>
        <a:bodyPr/>
        <a:lstStyle/>
        <a:p>
          <a:endParaRPr lang="en-US" sz="1600">
            <a:latin typeface="Segoe UI Semilight" panose="020B0402040204020203" pitchFamily="34" charset="0"/>
            <a:cs typeface="Segoe UI Semilight" panose="020B0402040204020203" pitchFamily="34" charset="0"/>
          </a:endParaRPr>
        </a:p>
      </dgm:t>
    </dgm:pt>
    <dgm:pt modelId="{49C838F6-353A-4AFC-9AF3-005E7A626477}" type="sibTrans" cxnId="{59350F9E-1C70-4443-A954-F1AD9F62A304}">
      <dgm:prSet/>
      <dgm:spPr/>
      <dgm:t>
        <a:bodyPr/>
        <a:lstStyle/>
        <a:p>
          <a:endParaRPr lang="en-US" sz="1600">
            <a:latin typeface="Segoe UI Semilight" panose="020B0402040204020203" pitchFamily="34" charset="0"/>
            <a:cs typeface="Segoe UI Semilight" panose="020B0402040204020203" pitchFamily="34" charset="0"/>
          </a:endParaRPr>
        </a:p>
      </dgm:t>
    </dgm:pt>
    <dgm:pt modelId="{EB6E5ACE-28A4-4B16-893D-DB8558CD92EE}" type="pres">
      <dgm:prSet presAssocID="{E3DDCC87-B4F3-4A18-8C6A-04ED88B7B1CB}" presName="Name0" presStyleCnt="0">
        <dgm:presLayoutVars>
          <dgm:dir/>
          <dgm:animLvl val="lvl"/>
          <dgm:resizeHandles val="exact"/>
        </dgm:presLayoutVars>
      </dgm:prSet>
      <dgm:spPr/>
    </dgm:pt>
    <dgm:pt modelId="{EAC122C6-9344-49A9-B1CD-D3EBCC7FA90C}" type="pres">
      <dgm:prSet presAssocID="{B530B2BB-B502-4B36-97A2-4B8FC1044ECD}" presName="parTxOnly" presStyleLbl="node1" presStyleIdx="0" presStyleCnt="4">
        <dgm:presLayoutVars>
          <dgm:chMax val="0"/>
          <dgm:chPref val="0"/>
          <dgm:bulletEnabled val="1"/>
        </dgm:presLayoutVars>
      </dgm:prSet>
      <dgm:spPr/>
      <dgm:t>
        <a:bodyPr/>
        <a:lstStyle/>
        <a:p>
          <a:endParaRPr lang="en-US"/>
        </a:p>
      </dgm:t>
    </dgm:pt>
    <dgm:pt modelId="{5F161822-58C9-4ABB-8491-A565687EC24E}" type="pres">
      <dgm:prSet presAssocID="{902A952B-1688-4613-9080-C67E58BC3F99}" presName="parTxOnlySpace" presStyleCnt="0"/>
      <dgm:spPr/>
    </dgm:pt>
    <dgm:pt modelId="{82A067B3-C749-4025-BFBC-7D842EA1B90D}" type="pres">
      <dgm:prSet presAssocID="{F47056E6-B10B-4DD9-86BC-0C0FD61D82B2}" presName="parTxOnly" presStyleLbl="node1" presStyleIdx="1" presStyleCnt="4">
        <dgm:presLayoutVars>
          <dgm:chMax val="0"/>
          <dgm:chPref val="0"/>
          <dgm:bulletEnabled val="1"/>
        </dgm:presLayoutVars>
      </dgm:prSet>
      <dgm:spPr/>
      <dgm:t>
        <a:bodyPr/>
        <a:lstStyle/>
        <a:p>
          <a:endParaRPr lang="en-US"/>
        </a:p>
      </dgm:t>
    </dgm:pt>
    <dgm:pt modelId="{D144F56D-033F-4F74-B4A6-DC6A49A33693}" type="pres">
      <dgm:prSet presAssocID="{49C838F6-353A-4AFC-9AF3-005E7A626477}" presName="parTxOnlySpace" presStyleCnt="0"/>
      <dgm:spPr/>
    </dgm:pt>
    <dgm:pt modelId="{066AA9EE-B693-4575-89A1-60C44AC0E3FC}" type="pres">
      <dgm:prSet presAssocID="{F54C1873-1AD8-4A6A-84F4-B0323BD7B3B5}" presName="parTxOnly" presStyleLbl="node1" presStyleIdx="2" presStyleCnt="4">
        <dgm:presLayoutVars>
          <dgm:chMax val="0"/>
          <dgm:chPref val="0"/>
          <dgm:bulletEnabled val="1"/>
        </dgm:presLayoutVars>
      </dgm:prSet>
      <dgm:spPr/>
      <dgm:t>
        <a:bodyPr/>
        <a:lstStyle/>
        <a:p>
          <a:endParaRPr lang="en-US"/>
        </a:p>
      </dgm:t>
    </dgm:pt>
    <dgm:pt modelId="{8459C82D-C790-4225-B0D2-67865F055914}" type="pres">
      <dgm:prSet presAssocID="{5C6B8396-9CF7-4E89-88B0-7DBC48C9A554}" presName="parTxOnlySpace" presStyleCnt="0"/>
      <dgm:spPr/>
    </dgm:pt>
    <dgm:pt modelId="{F3863B3C-E28E-4102-96AA-A7D930100686}" type="pres">
      <dgm:prSet presAssocID="{F42F7F48-B02E-4F68-8447-D2DA288111B2}" presName="parTxOnly" presStyleLbl="node1" presStyleIdx="3" presStyleCnt="4">
        <dgm:presLayoutVars>
          <dgm:chMax val="0"/>
          <dgm:chPref val="0"/>
          <dgm:bulletEnabled val="1"/>
        </dgm:presLayoutVars>
      </dgm:prSet>
      <dgm:spPr/>
      <dgm:t>
        <a:bodyPr/>
        <a:lstStyle/>
        <a:p>
          <a:endParaRPr lang="en-US"/>
        </a:p>
      </dgm:t>
    </dgm:pt>
  </dgm:ptLst>
  <dgm:cxnLst>
    <dgm:cxn modelId="{D7D32F1B-809B-4AA2-A8E8-399D9A1BA005}" srcId="{E3DDCC87-B4F3-4A18-8C6A-04ED88B7B1CB}" destId="{B530B2BB-B502-4B36-97A2-4B8FC1044ECD}" srcOrd="0" destOrd="0" parTransId="{452C309E-CAE9-4319-81BA-5620341A09A8}" sibTransId="{902A952B-1688-4613-9080-C67E58BC3F99}"/>
    <dgm:cxn modelId="{945DE7C0-1D6E-4DB5-8A9E-9130004DE005}" srcId="{E3DDCC87-B4F3-4A18-8C6A-04ED88B7B1CB}" destId="{F54C1873-1AD8-4A6A-84F4-B0323BD7B3B5}" srcOrd="2" destOrd="0" parTransId="{956D30CC-0F76-414D-A605-DCAB89E0357F}" sibTransId="{5C6B8396-9CF7-4E89-88B0-7DBC48C9A554}"/>
    <dgm:cxn modelId="{6322B15B-DFC9-4593-BB35-08227BABA98B}" type="presOf" srcId="{F42F7F48-B02E-4F68-8447-D2DA288111B2}" destId="{F3863B3C-E28E-4102-96AA-A7D930100686}" srcOrd="0" destOrd="0" presId="urn:microsoft.com/office/officeart/2005/8/layout/chevron1"/>
    <dgm:cxn modelId="{241F296E-A812-468F-BF42-2FA1819BA354}" type="presOf" srcId="{F47056E6-B10B-4DD9-86BC-0C0FD61D82B2}" destId="{82A067B3-C749-4025-BFBC-7D842EA1B90D}" srcOrd="0" destOrd="0" presId="urn:microsoft.com/office/officeart/2005/8/layout/chevron1"/>
    <dgm:cxn modelId="{5B21B9B1-EC03-41F3-8A7D-2680D0E86375}" type="presOf" srcId="{E3DDCC87-B4F3-4A18-8C6A-04ED88B7B1CB}" destId="{EB6E5ACE-28A4-4B16-893D-DB8558CD92EE}" srcOrd="0" destOrd="0" presId="urn:microsoft.com/office/officeart/2005/8/layout/chevron1"/>
    <dgm:cxn modelId="{12A84E6A-8E44-47D6-BBED-DC7380641358}" type="presOf" srcId="{B530B2BB-B502-4B36-97A2-4B8FC1044ECD}" destId="{EAC122C6-9344-49A9-B1CD-D3EBCC7FA90C}" srcOrd="0" destOrd="0" presId="urn:microsoft.com/office/officeart/2005/8/layout/chevron1"/>
    <dgm:cxn modelId="{953E383E-A6CC-4BF3-BDA2-A455731A746D}" srcId="{E3DDCC87-B4F3-4A18-8C6A-04ED88B7B1CB}" destId="{F42F7F48-B02E-4F68-8447-D2DA288111B2}" srcOrd="3" destOrd="0" parTransId="{3613FBF0-1E21-4765-B01C-511D72BA8A2E}" sibTransId="{EEA226AE-174B-45C5-A73C-5639D1DAA12E}"/>
    <dgm:cxn modelId="{D00826EB-207D-4970-9F5B-C90782B1F21B}" type="presOf" srcId="{F54C1873-1AD8-4A6A-84F4-B0323BD7B3B5}" destId="{066AA9EE-B693-4575-89A1-60C44AC0E3FC}" srcOrd="0" destOrd="0" presId="urn:microsoft.com/office/officeart/2005/8/layout/chevron1"/>
    <dgm:cxn modelId="{59350F9E-1C70-4443-A954-F1AD9F62A304}" srcId="{E3DDCC87-B4F3-4A18-8C6A-04ED88B7B1CB}" destId="{F47056E6-B10B-4DD9-86BC-0C0FD61D82B2}" srcOrd="1" destOrd="0" parTransId="{CCA9F80D-8E81-480B-BA86-729B862E959F}" sibTransId="{49C838F6-353A-4AFC-9AF3-005E7A626477}"/>
    <dgm:cxn modelId="{A0B28279-B249-4FA3-80C7-A591D303BD5A}" type="presParOf" srcId="{EB6E5ACE-28A4-4B16-893D-DB8558CD92EE}" destId="{EAC122C6-9344-49A9-B1CD-D3EBCC7FA90C}" srcOrd="0" destOrd="0" presId="urn:microsoft.com/office/officeart/2005/8/layout/chevron1"/>
    <dgm:cxn modelId="{C073206C-B6B5-458A-8890-29AADF457AC1}" type="presParOf" srcId="{EB6E5ACE-28A4-4B16-893D-DB8558CD92EE}" destId="{5F161822-58C9-4ABB-8491-A565687EC24E}" srcOrd="1" destOrd="0" presId="urn:microsoft.com/office/officeart/2005/8/layout/chevron1"/>
    <dgm:cxn modelId="{D46DB9D8-A3B9-4C66-91C3-8A19782B8BB7}" type="presParOf" srcId="{EB6E5ACE-28A4-4B16-893D-DB8558CD92EE}" destId="{82A067B3-C749-4025-BFBC-7D842EA1B90D}" srcOrd="2" destOrd="0" presId="urn:microsoft.com/office/officeart/2005/8/layout/chevron1"/>
    <dgm:cxn modelId="{72E9198F-CC6A-422E-B9EE-2D15704E82AD}" type="presParOf" srcId="{EB6E5ACE-28A4-4B16-893D-DB8558CD92EE}" destId="{D144F56D-033F-4F74-B4A6-DC6A49A33693}" srcOrd="3" destOrd="0" presId="urn:microsoft.com/office/officeart/2005/8/layout/chevron1"/>
    <dgm:cxn modelId="{7ED3B415-4507-418A-9514-1638B5092691}" type="presParOf" srcId="{EB6E5ACE-28A4-4B16-893D-DB8558CD92EE}" destId="{066AA9EE-B693-4575-89A1-60C44AC0E3FC}" srcOrd="4" destOrd="0" presId="urn:microsoft.com/office/officeart/2005/8/layout/chevron1"/>
    <dgm:cxn modelId="{81B7D30F-DE61-4B86-BA62-26C752864C4C}" type="presParOf" srcId="{EB6E5ACE-28A4-4B16-893D-DB8558CD92EE}" destId="{8459C82D-C790-4225-B0D2-67865F055914}" srcOrd="5" destOrd="0" presId="urn:microsoft.com/office/officeart/2005/8/layout/chevron1"/>
    <dgm:cxn modelId="{40704382-8FFF-47CF-AA78-746080DAB403}" type="presParOf" srcId="{EB6E5ACE-28A4-4B16-893D-DB8558CD92EE}" destId="{F3863B3C-E28E-4102-96AA-A7D930100686}"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DCC87-B4F3-4A18-8C6A-04ED88B7B1CB}" type="doc">
      <dgm:prSet loTypeId="urn:microsoft.com/office/officeart/2005/8/layout/chevron1" loCatId="process" qsTypeId="urn:microsoft.com/office/officeart/2005/8/quickstyle/simple1" qsCatId="simple" csTypeId="urn:microsoft.com/office/officeart/2005/8/colors/accent1_2" csCatId="accent1" phldr="1"/>
      <dgm:spPr/>
    </dgm:pt>
    <dgm:pt modelId="{B530B2BB-B502-4B36-97A2-4B8FC1044ECD}">
      <dgm:prSet phldrT="[Text]" custT="1"/>
      <dgm:spPr>
        <a:solidFill>
          <a:srgbClr val="00B0F0"/>
        </a:solidFill>
      </dgm:spPr>
      <dgm:t>
        <a:bodyPr/>
        <a:lstStyle/>
        <a:p>
          <a:r>
            <a:rPr lang="en-US" sz="1200" dirty="0" smtClean="0">
              <a:latin typeface="Segoe UI Semilight" panose="020B0402040204020203" pitchFamily="34" charset="0"/>
              <a:cs typeface="Segoe UI Semilight" panose="020B0402040204020203" pitchFamily="34" charset="0"/>
            </a:rPr>
            <a:t>VMRole Deployment/Scale Completed Notifications Sent</a:t>
          </a:r>
          <a:endParaRPr lang="en-US" sz="1200" dirty="0">
            <a:latin typeface="Segoe UI Semilight" panose="020B0402040204020203" pitchFamily="34" charset="0"/>
            <a:cs typeface="Segoe UI Semilight" panose="020B0402040204020203" pitchFamily="34" charset="0"/>
          </a:endParaRPr>
        </a:p>
      </dgm:t>
    </dgm:pt>
    <dgm:pt modelId="{452C309E-CAE9-4319-81BA-5620341A09A8}" type="parTrans" cxnId="{D7D32F1B-809B-4AA2-A8E8-399D9A1BA005}">
      <dgm:prSet/>
      <dgm:spPr/>
      <dgm:t>
        <a:bodyPr/>
        <a:lstStyle/>
        <a:p>
          <a:endParaRPr lang="en-US" sz="1600">
            <a:latin typeface="Segoe UI Semilight" panose="020B0402040204020203" pitchFamily="34" charset="0"/>
            <a:cs typeface="Segoe UI Semilight" panose="020B0402040204020203" pitchFamily="34" charset="0"/>
          </a:endParaRPr>
        </a:p>
      </dgm:t>
    </dgm:pt>
    <dgm:pt modelId="{902A952B-1688-4613-9080-C67E58BC3F99}" type="sibTrans" cxnId="{D7D32F1B-809B-4AA2-A8E8-399D9A1BA005}">
      <dgm:prSet/>
      <dgm:spPr/>
      <dgm:t>
        <a:bodyPr/>
        <a:lstStyle/>
        <a:p>
          <a:endParaRPr lang="en-US" sz="1600">
            <a:latin typeface="Segoe UI Semilight" panose="020B0402040204020203" pitchFamily="34" charset="0"/>
            <a:cs typeface="Segoe UI Semilight" panose="020B0402040204020203" pitchFamily="34" charset="0"/>
          </a:endParaRPr>
        </a:p>
      </dgm:t>
    </dgm:pt>
    <dgm:pt modelId="{F54C1873-1AD8-4A6A-84F4-B0323BD7B3B5}">
      <dgm:prSet phldrT="[Text]" custT="1"/>
      <dgm:spPr>
        <a:solidFill>
          <a:srgbClr val="00B050"/>
        </a:solidFill>
      </dgm:spPr>
      <dgm:t>
        <a:bodyPr/>
        <a:lstStyle/>
        <a:p>
          <a:r>
            <a:rPr lang="en-US" sz="1400" dirty="0" smtClean="0">
              <a:latin typeface="Segoe UI Semilight" panose="020B0402040204020203" pitchFamily="34" charset="0"/>
              <a:cs typeface="Segoe UI Semilight" panose="020B0402040204020203" pitchFamily="34" charset="0"/>
            </a:rPr>
            <a:t>VM Status Monitored via NAT GW Endpoint</a:t>
          </a:r>
          <a:endParaRPr lang="en-US" sz="1400" dirty="0">
            <a:latin typeface="Segoe UI Semilight" panose="020B0402040204020203" pitchFamily="34" charset="0"/>
            <a:cs typeface="Segoe UI Semilight" panose="020B0402040204020203" pitchFamily="34" charset="0"/>
          </a:endParaRPr>
        </a:p>
      </dgm:t>
    </dgm:pt>
    <dgm:pt modelId="{956D30CC-0F76-414D-A605-DCAB89E0357F}" type="parTrans" cxnId="{945DE7C0-1D6E-4DB5-8A9E-9130004DE005}">
      <dgm:prSet/>
      <dgm:spPr/>
      <dgm:t>
        <a:bodyPr/>
        <a:lstStyle/>
        <a:p>
          <a:endParaRPr lang="en-US" sz="1600">
            <a:latin typeface="Segoe UI Semilight" panose="020B0402040204020203" pitchFamily="34" charset="0"/>
            <a:cs typeface="Segoe UI Semilight" panose="020B0402040204020203" pitchFamily="34" charset="0"/>
          </a:endParaRPr>
        </a:p>
      </dgm:t>
    </dgm:pt>
    <dgm:pt modelId="{5C6B8396-9CF7-4E89-88B0-7DBC48C9A554}" type="sibTrans" cxnId="{945DE7C0-1D6E-4DB5-8A9E-9130004DE005}">
      <dgm:prSet/>
      <dgm:spPr/>
      <dgm:t>
        <a:bodyPr/>
        <a:lstStyle/>
        <a:p>
          <a:endParaRPr lang="en-US" sz="1600">
            <a:latin typeface="Segoe UI Semilight" panose="020B0402040204020203" pitchFamily="34" charset="0"/>
            <a:cs typeface="Segoe UI Semilight" panose="020B0402040204020203" pitchFamily="34" charset="0"/>
          </a:endParaRPr>
        </a:p>
      </dgm:t>
    </dgm:pt>
    <dgm:pt modelId="{F42F7F48-B02E-4F68-8447-D2DA288111B2}">
      <dgm:prSet phldrT="[Text]" custT="1"/>
      <dgm:spPr>
        <a:solidFill>
          <a:srgbClr val="00B050"/>
        </a:solidFill>
      </dgm:spPr>
      <dgm:t>
        <a:bodyPr/>
        <a:lstStyle/>
        <a:p>
          <a:r>
            <a:rPr lang="en-US" sz="1600" dirty="0" smtClean="0">
              <a:latin typeface="Segoe UI Semilight" panose="020B0402040204020203" pitchFamily="34" charset="0"/>
              <a:cs typeface="Segoe UI Semilight" panose="020B0402040204020203" pitchFamily="34" charset="0"/>
            </a:rPr>
            <a:t>Application Deployment Completed</a:t>
          </a:r>
          <a:endParaRPr lang="en-US" sz="1600" dirty="0">
            <a:latin typeface="Segoe UI Semilight" panose="020B0402040204020203" pitchFamily="34" charset="0"/>
            <a:cs typeface="Segoe UI Semilight" panose="020B0402040204020203" pitchFamily="34" charset="0"/>
          </a:endParaRPr>
        </a:p>
      </dgm:t>
    </dgm:pt>
    <dgm:pt modelId="{3613FBF0-1E21-4765-B01C-511D72BA8A2E}" type="parTrans" cxnId="{953E383E-A6CC-4BF3-BDA2-A455731A746D}">
      <dgm:prSet/>
      <dgm:spPr/>
      <dgm:t>
        <a:bodyPr/>
        <a:lstStyle/>
        <a:p>
          <a:endParaRPr lang="en-US" sz="1600">
            <a:latin typeface="Segoe UI Semilight" panose="020B0402040204020203" pitchFamily="34" charset="0"/>
            <a:cs typeface="Segoe UI Semilight" panose="020B0402040204020203" pitchFamily="34" charset="0"/>
          </a:endParaRPr>
        </a:p>
      </dgm:t>
    </dgm:pt>
    <dgm:pt modelId="{EEA226AE-174B-45C5-A73C-5639D1DAA12E}" type="sibTrans" cxnId="{953E383E-A6CC-4BF3-BDA2-A455731A746D}">
      <dgm:prSet/>
      <dgm:spPr/>
      <dgm:t>
        <a:bodyPr/>
        <a:lstStyle/>
        <a:p>
          <a:endParaRPr lang="en-US" sz="1600">
            <a:latin typeface="Segoe UI Semilight" panose="020B0402040204020203" pitchFamily="34" charset="0"/>
            <a:cs typeface="Segoe UI Semilight" panose="020B0402040204020203" pitchFamily="34" charset="0"/>
          </a:endParaRPr>
        </a:p>
      </dgm:t>
    </dgm:pt>
    <dgm:pt modelId="{A96D6AEF-2C25-4944-A245-1C2C414E966F}">
      <dgm:prSet phldrT="[Text]" custT="1"/>
      <dgm:spPr>
        <a:solidFill>
          <a:srgbClr val="00B0F0"/>
        </a:solidFill>
      </dgm:spPr>
      <dgm:t>
        <a:bodyPr/>
        <a:lstStyle/>
        <a:p>
          <a:r>
            <a:rPr lang="en-US" sz="1600" dirty="0" smtClean="0">
              <a:latin typeface="Segoe UI Semilight" panose="020B0402040204020203" pitchFamily="34" charset="0"/>
              <a:cs typeface="Segoe UI Semilight" panose="020B0402040204020203" pitchFamily="34" charset="0"/>
            </a:rPr>
            <a:t>Final Notifications Sent</a:t>
          </a:r>
          <a:endParaRPr lang="en-US" sz="1600" dirty="0">
            <a:latin typeface="Segoe UI Semilight" panose="020B0402040204020203" pitchFamily="34" charset="0"/>
            <a:cs typeface="Segoe UI Semilight" panose="020B0402040204020203" pitchFamily="34" charset="0"/>
          </a:endParaRPr>
        </a:p>
      </dgm:t>
    </dgm:pt>
    <dgm:pt modelId="{3A61003F-130D-46E6-A589-B4571AFBCE04}" type="parTrans" cxnId="{EA73B136-62D3-4743-AA18-EB88C43E4B94}">
      <dgm:prSet/>
      <dgm:spPr/>
      <dgm:t>
        <a:bodyPr/>
        <a:lstStyle/>
        <a:p>
          <a:endParaRPr lang="en-US" sz="1600">
            <a:latin typeface="Segoe UI Semilight" panose="020B0402040204020203" pitchFamily="34" charset="0"/>
            <a:cs typeface="Segoe UI Semilight" panose="020B0402040204020203" pitchFamily="34" charset="0"/>
          </a:endParaRPr>
        </a:p>
      </dgm:t>
    </dgm:pt>
    <dgm:pt modelId="{3F283E9F-1E67-4787-A589-F5275828D5F3}" type="sibTrans" cxnId="{EA73B136-62D3-4743-AA18-EB88C43E4B94}">
      <dgm:prSet/>
      <dgm:spPr/>
      <dgm:t>
        <a:bodyPr/>
        <a:lstStyle/>
        <a:p>
          <a:endParaRPr lang="en-US" sz="1600">
            <a:latin typeface="Segoe UI Semilight" panose="020B0402040204020203" pitchFamily="34" charset="0"/>
            <a:cs typeface="Segoe UI Semilight" panose="020B0402040204020203" pitchFamily="34" charset="0"/>
          </a:endParaRPr>
        </a:p>
      </dgm:t>
    </dgm:pt>
    <dgm:pt modelId="{EB6E5ACE-28A4-4B16-893D-DB8558CD92EE}" type="pres">
      <dgm:prSet presAssocID="{E3DDCC87-B4F3-4A18-8C6A-04ED88B7B1CB}" presName="Name0" presStyleCnt="0">
        <dgm:presLayoutVars>
          <dgm:dir/>
          <dgm:animLvl val="lvl"/>
          <dgm:resizeHandles val="exact"/>
        </dgm:presLayoutVars>
      </dgm:prSet>
      <dgm:spPr/>
    </dgm:pt>
    <dgm:pt modelId="{EAC122C6-9344-49A9-B1CD-D3EBCC7FA90C}" type="pres">
      <dgm:prSet presAssocID="{B530B2BB-B502-4B36-97A2-4B8FC1044ECD}" presName="parTxOnly" presStyleLbl="node1" presStyleIdx="0" presStyleCnt="4" custLinFactNeighborX="-10278">
        <dgm:presLayoutVars>
          <dgm:chMax val="0"/>
          <dgm:chPref val="0"/>
          <dgm:bulletEnabled val="1"/>
        </dgm:presLayoutVars>
      </dgm:prSet>
      <dgm:spPr/>
      <dgm:t>
        <a:bodyPr/>
        <a:lstStyle/>
        <a:p>
          <a:endParaRPr lang="en-US"/>
        </a:p>
      </dgm:t>
    </dgm:pt>
    <dgm:pt modelId="{5F161822-58C9-4ABB-8491-A565687EC24E}" type="pres">
      <dgm:prSet presAssocID="{902A952B-1688-4613-9080-C67E58BC3F99}" presName="parTxOnlySpace" presStyleCnt="0"/>
      <dgm:spPr/>
    </dgm:pt>
    <dgm:pt modelId="{066AA9EE-B693-4575-89A1-60C44AC0E3FC}" type="pres">
      <dgm:prSet presAssocID="{F54C1873-1AD8-4A6A-84F4-B0323BD7B3B5}" presName="parTxOnly" presStyleLbl="node1" presStyleIdx="1" presStyleCnt="4">
        <dgm:presLayoutVars>
          <dgm:chMax val="0"/>
          <dgm:chPref val="0"/>
          <dgm:bulletEnabled val="1"/>
        </dgm:presLayoutVars>
      </dgm:prSet>
      <dgm:spPr/>
      <dgm:t>
        <a:bodyPr/>
        <a:lstStyle/>
        <a:p>
          <a:endParaRPr lang="en-US"/>
        </a:p>
      </dgm:t>
    </dgm:pt>
    <dgm:pt modelId="{8459C82D-C790-4225-B0D2-67865F055914}" type="pres">
      <dgm:prSet presAssocID="{5C6B8396-9CF7-4E89-88B0-7DBC48C9A554}" presName="parTxOnlySpace" presStyleCnt="0"/>
      <dgm:spPr/>
    </dgm:pt>
    <dgm:pt modelId="{F3863B3C-E28E-4102-96AA-A7D930100686}" type="pres">
      <dgm:prSet presAssocID="{F42F7F48-B02E-4F68-8447-D2DA288111B2}" presName="parTxOnly" presStyleLbl="node1" presStyleIdx="2" presStyleCnt="4">
        <dgm:presLayoutVars>
          <dgm:chMax val="0"/>
          <dgm:chPref val="0"/>
          <dgm:bulletEnabled val="1"/>
        </dgm:presLayoutVars>
      </dgm:prSet>
      <dgm:spPr/>
      <dgm:t>
        <a:bodyPr/>
        <a:lstStyle/>
        <a:p>
          <a:endParaRPr lang="en-US"/>
        </a:p>
      </dgm:t>
    </dgm:pt>
    <dgm:pt modelId="{6CB311CB-77B5-42ED-AF72-249E11A29A4C}" type="pres">
      <dgm:prSet presAssocID="{EEA226AE-174B-45C5-A73C-5639D1DAA12E}" presName="parTxOnlySpace" presStyleCnt="0"/>
      <dgm:spPr/>
    </dgm:pt>
    <dgm:pt modelId="{D39E9DD7-AC44-4D13-AF43-752D0A5FEC4F}" type="pres">
      <dgm:prSet presAssocID="{A96D6AEF-2C25-4944-A245-1C2C414E966F}" presName="parTxOnly" presStyleLbl="node1" presStyleIdx="3" presStyleCnt="4">
        <dgm:presLayoutVars>
          <dgm:chMax val="0"/>
          <dgm:chPref val="0"/>
          <dgm:bulletEnabled val="1"/>
        </dgm:presLayoutVars>
      </dgm:prSet>
      <dgm:spPr/>
      <dgm:t>
        <a:bodyPr/>
        <a:lstStyle/>
        <a:p>
          <a:endParaRPr lang="en-US"/>
        </a:p>
      </dgm:t>
    </dgm:pt>
  </dgm:ptLst>
  <dgm:cxnLst>
    <dgm:cxn modelId="{D7D32F1B-809B-4AA2-A8E8-399D9A1BA005}" srcId="{E3DDCC87-B4F3-4A18-8C6A-04ED88B7B1CB}" destId="{B530B2BB-B502-4B36-97A2-4B8FC1044ECD}" srcOrd="0" destOrd="0" parTransId="{452C309E-CAE9-4319-81BA-5620341A09A8}" sibTransId="{902A952B-1688-4613-9080-C67E58BC3F99}"/>
    <dgm:cxn modelId="{EA73B136-62D3-4743-AA18-EB88C43E4B94}" srcId="{E3DDCC87-B4F3-4A18-8C6A-04ED88B7B1CB}" destId="{A96D6AEF-2C25-4944-A245-1C2C414E966F}" srcOrd="3" destOrd="0" parTransId="{3A61003F-130D-46E6-A589-B4571AFBCE04}" sibTransId="{3F283E9F-1E67-4787-A589-F5275828D5F3}"/>
    <dgm:cxn modelId="{040923F8-15FC-481D-8972-79B2970F3D31}" type="presOf" srcId="{A96D6AEF-2C25-4944-A245-1C2C414E966F}" destId="{D39E9DD7-AC44-4D13-AF43-752D0A5FEC4F}" srcOrd="0" destOrd="0" presId="urn:microsoft.com/office/officeart/2005/8/layout/chevron1"/>
    <dgm:cxn modelId="{0E4D01CD-D04F-41F4-8610-51AB40028E5D}" type="presOf" srcId="{E3DDCC87-B4F3-4A18-8C6A-04ED88B7B1CB}" destId="{EB6E5ACE-28A4-4B16-893D-DB8558CD92EE}" srcOrd="0" destOrd="0" presId="urn:microsoft.com/office/officeart/2005/8/layout/chevron1"/>
    <dgm:cxn modelId="{4EB1CFD8-FA78-4BD7-84DF-5C72DCBB7BEC}" type="presOf" srcId="{F42F7F48-B02E-4F68-8447-D2DA288111B2}" destId="{F3863B3C-E28E-4102-96AA-A7D930100686}" srcOrd="0" destOrd="0" presId="urn:microsoft.com/office/officeart/2005/8/layout/chevron1"/>
    <dgm:cxn modelId="{245B9904-3AFF-432E-B9D0-F3C3B867F77D}" type="presOf" srcId="{F54C1873-1AD8-4A6A-84F4-B0323BD7B3B5}" destId="{066AA9EE-B693-4575-89A1-60C44AC0E3FC}" srcOrd="0" destOrd="0" presId="urn:microsoft.com/office/officeart/2005/8/layout/chevron1"/>
    <dgm:cxn modelId="{945DE7C0-1D6E-4DB5-8A9E-9130004DE005}" srcId="{E3DDCC87-B4F3-4A18-8C6A-04ED88B7B1CB}" destId="{F54C1873-1AD8-4A6A-84F4-B0323BD7B3B5}" srcOrd="1" destOrd="0" parTransId="{956D30CC-0F76-414D-A605-DCAB89E0357F}" sibTransId="{5C6B8396-9CF7-4E89-88B0-7DBC48C9A554}"/>
    <dgm:cxn modelId="{953E383E-A6CC-4BF3-BDA2-A455731A746D}" srcId="{E3DDCC87-B4F3-4A18-8C6A-04ED88B7B1CB}" destId="{F42F7F48-B02E-4F68-8447-D2DA288111B2}" srcOrd="2" destOrd="0" parTransId="{3613FBF0-1E21-4765-B01C-511D72BA8A2E}" sibTransId="{EEA226AE-174B-45C5-A73C-5639D1DAA12E}"/>
    <dgm:cxn modelId="{B8789A08-395C-404A-996B-38D4E57A3B11}" type="presOf" srcId="{B530B2BB-B502-4B36-97A2-4B8FC1044ECD}" destId="{EAC122C6-9344-49A9-B1CD-D3EBCC7FA90C}" srcOrd="0" destOrd="0" presId="urn:microsoft.com/office/officeart/2005/8/layout/chevron1"/>
    <dgm:cxn modelId="{A42884EB-B33D-4489-AEE4-EACB21EBFD42}" type="presParOf" srcId="{EB6E5ACE-28A4-4B16-893D-DB8558CD92EE}" destId="{EAC122C6-9344-49A9-B1CD-D3EBCC7FA90C}" srcOrd="0" destOrd="0" presId="urn:microsoft.com/office/officeart/2005/8/layout/chevron1"/>
    <dgm:cxn modelId="{44009113-7D1F-45FF-8EBD-309496A8D3AC}" type="presParOf" srcId="{EB6E5ACE-28A4-4B16-893D-DB8558CD92EE}" destId="{5F161822-58C9-4ABB-8491-A565687EC24E}" srcOrd="1" destOrd="0" presId="urn:microsoft.com/office/officeart/2005/8/layout/chevron1"/>
    <dgm:cxn modelId="{BB19D8BB-D20F-448D-84DD-AB28CCBB418D}" type="presParOf" srcId="{EB6E5ACE-28A4-4B16-893D-DB8558CD92EE}" destId="{066AA9EE-B693-4575-89A1-60C44AC0E3FC}" srcOrd="2" destOrd="0" presId="urn:microsoft.com/office/officeart/2005/8/layout/chevron1"/>
    <dgm:cxn modelId="{4F41DF9A-FF77-42A9-8C28-DB3638BE663E}" type="presParOf" srcId="{EB6E5ACE-28A4-4B16-893D-DB8558CD92EE}" destId="{8459C82D-C790-4225-B0D2-67865F055914}" srcOrd="3" destOrd="0" presId="urn:microsoft.com/office/officeart/2005/8/layout/chevron1"/>
    <dgm:cxn modelId="{C10DDEBB-36B3-475C-81FD-9F4C1F7B0818}" type="presParOf" srcId="{EB6E5ACE-28A4-4B16-893D-DB8558CD92EE}" destId="{F3863B3C-E28E-4102-96AA-A7D930100686}" srcOrd="4" destOrd="0" presId="urn:microsoft.com/office/officeart/2005/8/layout/chevron1"/>
    <dgm:cxn modelId="{2F5F4C0E-0C09-4327-B8A5-A0B21F31B9B9}" type="presParOf" srcId="{EB6E5ACE-28A4-4B16-893D-DB8558CD92EE}" destId="{6CB311CB-77B5-42ED-AF72-249E11A29A4C}" srcOrd="5" destOrd="0" presId="urn:microsoft.com/office/officeart/2005/8/layout/chevron1"/>
    <dgm:cxn modelId="{75C890F8-D802-47C1-8955-2117463FB2E6}" type="presParOf" srcId="{EB6E5ACE-28A4-4B16-893D-DB8558CD92EE}" destId="{D39E9DD7-AC44-4D13-AF43-752D0A5FEC4F}" srcOrd="6"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BE10D2-ED13-4EC0-913D-0737BD47CB30}" type="doc">
      <dgm:prSet loTypeId="urn:microsoft.com/office/officeart/2005/8/layout/cycle2" loCatId="cycle" qsTypeId="urn:microsoft.com/office/officeart/2005/8/quickstyle/simple2" qsCatId="simple" csTypeId="urn:microsoft.com/office/officeart/2005/8/colors/accent3_1" csCatId="accent3" phldr="1"/>
      <dgm:spPr/>
      <dgm:t>
        <a:bodyPr/>
        <a:lstStyle/>
        <a:p>
          <a:endParaRPr lang="en-US"/>
        </a:p>
      </dgm:t>
    </dgm:pt>
    <dgm:pt modelId="{F2013607-8142-42C0-BCFF-6610D2BAA134}">
      <dgm:prSet phldrT="[Text]"/>
      <dgm:spPr/>
      <dgm:t>
        <a:bodyPr/>
        <a:lstStyle/>
        <a:p>
          <a:r>
            <a:rPr lang="en-US" dirty="0" smtClean="0"/>
            <a:t>Automated Test</a:t>
          </a:r>
        </a:p>
        <a:p>
          <a:r>
            <a:rPr lang="en-US" dirty="0" smtClean="0"/>
            <a:t>Passes</a:t>
          </a:r>
          <a:endParaRPr lang="en-US" dirty="0"/>
        </a:p>
      </dgm:t>
    </dgm:pt>
    <dgm:pt modelId="{B3631C9D-AF2F-4505-B5A4-156114A6BE3F}" type="parTrans" cxnId="{5C5ED34A-C05A-4FE6-9151-9A9BCD7EA8A1}">
      <dgm:prSet/>
      <dgm:spPr/>
      <dgm:t>
        <a:bodyPr/>
        <a:lstStyle/>
        <a:p>
          <a:endParaRPr lang="en-US"/>
        </a:p>
      </dgm:t>
    </dgm:pt>
    <dgm:pt modelId="{B7DDA859-1FA8-4F61-B004-E5257AB76986}" type="sibTrans" cxnId="{5C5ED34A-C05A-4FE6-9151-9A9BCD7EA8A1}">
      <dgm:prSet/>
      <dgm:spPr/>
      <dgm:t>
        <a:bodyPr/>
        <a:lstStyle/>
        <a:p>
          <a:endParaRPr lang="en-US"/>
        </a:p>
      </dgm:t>
    </dgm:pt>
    <dgm:pt modelId="{4B62E0D1-344C-4D6B-8233-A76CA2240FF5}">
      <dgm:prSet phldrT="[Text]"/>
      <dgm:spPr/>
      <dgm:t>
        <a:bodyPr/>
        <a:lstStyle/>
        <a:p>
          <a:r>
            <a:rPr lang="en-US" dirty="0" smtClean="0"/>
            <a:t>Automatically Published in NuGet feed</a:t>
          </a:r>
          <a:endParaRPr lang="en-US" dirty="0"/>
        </a:p>
      </dgm:t>
    </dgm:pt>
    <dgm:pt modelId="{E2EC212D-3F9B-4A54-9B74-70D140933B78}" type="parTrans" cxnId="{774BFB97-CEE4-480C-9336-8D517D661147}">
      <dgm:prSet/>
      <dgm:spPr/>
      <dgm:t>
        <a:bodyPr/>
        <a:lstStyle/>
        <a:p>
          <a:endParaRPr lang="en-US"/>
        </a:p>
      </dgm:t>
    </dgm:pt>
    <dgm:pt modelId="{6C30AC22-0C4E-4041-AE75-062BE8892336}" type="sibTrans" cxnId="{774BFB97-CEE4-480C-9336-8D517D661147}">
      <dgm:prSet/>
      <dgm:spPr/>
      <dgm:t>
        <a:bodyPr/>
        <a:lstStyle/>
        <a:p>
          <a:endParaRPr lang="en-US"/>
        </a:p>
      </dgm:t>
    </dgm:pt>
    <dgm:pt modelId="{7EF8009C-4EC8-41D5-B578-0D4F1A8492C5}">
      <dgm:prSet phldrT="[Text]"/>
      <dgm:spPr/>
      <dgm:t>
        <a:bodyPr/>
        <a:lstStyle/>
        <a:p>
          <a:r>
            <a:rPr lang="en-US" dirty="0" smtClean="0"/>
            <a:t>Pull Server Updated by DSC Resource</a:t>
          </a:r>
          <a:endParaRPr lang="en-US" dirty="0"/>
        </a:p>
      </dgm:t>
    </dgm:pt>
    <dgm:pt modelId="{A334A49D-225C-4916-BAD9-6341B1D8AA80}" type="parTrans" cxnId="{9067F4C0-54A5-4526-8ADA-ABBE24294EC2}">
      <dgm:prSet/>
      <dgm:spPr/>
      <dgm:t>
        <a:bodyPr/>
        <a:lstStyle/>
        <a:p>
          <a:endParaRPr lang="en-US"/>
        </a:p>
      </dgm:t>
    </dgm:pt>
    <dgm:pt modelId="{06C68201-09FA-409A-AA65-49CAB6C5096A}" type="sibTrans" cxnId="{9067F4C0-54A5-4526-8ADA-ABBE24294EC2}">
      <dgm:prSet/>
      <dgm:spPr/>
      <dgm:t>
        <a:bodyPr/>
        <a:lstStyle/>
        <a:p>
          <a:endParaRPr lang="en-US"/>
        </a:p>
      </dgm:t>
    </dgm:pt>
    <dgm:pt modelId="{F66C882D-0C49-4074-A3F9-94F12B796E79}">
      <dgm:prSet phldrT="[Text]"/>
      <dgm:spPr/>
      <dgm:t>
        <a:bodyPr/>
        <a:lstStyle/>
        <a:p>
          <a:r>
            <a:rPr lang="en-US" dirty="0" smtClean="0"/>
            <a:t>Target Nodes Updated</a:t>
          </a:r>
          <a:endParaRPr lang="en-US" dirty="0"/>
        </a:p>
      </dgm:t>
    </dgm:pt>
    <dgm:pt modelId="{7BD34336-EB4F-42BF-8620-7B6F642086A9}" type="parTrans" cxnId="{21644D48-5811-4ECA-AC79-6FD1E8A23714}">
      <dgm:prSet/>
      <dgm:spPr/>
      <dgm:t>
        <a:bodyPr/>
        <a:lstStyle/>
        <a:p>
          <a:endParaRPr lang="en-US"/>
        </a:p>
      </dgm:t>
    </dgm:pt>
    <dgm:pt modelId="{14EB5B8A-CDBA-4B08-AC6A-14DC31149A63}" type="sibTrans" cxnId="{21644D48-5811-4ECA-AC79-6FD1E8A23714}">
      <dgm:prSet/>
      <dgm:spPr>
        <a:solidFill>
          <a:schemeClr val="bg1"/>
        </a:solidFill>
        <a:ln>
          <a:solidFill>
            <a:schemeClr val="bg1"/>
          </a:solidFill>
        </a:ln>
      </dgm:spPr>
      <dgm:t>
        <a:bodyPr/>
        <a:lstStyle/>
        <a:p>
          <a:endParaRPr lang="en-US"/>
        </a:p>
      </dgm:t>
    </dgm:pt>
    <dgm:pt modelId="{5729A145-5804-40CF-95C7-BAE71C2479D1}">
      <dgm:prSet phldrT="[Text]"/>
      <dgm:spPr/>
      <dgm:t>
        <a:bodyPr/>
        <a:lstStyle/>
        <a:p>
          <a:r>
            <a:rPr lang="en-US" dirty="0" smtClean="0"/>
            <a:t>Git Push Change to Module</a:t>
          </a:r>
          <a:endParaRPr lang="en-US" dirty="0"/>
        </a:p>
      </dgm:t>
    </dgm:pt>
    <dgm:pt modelId="{CD99BAD5-F606-4A71-8052-308AFCD9F6B6}" type="parTrans" cxnId="{6E8671E0-5916-4FA9-9523-BDF742E6CB55}">
      <dgm:prSet/>
      <dgm:spPr/>
      <dgm:t>
        <a:bodyPr/>
        <a:lstStyle/>
        <a:p>
          <a:endParaRPr lang="en-US"/>
        </a:p>
      </dgm:t>
    </dgm:pt>
    <dgm:pt modelId="{ABBD31B3-B928-4E37-A322-A6930DB9FA27}" type="sibTrans" cxnId="{6E8671E0-5916-4FA9-9523-BDF742E6CB55}">
      <dgm:prSet/>
      <dgm:spPr/>
      <dgm:t>
        <a:bodyPr/>
        <a:lstStyle/>
        <a:p>
          <a:endParaRPr lang="en-US"/>
        </a:p>
      </dgm:t>
    </dgm:pt>
    <dgm:pt modelId="{14FA3FC6-FB86-4172-BC11-C686583FFF7D}" type="pres">
      <dgm:prSet presAssocID="{9DBE10D2-ED13-4EC0-913D-0737BD47CB30}" presName="cycle" presStyleCnt="0">
        <dgm:presLayoutVars>
          <dgm:dir/>
          <dgm:resizeHandles val="exact"/>
        </dgm:presLayoutVars>
      </dgm:prSet>
      <dgm:spPr/>
      <dgm:t>
        <a:bodyPr/>
        <a:lstStyle/>
        <a:p>
          <a:endParaRPr lang="en-US"/>
        </a:p>
      </dgm:t>
    </dgm:pt>
    <dgm:pt modelId="{47EACBA0-8742-4966-B0B7-3E9C920848B9}" type="pres">
      <dgm:prSet presAssocID="{F2013607-8142-42C0-BCFF-6610D2BAA134}" presName="node" presStyleLbl="node1" presStyleIdx="0" presStyleCnt="5">
        <dgm:presLayoutVars>
          <dgm:bulletEnabled val="1"/>
        </dgm:presLayoutVars>
      </dgm:prSet>
      <dgm:spPr/>
      <dgm:t>
        <a:bodyPr/>
        <a:lstStyle/>
        <a:p>
          <a:endParaRPr lang="en-US"/>
        </a:p>
      </dgm:t>
    </dgm:pt>
    <dgm:pt modelId="{AA6EB76A-E2D1-4CEA-A5BF-9AEE789D2538}" type="pres">
      <dgm:prSet presAssocID="{B7DDA859-1FA8-4F61-B004-E5257AB76986}" presName="sibTrans" presStyleLbl="sibTrans2D1" presStyleIdx="0" presStyleCnt="5"/>
      <dgm:spPr/>
      <dgm:t>
        <a:bodyPr/>
        <a:lstStyle/>
        <a:p>
          <a:endParaRPr lang="en-US"/>
        </a:p>
      </dgm:t>
    </dgm:pt>
    <dgm:pt modelId="{875F38A6-9CA8-4BF4-AC06-37C07DD4BC61}" type="pres">
      <dgm:prSet presAssocID="{B7DDA859-1FA8-4F61-B004-E5257AB76986}" presName="connectorText" presStyleLbl="sibTrans2D1" presStyleIdx="0" presStyleCnt="5"/>
      <dgm:spPr/>
      <dgm:t>
        <a:bodyPr/>
        <a:lstStyle/>
        <a:p>
          <a:endParaRPr lang="en-US"/>
        </a:p>
      </dgm:t>
    </dgm:pt>
    <dgm:pt modelId="{0F727D56-8ECD-46F8-BE98-39A717A7F986}" type="pres">
      <dgm:prSet presAssocID="{4B62E0D1-344C-4D6B-8233-A76CA2240FF5}" presName="node" presStyleLbl="node1" presStyleIdx="1" presStyleCnt="5">
        <dgm:presLayoutVars>
          <dgm:bulletEnabled val="1"/>
        </dgm:presLayoutVars>
      </dgm:prSet>
      <dgm:spPr/>
      <dgm:t>
        <a:bodyPr/>
        <a:lstStyle/>
        <a:p>
          <a:endParaRPr lang="en-US"/>
        </a:p>
      </dgm:t>
    </dgm:pt>
    <dgm:pt modelId="{BA32422B-7FF0-42DA-A485-93C5B7A01404}" type="pres">
      <dgm:prSet presAssocID="{6C30AC22-0C4E-4041-AE75-062BE8892336}" presName="sibTrans" presStyleLbl="sibTrans2D1" presStyleIdx="1" presStyleCnt="5"/>
      <dgm:spPr/>
      <dgm:t>
        <a:bodyPr/>
        <a:lstStyle/>
        <a:p>
          <a:endParaRPr lang="en-US"/>
        </a:p>
      </dgm:t>
    </dgm:pt>
    <dgm:pt modelId="{4391BE99-AC82-4A2E-9BC4-6CEB58FE6F9E}" type="pres">
      <dgm:prSet presAssocID="{6C30AC22-0C4E-4041-AE75-062BE8892336}" presName="connectorText" presStyleLbl="sibTrans2D1" presStyleIdx="1" presStyleCnt="5"/>
      <dgm:spPr/>
      <dgm:t>
        <a:bodyPr/>
        <a:lstStyle/>
        <a:p>
          <a:endParaRPr lang="en-US"/>
        </a:p>
      </dgm:t>
    </dgm:pt>
    <dgm:pt modelId="{581293DD-ED60-46C5-B97D-FF0052AFC73B}" type="pres">
      <dgm:prSet presAssocID="{7EF8009C-4EC8-41D5-B578-0D4F1A8492C5}" presName="node" presStyleLbl="node1" presStyleIdx="2" presStyleCnt="5">
        <dgm:presLayoutVars>
          <dgm:bulletEnabled val="1"/>
        </dgm:presLayoutVars>
      </dgm:prSet>
      <dgm:spPr/>
      <dgm:t>
        <a:bodyPr/>
        <a:lstStyle/>
        <a:p>
          <a:endParaRPr lang="en-US"/>
        </a:p>
      </dgm:t>
    </dgm:pt>
    <dgm:pt modelId="{CC80FFA3-4302-48E3-916F-BD80865B6C49}" type="pres">
      <dgm:prSet presAssocID="{06C68201-09FA-409A-AA65-49CAB6C5096A}" presName="sibTrans" presStyleLbl="sibTrans2D1" presStyleIdx="2" presStyleCnt="5"/>
      <dgm:spPr/>
      <dgm:t>
        <a:bodyPr/>
        <a:lstStyle/>
        <a:p>
          <a:endParaRPr lang="en-US"/>
        </a:p>
      </dgm:t>
    </dgm:pt>
    <dgm:pt modelId="{92F621B2-9A02-4339-9336-EBFA576F3D9C}" type="pres">
      <dgm:prSet presAssocID="{06C68201-09FA-409A-AA65-49CAB6C5096A}" presName="connectorText" presStyleLbl="sibTrans2D1" presStyleIdx="2" presStyleCnt="5"/>
      <dgm:spPr/>
      <dgm:t>
        <a:bodyPr/>
        <a:lstStyle/>
        <a:p>
          <a:endParaRPr lang="en-US"/>
        </a:p>
      </dgm:t>
    </dgm:pt>
    <dgm:pt modelId="{76685BF4-1AC9-40DD-BAC0-E422358FE369}" type="pres">
      <dgm:prSet presAssocID="{F66C882D-0C49-4074-A3F9-94F12B796E79}" presName="node" presStyleLbl="node1" presStyleIdx="3" presStyleCnt="5">
        <dgm:presLayoutVars>
          <dgm:bulletEnabled val="1"/>
        </dgm:presLayoutVars>
      </dgm:prSet>
      <dgm:spPr/>
      <dgm:t>
        <a:bodyPr/>
        <a:lstStyle/>
        <a:p>
          <a:endParaRPr lang="en-US"/>
        </a:p>
      </dgm:t>
    </dgm:pt>
    <dgm:pt modelId="{4DB9F482-7978-4FD3-A8C9-A18D2FCE020E}" type="pres">
      <dgm:prSet presAssocID="{14EB5B8A-CDBA-4B08-AC6A-14DC31149A63}" presName="sibTrans" presStyleLbl="sibTrans2D1" presStyleIdx="3" presStyleCnt="5"/>
      <dgm:spPr/>
      <dgm:t>
        <a:bodyPr/>
        <a:lstStyle/>
        <a:p>
          <a:endParaRPr lang="en-US"/>
        </a:p>
      </dgm:t>
    </dgm:pt>
    <dgm:pt modelId="{9DF21675-060A-49F4-AEC2-5D5E10171F9F}" type="pres">
      <dgm:prSet presAssocID="{14EB5B8A-CDBA-4B08-AC6A-14DC31149A63}" presName="connectorText" presStyleLbl="sibTrans2D1" presStyleIdx="3" presStyleCnt="5"/>
      <dgm:spPr/>
      <dgm:t>
        <a:bodyPr/>
        <a:lstStyle/>
        <a:p>
          <a:endParaRPr lang="en-US"/>
        </a:p>
      </dgm:t>
    </dgm:pt>
    <dgm:pt modelId="{22ACCC6E-B22B-4816-AB5D-E119D2742B94}" type="pres">
      <dgm:prSet presAssocID="{5729A145-5804-40CF-95C7-BAE71C2479D1}" presName="node" presStyleLbl="node1" presStyleIdx="4" presStyleCnt="5">
        <dgm:presLayoutVars>
          <dgm:bulletEnabled val="1"/>
        </dgm:presLayoutVars>
      </dgm:prSet>
      <dgm:spPr/>
      <dgm:t>
        <a:bodyPr/>
        <a:lstStyle/>
        <a:p>
          <a:endParaRPr lang="en-US"/>
        </a:p>
      </dgm:t>
    </dgm:pt>
    <dgm:pt modelId="{47633FF3-BF86-4178-A129-70CC3A22FA47}" type="pres">
      <dgm:prSet presAssocID="{ABBD31B3-B928-4E37-A322-A6930DB9FA27}" presName="sibTrans" presStyleLbl="sibTrans2D1" presStyleIdx="4" presStyleCnt="5"/>
      <dgm:spPr/>
      <dgm:t>
        <a:bodyPr/>
        <a:lstStyle/>
        <a:p>
          <a:endParaRPr lang="en-US"/>
        </a:p>
      </dgm:t>
    </dgm:pt>
    <dgm:pt modelId="{66C34C3C-7A54-490A-BDF5-E859F635B8D5}" type="pres">
      <dgm:prSet presAssocID="{ABBD31B3-B928-4E37-A322-A6930DB9FA27}" presName="connectorText" presStyleLbl="sibTrans2D1" presStyleIdx="4" presStyleCnt="5"/>
      <dgm:spPr/>
      <dgm:t>
        <a:bodyPr/>
        <a:lstStyle/>
        <a:p>
          <a:endParaRPr lang="en-US"/>
        </a:p>
      </dgm:t>
    </dgm:pt>
  </dgm:ptLst>
  <dgm:cxnLst>
    <dgm:cxn modelId="{52E9C088-622E-4B82-95D3-62B5E66BEBBD}" type="presOf" srcId="{F2013607-8142-42C0-BCFF-6610D2BAA134}" destId="{47EACBA0-8742-4966-B0B7-3E9C920848B9}" srcOrd="0" destOrd="0" presId="urn:microsoft.com/office/officeart/2005/8/layout/cycle2"/>
    <dgm:cxn modelId="{ED644669-52C9-47AA-A6B3-479D3D807B38}" type="presOf" srcId="{06C68201-09FA-409A-AA65-49CAB6C5096A}" destId="{92F621B2-9A02-4339-9336-EBFA576F3D9C}" srcOrd="1" destOrd="0" presId="urn:microsoft.com/office/officeart/2005/8/layout/cycle2"/>
    <dgm:cxn modelId="{F6DA9A28-C00B-44BB-9BE8-945064C4A46E}" type="presOf" srcId="{6C30AC22-0C4E-4041-AE75-062BE8892336}" destId="{BA32422B-7FF0-42DA-A485-93C5B7A01404}" srcOrd="0" destOrd="0" presId="urn:microsoft.com/office/officeart/2005/8/layout/cycle2"/>
    <dgm:cxn modelId="{2DABFF6C-589C-4D03-8976-C4A8B95FB66C}" type="presOf" srcId="{06C68201-09FA-409A-AA65-49CAB6C5096A}" destId="{CC80FFA3-4302-48E3-916F-BD80865B6C49}" srcOrd="0" destOrd="0" presId="urn:microsoft.com/office/officeart/2005/8/layout/cycle2"/>
    <dgm:cxn modelId="{68D1ABBD-D74D-437A-B446-8072138BBA93}" type="presOf" srcId="{ABBD31B3-B928-4E37-A322-A6930DB9FA27}" destId="{47633FF3-BF86-4178-A129-70CC3A22FA47}" srcOrd="0" destOrd="0" presId="urn:microsoft.com/office/officeart/2005/8/layout/cycle2"/>
    <dgm:cxn modelId="{CC173B50-080F-4712-BE8E-C7BDA4408656}" type="presOf" srcId="{F66C882D-0C49-4074-A3F9-94F12B796E79}" destId="{76685BF4-1AC9-40DD-BAC0-E422358FE369}" srcOrd="0" destOrd="0" presId="urn:microsoft.com/office/officeart/2005/8/layout/cycle2"/>
    <dgm:cxn modelId="{912BD5F9-4CBB-4B8E-ACAE-A04057DB60AA}" type="presOf" srcId="{14EB5B8A-CDBA-4B08-AC6A-14DC31149A63}" destId="{4DB9F482-7978-4FD3-A8C9-A18D2FCE020E}" srcOrd="0" destOrd="0" presId="urn:microsoft.com/office/officeart/2005/8/layout/cycle2"/>
    <dgm:cxn modelId="{4BE61B50-5722-4324-AA5A-E49D7AC5F89F}" type="presOf" srcId="{9DBE10D2-ED13-4EC0-913D-0737BD47CB30}" destId="{14FA3FC6-FB86-4172-BC11-C686583FFF7D}" srcOrd="0" destOrd="0" presId="urn:microsoft.com/office/officeart/2005/8/layout/cycle2"/>
    <dgm:cxn modelId="{9067F4C0-54A5-4526-8ADA-ABBE24294EC2}" srcId="{9DBE10D2-ED13-4EC0-913D-0737BD47CB30}" destId="{7EF8009C-4EC8-41D5-B578-0D4F1A8492C5}" srcOrd="2" destOrd="0" parTransId="{A334A49D-225C-4916-BAD9-6341B1D8AA80}" sibTransId="{06C68201-09FA-409A-AA65-49CAB6C5096A}"/>
    <dgm:cxn modelId="{BB03E496-A43E-4838-BC86-C917DB798869}" type="presOf" srcId="{7EF8009C-4EC8-41D5-B578-0D4F1A8492C5}" destId="{581293DD-ED60-46C5-B97D-FF0052AFC73B}" srcOrd="0" destOrd="0" presId="urn:microsoft.com/office/officeart/2005/8/layout/cycle2"/>
    <dgm:cxn modelId="{E4FEBFF8-DA5A-4C60-BDE5-13C762161C11}" type="presOf" srcId="{14EB5B8A-CDBA-4B08-AC6A-14DC31149A63}" destId="{9DF21675-060A-49F4-AEC2-5D5E10171F9F}" srcOrd="1" destOrd="0" presId="urn:microsoft.com/office/officeart/2005/8/layout/cycle2"/>
    <dgm:cxn modelId="{B00C76BD-DCFE-431F-AE8A-2EE0B777AEB7}" type="presOf" srcId="{B7DDA859-1FA8-4F61-B004-E5257AB76986}" destId="{AA6EB76A-E2D1-4CEA-A5BF-9AEE789D2538}" srcOrd="0" destOrd="0" presId="urn:microsoft.com/office/officeart/2005/8/layout/cycle2"/>
    <dgm:cxn modelId="{21644D48-5811-4ECA-AC79-6FD1E8A23714}" srcId="{9DBE10D2-ED13-4EC0-913D-0737BD47CB30}" destId="{F66C882D-0C49-4074-A3F9-94F12B796E79}" srcOrd="3" destOrd="0" parTransId="{7BD34336-EB4F-42BF-8620-7B6F642086A9}" sibTransId="{14EB5B8A-CDBA-4B08-AC6A-14DC31149A63}"/>
    <dgm:cxn modelId="{92B18ACB-3B75-4874-BEA5-23F3398C2717}" type="presOf" srcId="{ABBD31B3-B928-4E37-A322-A6930DB9FA27}" destId="{66C34C3C-7A54-490A-BDF5-E859F635B8D5}" srcOrd="1" destOrd="0" presId="urn:microsoft.com/office/officeart/2005/8/layout/cycle2"/>
    <dgm:cxn modelId="{882EAADB-1270-4B85-8EE8-9F79D7E3A3AF}" type="presOf" srcId="{B7DDA859-1FA8-4F61-B004-E5257AB76986}" destId="{875F38A6-9CA8-4BF4-AC06-37C07DD4BC61}" srcOrd="1" destOrd="0" presId="urn:microsoft.com/office/officeart/2005/8/layout/cycle2"/>
    <dgm:cxn modelId="{A28434DD-6489-463E-AB6E-CF7856B8741B}" type="presOf" srcId="{5729A145-5804-40CF-95C7-BAE71C2479D1}" destId="{22ACCC6E-B22B-4816-AB5D-E119D2742B94}" srcOrd="0" destOrd="0" presId="urn:microsoft.com/office/officeart/2005/8/layout/cycle2"/>
    <dgm:cxn modelId="{8EBE49B0-D18B-4CDE-88B6-5B7FB2E7400E}" type="presOf" srcId="{6C30AC22-0C4E-4041-AE75-062BE8892336}" destId="{4391BE99-AC82-4A2E-9BC4-6CEB58FE6F9E}" srcOrd="1" destOrd="0" presId="urn:microsoft.com/office/officeart/2005/8/layout/cycle2"/>
    <dgm:cxn modelId="{6E8671E0-5916-4FA9-9523-BDF742E6CB55}" srcId="{9DBE10D2-ED13-4EC0-913D-0737BD47CB30}" destId="{5729A145-5804-40CF-95C7-BAE71C2479D1}" srcOrd="4" destOrd="0" parTransId="{CD99BAD5-F606-4A71-8052-308AFCD9F6B6}" sibTransId="{ABBD31B3-B928-4E37-A322-A6930DB9FA27}"/>
    <dgm:cxn modelId="{774BFB97-CEE4-480C-9336-8D517D661147}" srcId="{9DBE10D2-ED13-4EC0-913D-0737BD47CB30}" destId="{4B62E0D1-344C-4D6B-8233-A76CA2240FF5}" srcOrd="1" destOrd="0" parTransId="{E2EC212D-3F9B-4A54-9B74-70D140933B78}" sibTransId="{6C30AC22-0C4E-4041-AE75-062BE8892336}"/>
    <dgm:cxn modelId="{5C5ED34A-C05A-4FE6-9151-9A9BCD7EA8A1}" srcId="{9DBE10D2-ED13-4EC0-913D-0737BD47CB30}" destId="{F2013607-8142-42C0-BCFF-6610D2BAA134}" srcOrd="0" destOrd="0" parTransId="{B3631C9D-AF2F-4505-B5A4-156114A6BE3F}" sibTransId="{B7DDA859-1FA8-4F61-B004-E5257AB76986}"/>
    <dgm:cxn modelId="{AD79CB94-4032-4050-B378-6A4448213AD8}" type="presOf" srcId="{4B62E0D1-344C-4D6B-8233-A76CA2240FF5}" destId="{0F727D56-8ECD-46F8-BE98-39A717A7F986}" srcOrd="0" destOrd="0" presId="urn:microsoft.com/office/officeart/2005/8/layout/cycle2"/>
    <dgm:cxn modelId="{87995ED8-3262-49BC-94E0-9E1868393589}" type="presParOf" srcId="{14FA3FC6-FB86-4172-BC11-C686583FFF7D}" destId="{47EACBA0-8742-4966-B0B7-3E9C920848B9}" srcOrd="0" destOrd="0" presId="urn:microsoft.com/office/officeart/2005/8/layout/cycle2"/>
    <dgm:cxn modelId="{C058ED02-0A68-4F72-B63A-7695C4D31CB6}" type="presParOf" srcId="{14FA3FC6-FB86-4172-BC11-C686583FFF7D}" destId="{AA6EB76A-E2D1-4CEA-A5BF-9AEE789D2538}" srcOrd="1" destOrd="0" presId="urn:microsoft.com/office/officeart/2005/8/layout/cycle2"/>
    <dgm:cxn modelId="{DB476B47-A69B-43F3-A8A9-681EAB12428C}" type="presParOf" srcId="{AA6EB76A-E2D1-4CEA-A5BF-9AEE789D2538}" destId="{875F38A6-9CA8-4BF4-AC06-37C07DD4BC61}" srcOrd="0" destOrd="0" presId="urn:microsoft.com/office/officeart/2005/8/layout/cycle2"/>
    <dgm:cxn modelId="{99D6221E-796E-42FA-92BF-1DCBF37337B1}" type="presParOf" srcId="{14FA3FC6-FB86-4172-BC11-C686583FFF7D}" destId="{0F727D56-8ECD-46F8-BE98-39A717A7F986}" srcOrd="2" destOrd="0" presId="urn:microsoft.com/office/officeart/2005/8/layout/cycle2"/>
    <dgm:cxn modelId="{428BC97E-8108-42F2-9313-9C5EEC36B857}" type="presParOf" srcId="{14FA3FC6-FB86-4172-BC11-C686583FFF7D}" destId="{BA32422B-7FF0-42DA-A485-93C5B7A01404}" srcOrd="3" destOrd="0" presId="urn:microsoft.com/office/officeart/2005/8/layout/cycle2"/>
    <dgm:cxn modelId="{130673F0-89DC-480C-88C1-8C4C672D79FF}" type="presParOf" srcId="{BA32422B-7FF0-42DA-A485-93C5B7A01404}" destId="{4391BE99-AC82-4A2E-9BC4-6CEB58FE6F9E}" srcOrd="0" destOrd="0" presId="urn:microsoft.com/office/officeart/2005/8/layout/cycle2"/>
    <dgm:cxn modelId="{B742D8AB-20F5-48E3-B1A4-43F0395670DB}" type="presParOf" srcId="{14FA3FC6-FB86-4172-BC11-C686583FFF7D}" destId="{581293DD-ED60-46C5-B97D-FF0052AFC73B}" srcOrd="4" destOrd="0" presId="urn:microsoft.com/office/officeart/2005/8/layout/cycle2"/>
    <dgm:cxn modelId="{75ACE2FF-3B42-48D1-81D9-C07C524B60D8}" type="presParOf" srcId="{14FA3FC6-FB86-4172-BC11-C686583FFF7D}" destId="{CC80FFA3-4302-48E3-916F-BD80865B6C49}" srcOrd="5" destOrd="0" presId="urn:microsoft.com/office/officeart/2005/8/layout/cycle2"/>
    <dgm:cxn modelId="{82AD16EE-E1E7-45A5-962E-4B24EEDAEB3F}" type="presParOf" srcId="{CC80FFA3-4302-48E3-916F-BD80865B6C49}" destId="{92F621B2-9A02-4339-9336-EBFA576F3D9C}" srcOrd="0" destOrd="0" presId="urn:microsoft.com/office/officeart/2005/8/layout/cycle2"/>
    <dgm:cxn modelId="{E9641964-E6AE-4D34-8011-96BBAC02B783}" type="presParOf" srcId="{14FA3FC6-FB86-4172-BC11-C686583FFF7D}" destId="{76685BF4-1AC9-40DD-BAC0-E422358FE369}" srcOrd="6" destOrd="0" presId="urn:microsoft.com/office/officeart/2005/8/layout/cycle2"/>
    <dgm:cxn modelId="{478F7187-E276-4692-BC38-0744BA99A515}" type="presParOf" srcId="{14FA3FC6-FB86-4172-BC11-C686583FFF7D}" destId="{4DB9F482-7978-4FD3-A8C9-A18D2FCE020E}" srcOrd="7" destOrd="0" presId="urn:microsoft.com/office/officeart/2005/8/layout/cycle2"/>
    <dgm:cxn modelId="{79CFED68-9B34-40F3-B908-09BC605CB70A}" type="presParOf" srcId="{4DB9F482-7978-4FD3-A8C9-A18D2FCE020E}" destId="{9DF21675-060A-49F4-AEC2-5D5E10171F9F}" srcOrd="0" destOrd="0" presId="urn:microsoft.com/office/officeart/2005/8/layout/cycle2"/>
    <dgm:cxn modelId="{AAEC2CF6-80D9-4BC0-91BD-DD539E22E687}" type="presParOf" srcId="{14FA3FC6-FB86-4172-BC11-C686583FFF7D}" destId="{22ACCC6E-B22B-4816-AB5D-E119D2742B94}" srcOrd="8" destOrd="0" presId="urn:microsoft.com/office/officeart/2005/8/layout/cycle2"/>
    <dgm:cxn modelId="{CA97EF04-5C20-4E01-818E-7E0638B78F3D}" type="presParOf" srcId="{14FA3FC6-FB86-4172-BC11-C686583FFF7D}" destId="{47633FF3-BF86-4178-A129-70CC3A22FA47}" srcOrd="9" destOrd="0" presId="urn:microsoft.com/office/officeart/2005/8/layout/cycle2"/>
    <dgm:cxn modelId="{EE242A8A-18B4-4258-B7C2-D48D8601C6BD}" type="presParOf" srcId="{47633FF3-BF86-4178-A129-70CC3A22FA47}" destId="{66C34C3C-7A54-490A-BDF5-E859F635B8D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945A8-B6AF-4223-994C-A6ED9D76F622}">
      <dsp:nvSpPr>
        <dsp:cNvPr id="0" name=""/>
        <dsp:cNvSpPr/>
      </dsp:nvSpPr>
      <dsp:spPr>
        <a:xfrm rot="10800000">
          <a:off x="5752662" y="169907"/>
          <a:ext cx="2129260" cy="85170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 tIns="21336" rIns="64008"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VMRoles Completed</a:t>
          </a:r>
          <a:endParaRPr lang="en-US" sz="1600" kern="1200" dirty="0">
            <a:latin typeface="Segoe UI Semilight" panose="020B0402040204020203" pitchFamily="34" charset="0"/>
            <a:cs typeface="Segoe UI Semilight" panose="020B0402040204020203" pitchFamily="34" charset="0"/>
          </a:endParaRPr>
        </a:p>
      </dsp:txBody>
      <dsp:txXfrm rot="10800000">
        <a:off x="6178514" y="169907"/>
        <a:ext cx="1277556" cy="851704"/>
      </dsp:txXfrm>
    </dsp:sp>
    <dsp:sp modelId="{EAC122C6-9344-49A9-B1CD-D3EBCC7FA90C}">
      <dsp:nvSpPr>
        <dsp:cNvPr id="0" name=""/>
        <dsp:cNvSpPr/>
      </dsp:nvSpPr>
      <dsp:spPr>
        <a:xfrm rot="10800000">
          <a:off x="3836327" y="169907"/>
          <a:ext cx="2129260" cy="851704"/>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 tIns="18669" rIns="56007" bIns="18669" numCol="1" spcCol="1270" anchor="ctr" anchorCtr="0">
          <a:noAutofit/>
        </a:bodyPr>
        <a:lstStyle/>
        <a:p>
          <a:pPr lvl="0" algn="ctr" defTabSz="622300">
            <a:lnSpc>
              <a:spcPct val="90000"/>
            </a:lnSpc>
            <a:spcBef>
              <a:spcPct val="0"/>
            </a:spcBef>
            <a:spcAft>
              <a:spcPct val="35000"/>
            </a:spcAft>
          </a:pPr>
          <a:r>
            <a:rPr lang="en-US" sz="1400" kern="1200" dirty="0" smtClean="0">
              <a:latin typeface="Segoe UI Semilight" panose="020B0402040204020203" pitchFamily="34" charset="0"/>
              <a:cs typeface="Segoe UI Semilight" panose="020B0402040204020203" pitchFamily="34" charset="0"/>
            </a:rPr>
            <a:t>VM Configuration Started</a:t>
          </a:r>
          <a:endParaRPr lang="en-US" sz="1400" kern="1200" dirty="0">
            <a:latin typeface="Segoe UI Semilight" panose="020B0402040204020203" pitchFamily="34" charset="0"/>
            <a:cs typeface="Segoe UI Semilight" panose="020B0402040204020203" pitchFamily="34" charset="0"/>
          </a:endParaRPr>
        </a:p>
      </dsp:txBody>
      <dsp:txXfrm rot="10800000">
        <a:off x="4262179" y="169907"/>
        <a:ext cx="1277556" cy="851704"/>
      </dsp:txXfrm>
    </dsp:sp>
    <dsp:sp modelId="{1EE0639D-2693-4787-A2F8-3629C5A029E1}">
      <dsp:nvSpPr>
        <dsp:cNvPr id="0" name=""/>
        <dsp:cNvSpPr/>
      </dsp:nvSpPr>
      <dsp:spPr>
        <a:xfrm rot="10800000">
          <a:off x="1919992" y="169907"/>
          <a:ext cx="2129260" cy="85170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69" tIns="14669" rIns="44006" bIns="14669" numCol="1" spcCol="1270" anchor="ctr" anchorCtr="0">
          <a:noAutofit/>
        </a:bodyPr>
        <a:lstStyle/>
        <a:p>
          <a:pPr lvl="0" algn="ctr" defTabSz="488950">
            <a:lnSpc>
              <a:spcPct val="90000"/>
            </a:lnSpc>
            <a:spcBef>
              <a:spcPct val="0"/>
            </a:spcBef>
            <a:spcAft>
              <a:spcPct val="35000"/>
            </a:spcAft>
          </a:pPr>
          <a:r>
            <a:rPr lang="en-US" sz="1100" kern="1200" dirty="0" smtClean="0">
              <a:latin typeface="Segoe UI Semilight" panose="020B0402040204020203" pitchFamily="34" charset="0"/>
              <a:cs typeface="Segoe UI Semilight" panose="020B0402040204020203" pitchFamily="34" charset="0"/>
            </a:rPr>
            <a:t>NAT Rules Created</a:t>
          </a:r>
        </a:p>
        <a:p>
          <a:pPr lvl="0" algn="ctr" defTabSz="488950">
            <a:lnSpc>
              <a:spcPct val="90000"/>
            </a:lnSpc>
            <a:spcBef>
              <a:spcPct val="0"/>
            </a:spcBef>
            <a:spcAft>
              <a:spcPct val="35000"/>
            </a:spcAft>
          </a:pPr>
          <a:r>
            <a:rPr lang="en-US" sz="1100" kern="1200" dirty="0" smtClean="0">
              <a:latin typeface="Segoe UI Semilight" panose="020B0402040204020203" pitchFamily="34" charset="0"/>
              <a:cs typeface="Segoe UI Semilight" panose="020B0402040204020203" pitchFamily="34" charset="0"/>
            </a:rPr>
            <a:t>Fixed Disks Created/Attached</a:t>
          </a:r>
        </a:p>
        <a:p>
          <a:pPr lvl="0" algn="ctr" defTabSz="488950">
            <a:lnSpc>
              <a:spcPct val="90000"/>
            </a:lnSpc>
            <a:spcBef>
              <a:spcPct val="0"/>
            </a:spcBef>
            <a:spcAft>
              <a:spcPct val="35000"/>
            </a:spcAft>
          </a:pPr>
          <a:r>
            <a:rPr lang="en-US" sz="1100" kern="1200" dirty="0" smtClean="0">
              <a:latin typeface="Segoe UI Semilight" panose="020B0402040204020203" pitchFamily="34" charset="0"/>
              <a:cs typeface="Segoe UI Semilight" panose="020B0402040204020203" pitchFamily="34" charset="0"/>
            </a:rPr>
            <a:t>VMRole Scaled</a:t>
          </a:r>
          <a:endParaRPr lang="en-US" sz="1100" kern="1200" dirty="0">
            <a:latin typeface="Segoe UI Semilight" panose="020B0402040204020203" pitchFamily="34" charset="0"/>
            <a:cs typeface="Segoe UI Semilight" panose="020B0402040204020203" pitchFamily="34" charset="0"/>
          </a:endParaRPr>
        </a:p>
      </dsp:txBody>
      <dsp:txXfrm rot="10800000">
        <a:off x="2345844" y="169907"/>
        <a:ext cx="1277556" cy="851704"/>
      </dsp:txXfrm>
    </dsp:sp>
    <dsp:sp modelId="{F3863B3C-E28E-4102-96AA-A7D930100686}">
      <dsp:nvSpPr>
        <dsp:cNvPr id="0" name=""/>
        <dsp:cNvSpPr/>
      </dsp:nvSpPr>
      <dsp:spPr>
        <a:xfrm rot="10800000">
          <a:off x="3657" y="169907"/>
          <a:ext cx="2129260" cy="851704"/>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 tIns="21336" rIns="64008"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Application Deployment Started</a:t>
          </a:r>
          <a:endParaRPr lang="en-US" sz="1600" kern="1200" dirty="0">
            <a:latin typeface="Segoe UI Semilight" panose="020B0402040204020203" pitchFamily="34" charset="0"/>
            <a:cs typeface="Segoe UI Semilight" panose="020B0402040204020203" pitchFamily="34" charset="0"/>
          </a:endParaRPr>
        </a:p>
      </dsp:txBody>
      <dsp:txXfrm rot="10800000">
        <a:off x="429509" y="169907"/>
        <a:ext cx="1277556" cy="851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122C6-9344-49A9-B1CD-D3EBCC7FA90C}">
      <dsp:nvSpPr>
        <dsp:cNvPr id="0" name=""/>
        <dsp:cNvSpPr/>
      </dsp:nvSpPr>
      <dsp:spPr>
        <a:xfrm>
          <a:off x="3657" y="170004"/>
          <a:ext cx="2129303" cy="851721"/>
        </a:xfrm>
        <a:prstGeom prst="chevron">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WAP Subscription Created</a:t>
          </a:r>
          <a:endParaRPr lang="en-US" sz="1600" kern="1200" dirty="0">
            <a:latin typeface="Segoe UI Semilight" panose="020B0402040204020203" pitchFamily="34" charset="0"/>
            <a:cs typeface="Segoe UI Semilight" panose="020B0402040204020203" pitchFamily="34" charset="0"/>
          </a:endParaRPr>
        </a:p>
      </dsp:txBody>
      <dsp:txXfrm>
        <a:off x="429518" y="170004"/>
        <a:ext cx="1277582" cy="851721"/>
      </dsp:txXfrm>
    </dsp:sp>
    <dsp:sp modelId="{82A067B3-C749-4025-BFBC-7D842EA1B90D}">
      <dsp:nvSpPr>
        <dsp:cNvPr id="0" name=""/>
        <dsp:cNvSpPr/>
      </dsp:nvSpPr>
      <dsp:spPr>
        <a:xfrm>
          <a:off x="1920030" y="170004"/>
          <a:ext cx="2129303" cy="851721"/>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VM Network Created</a:t>
          </a:r>
          <a:endParaRPr lang="en-US" sz="1600" kern="1200" dirty="0">
            <a:latin typeface="Segoe UI Semilight" panose="020B0402040204020203" pitchFamily="34" charset="0"/>
            <a:cs typeface="Segoe UI Semilight" panose="020B0402040204020203" pitchFamily="34" charset="0"/>
          </a:endParaRPr>
        </a:p>
      </dsp:txBody>
      <dsp:txXfrm>
        <a:off x="2345891" y="170004"/>
        <a:ext cx="1277582" cy="851721"/>
      </dsp:txXfrm>
    </dsp:sp>
    <dsp:sp modelId="{066AA9EE-B693-4575-89A1-60C44AC0E3FC}">
      <dsp:nvSpPr>
        <dsp:cNvPr id="0" name=""/>
        <dsp:cNvSpPr/>
      </dsp:nvSpPr>
      <dsp:spPr>
        <a:xfrm>
          <a:off x="3836403" y="170004"/>
          <a:ext cx="2129303" cy="851721"/>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VMRole Deployments Started</a:t>
          </a:r>
          <a:endParaRPr lang="en-US" sz="1600" kern="1200" dirty="0">
            <a:latin typeface="Segoe UI Semilight" panose="020B0402040204020203" pitchFamily="34" charset="0"/>
            <a:cs typeface="Segoe UI Semilight" panose="020B0402040204020203" pitchFamily="34" charset="0"/>
          </a:endParaRPr>
        </a:p>
      </dsp:txBody>
      <dsp:txXfrm>
        <a:off x="4262264" y="170004"/>
        <a:ext cx="1277582" cy="851721"/>
      </dsp:txXfrm>
    </dsp:sp>
    <dsp:sp modelId="{F3863B3C-E28E-4102-96AA-A7D930100686}">
      <dsp:nvSpPr>
        <dsp:cNvPr id="0" name=""/>
        <dsp:cNvSpPr/>
      </dsp:nvSpPr>
      <dsp:spPr>
        <a:xfrm>
          <a:off x="5752776" y="170004"/>
          <a:ext cx="2129303" cy="851721"/>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VMRoles Monitored</a:t>
          </a:r>
          <a:endParaRPr lang="en-US" sz="1600" kern="1200" dirty="0">
            <a:latin typeface="Segoe UI Semilight" panose="020B0402040204020203" pitchFamily="34" charset="0"/>
            <a:cs typeface="Segoe UI Semilight" panose="020B0402040204020203" pitchFamily="34" charset="0"/>
          </a:endParaRPr>
        </a:p>
      </dsp:txBody>
      <dsp:txXfrm>
        <a:off x="6178637" y="170004"/>
        <a:ext cx="1277582" cy="8517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122C6-9344-49A9-B1CD-D3EBCC7FA90C}">
      <dsp:nvSpPr>
        <dsp:cNvPr id="0" name=""/>
        <dsp:cNvSpPr/>
      </dsp:nvSpPr>
      <dsp:spPr>
        <a:xfrm>
          <a:off x="0" y="169907"/>
          <a:ext cx="2129260" cy="85170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smtClean="0">
              <a:latin typeface="Segoe UI Semilight" panose="020B0402040204020203" pitchFamily="34" charset="0"/>
              <a:cs typeface="Segoe UI Semilight" panose="020B0402040204020203" pitchFamily="34" charset="0"/>
            </a:rPr>
            <a:t>VMRole Deployment/Scale Completed Notifications Sent</a:t>
          </a:r>
          <a:endParaRPr lang="en-US" sz="1200" kern="1200" dirty="0">
            <a:latin typeface="Segoe UI Semilight" panose="020B0402040204020203" pitchFamily="34" charset="0"/>
            <a:cs typeface="Segoe UI Semilight" panose="020B0402040204020203" pitchFamily="34" charset="0"/>
          </a:endParaRPr>
        </a:p>
      </dsp:txBody>
      <dsp:txXfrm>
        <a:off x="425852" y="169907"/>
        <a:ext cx="1277556" cy="851704"/>
      </dsp:txXfrm>
    </dsp:sp>
    <dsp:sp modelId="{066AA9EE-B693-4575-89A1-60C44AC0E3FC}">
      <dsp:nvSpPr>
        <dsp:cNvPr id="0" name=""/>
        <dsp:cNvSpPr/>
      </dsp:nvSpPr>
      <dsp:spPr>
        <a:xfrm>
          <a:off x="1919992" y="169907"/>
          <a:ext cx="2129260" cy="851704"/>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kern="1200" dirty="0" smtClean="0">
              <a:latin typeface="Segoe UI Semilight" panose="020B0402040204020203" pitchFamily="34" charset="0"/>
              <a:cs typeface="Segoe UI Semilight" panose="020B0402040204020203" pitchFamily="34" charset="0"/>
            </a:rPr>
            <a:t>VM Status Monitored via NAT GW Endpoint</a:t>
          </a:r>
          <a:endParaRPr lang="en-US" sz="1400" kern="1200" dirty="0">
            <a:latin typeface="Segoe UI Semilight" panose="020B0402040204020203" pitchFamily="34" charset="0"/>
            <a:cs typeface="Segoe UI Semilight" panose="020B0402040204020203" pitchFamily="34" charset="0"/>
          </a:endParaRPr>
        </a:p>
      </dsp:txBody>
      <dsp:txXfrm>
        <a:off x="2345844" y="169907"/>
        <a:ext cx="1277556" cy="851704"/>
      </dsp:txXfrm>
    </dsp:sp>
    <dsp:sp modelId="{F3863B3C-E28E-4102-96AA-A7D930100686}">
      <dsp:nvSpPr>
        <dsp:cNvPr id="0" name=""/>
        <dsp:cNvSpPr/>
      </dsp:nvSpPr>
      <dsp:spPr>
        <a:xfrm>
          <a:off x="3836327" y="169907"/>
          <a:ext cx="2129260" cy="851704"/>
        </a:xfrm>
        <a:prstGeom prst="chevron">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Application Deployment Completed</a:t>
          </a:r>
          <a:endParaRPr lang="en-US" sz="1600" kern="1200" dirty="0">
            <a:latin typeface="Segoe UI Semilight" panose="020B0402040204020203" pitchFamily="34" charset="0"/>
            <a:cs typeface="Segoe UI Semilight" panose="020B0402040204020203" pitchFamily="34" charset="0"/>
          </a:endParaRPr>
        </a:p>
      </dsp:txBody>
      <dsp:txXfrm>
        <a:off x="4262179" y="169907"/>
        <a:ext cx="1277556" cy="851704"/>
      </dsp:txXfrm>
    </dsp:sp>
    <dsp:sp modelId="{D39E9DD7-AC44-4D13-AF43-752D0A5FEC4F}">
      <dsp:nvSpPr>
        <dsp:cNvPr id="0" name=""/>
        <dsp:cNvSpPr/>
      </dsp:nvSpPr>
      <dsp:spPr>
        <a:xfrm>
          <a:off x="5752662" y="169907"/>
          <a:ext cx="2129260" cy="851704"/>
        </a:xfrm>
        <a:prstGeom prst="chevron">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dirty="0" smtClean="0">
              <a:latin typeface="Segoe UI Semilight" panose="020B0402040204020203" pitchFamily="34" charset="0"/>
              <a:cs typeface="Segoe UI Semilight" panose="020B0402040204020203" pitchFamily="34" charset="0"/>
            </a:rPr>
            <a:t>Final Notifications Sent</a:t>
          </a:r>
          <a:endParaRPr lang="en-US" sz="1600" kern="1200" dirty="0">
            <a:latin typeface="Segoe UI Semilight" panose="020B0402040204020203" pitchFamily="34" charset="0"/>
            <a:cs typeface="Segoe UI Semilight" panose="020B0402040204020203" pitchFamily="34" charset="0"/>
          </a:endParaRPr>
        </a:p>
      </dsp:txBody>
      <dsp:txXfrm>
        <a:off x="6178514" y="169907"/>
        <a:ext cx="1277556" cy="8517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ACBA0-8742-4966-B0B7-3E9C920848B9}">
      <dsp:nvSpPr>
        <dsp:cNvPr id="0" name=""/>
        <dsp:cNvSpPr/>
      </dsp:nvSpPr>
      <dsp:spPr>
        <a:xfrm>
          <a:off x="2085356" y="1210"/>
          <a:ext cx="988828" cy="988828"/>
        </a:xfrm>
        <a:prstGeom prst="ellips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Automated Test</a:t>
          </a:r>
        </a:p>
        <a:p>
          <a:pPr lvl="0" algn="ctr" defTabSz="355600">
            <a:lnSpc>
              <a:spcPct val="90000"/>
            </a:lnSpc>
            <a:spcBef>
              <a:spcPct val="0"/>
            </a:spcBef>
            <a:spcAft>
              <a:spcPct val="35000"/>
            </a:spcAft>
          </a:pPr>
          <a:r>
            <a:rPr lang="en-US" sz="800" kern="1200" dirty="0" smtClean="0"/>
            <a:t>Passes</a:t>
          </a:r>
          <a:endParaRPr lang="en-US" sz="800" kern="1200" dirty="0"/>
        </a:p>
      </dsp:txBody>
      <dsp:txXfrm>
        <a:off x="2230167" y="146021"/>
        <a:ext cx="699206" cy="699206"/>
      </dsp:txXfrm>
    </dsp:sp>
    <dsp:sp modelId="{AA6EB76A-E2D1-4CEA-A5BF-9AEE789D2538}">
      <dsp:nvSpPr>
        <dsp:cNvPr id="0" name=""/>
        <dsp:cNvSpPr/>
      </dsp:nvSpPr>
      <dsp:spPr>
        <a:xfrm rot="2160000">
          <a:off x="3042779" y="760414"/>
          <a:ext cx="262223" cy="3337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3050291" y="804040"/>
        <a:ext cx="183556" cy="200237"/>
      </dsp:txXfrm>
    </dsp:sp>
    <dsp:sp modelId="{0F727D56-8ECD-46F8-BE98-39A717A7F986}">
      <dsp:nvSpPr>
        <dsp:cNvPr id="0" name=""/>
        <dsp:cNvSpPr/>
      </dsp:nvSpPr>
      <dsp:spPr>
        <a:xfrm>
          <a:off x="3285606" y="873243"/>
          <a:ext cx="988828" cy="988828"/>
        </a:xfrm>
        <a:prstGeom prst="ellips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Automatically Published in NuGet feed</a:t>
          </a:r>
          <a:endParaRPr lang="en-US" sz="800" kern="1200" dirty="0"/>
        </a:p>
      </dsp:txBody>
      <dsp:txXfrm>
        <a:off x="3430417" y="1018054"/>
        <a:ext cx="699206" cy="699206"/>
      </dsp:txXfrm>
    </dsp:sp>
    <dsp:sp modelId="{BA32422B-7FF0-42DA-A485-93C5B7A01404}">
      <dsp:nvSpPr>
        <dsp:cNvPr id="0" name=""/>
        <dsp:cNvSpPr/>
      </dsp:nvSpPr>
      <dsp:spPr>
        <a:xfrm rot="6480000">
          <a:off x="3421974" y="1899223"/>
          <a:ext cx="262223" cy="3337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10800000">
        <a:off x="3473462" y="1928561"/>
        <a:ext cx="183556" cy="200237"/>
      </dsp:txXfrm>
    </dsp:sp>
    <dsp:sp modelId="{581293DD-ED60-46C5-B97D-FF0052AFC73B}">
      <dsp:nvSpPr>
        <dsp:cNvPr id="0" name=""/>
        <dsp:cNvSpPr/>
      </dsp:nvSpPr>
      <dsp:spPr>
        <a:xfrm>
          <a:off x="2827151" y="2284221"/>
          <a:ext cx="988828" cy="988828"/>
        </a:xfrm>
        <a:prstGeom prst="ellips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Pull Server Updated by DSC Resource</a:t>
          </a:r>
          <a:endParaRPr lang="en-US" sz="800" kern="1200" dirty="0"/>
        </a:p>
      </dsp:txBody>
      <dsp:txXfrm>
        <a:off x="2971962" y="2429032"/>
        <a:ext cx="699206" cy="699206"/>
      </dsp:txXfrm>
    </dsp:sp>
    <dsp:sp modelId="{CC80FFA3-4302-48E3-916F-BD80865B6C49}">
      <dsp:nvSpPr>
        <dsp:cNvPr id="0" name=""/>
        <dsp:cNvSpPr/>
      </dsp:nvSpPr>
      <dsp:spPr>
        <a:xfrm rot="10800000">
          <a:off x="2456080" y="2611770"/>
          <a:ext cx="262223" cy="3337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10800000">
        <a:off x="2534747" y="2678516"/>
        <a:ext cx="183556" cy="200237"/>
      </dsp:txXfrm>
    </dsp:sp>
    <dsp:sp modelId="{76685BF4-1AC9-40DD-BAC0-E422358FE369}">
      <dsp:nvSpPr>
        <dsp:cNvPr id="0" name=""/>
        <dsp:cNvSpPr/>
      </dsp:nvSpPr>
      <dsp:spPr>
        <a:xfrm>
          <a:off x="1343561" y="2284221"/>
          <a:ext cx="988828" cy="988828"/>
        </a:xfrm>
        <a:prstGeom prst="ellips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Target Nodes Updated</a:t>
          </a:r>
          <a:endParaRPr lang="en-US" sz="800" kern="1200" dirty="0"/>
        </a:p>
      </dsp:txBody>
      <dsp:txXfrm>
        <a:off x="1488372" y="2429032"/>
        <a:ext cx="699206" cy="699206"/>
      </dsp:txXfrm>
    </dsp:sp>
    <dsp:sp modelId="{4DB9F482-7978-4FD3-A8C9-A18D2FCE020E}">
      <dsp:nvSpPr>
        <dsp:cNvPr id="0" name=""/>
        <dsp:cNvSpPr/>
      </dsp:nvSpPr>
      <dsp:spPr>
        <a:xfrm rot="15120000">
          <a:off x="1479930" y="1913339"/>
          <a:ext cx="262223" cy="333729"/>
        </a:xfrm>
        <a:prstGeom prst="rightArrow">
          <a:avLst>
            <a:gd name="adj1" fmla="val 60000"/>
            <a:gd name="adj2" fmla="val 50000"/>
          </a:avLst>
        </a:prstGeom>
        <a:solidFill>
          <a:schemeClr val="bg1"/>
        </a:solidFill>
        <a:ln>
          <a:solidFill>
            <a:schemeClr val="bg1"/>
          </a:solid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10800000">
        <a:off x="1531418" y="2017493"/>
        <a:ext cx="183556" cy="200237"/>
      </dsp:txXfrm>
    </dsp:sp>
    <dsp:sp modelId="{22ACCC6E-B22B-4816-AB5D-E119D2742B94}">
      <dsp:nvSpPr>
        <dsp:cNvPr id="0" name=""/>
        <dsp:cNvSpPr/>
      </dsp:nvSpPr>
      <dsp:spPr>
        <a:xfrm>
          <a:off x="885107" y="873243"/>
          <a:ext cx="988828" cy="988828"/>
        </a:xfrm>
        <a:prstGeom prst="ellipse">
          <a:avLst/>
        </a:prstGeom>
        <a:solidFill>
          <a:schemeClr val="lt1">
            <a:hueOff val="0"/>
            <a:satOff val="0"/>
            <a:lumOff val="0"/>
            <a:alphaOff val="0"/>
          </a:schemeClr>
        </a:solidFill>
        <a:ln w="3810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Git Push Change to Module</a:t>
          </a:r>
          <a:endParaRPr lang="en-US" sz="800" kern="1200" dirty="0"/>
        </a:p>
      </dsp:txBody>
      <dsp:txXfrm>
        <a:off x="1029918" y="1018054"/>
        <a:ext cx="699206" cy="699206"/>
      </dsp:txXfrm>
    </dsp:sp>
    <dsp:sp modelId="{47633FF3-BF86-4178-A129-70CC3A22FA47}">
      <dsp:nvSpPr>
        <dsp:cNvPr id="0" name=""/>
        <dsp:cNvSpPr/>
      </dsp:nvSpPr>
      <dsp:spPr>
        <a:xfrm rot="19440000">
          <a:off x="1842530" y="769138"/>
          <a:ext cx="262223" cy="3337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850042" y="859004"/>
        <a:ext cx="183556" cy="2002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A31A1-6829-44E7-A577-0E199AF74E54}" type="datetimeFigureOut">
              <a:rPr lang="en-US" smtClean="0"/>
              <a:t>4/20/2015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37427-127E-49F3-9819-9F80A38B717E}" type="slidenum">
              <a:rPr lang="en-US" smtClean="0"/>
              <a:t>‹#›</a:t>
            </a:fld>
            <a:endParaRPr lang="en-US"/>
          </a:p>
        </p:txBody>
      </p:sp>
    </p:spTree>
    <p:extLst>
      <p:ext uri="{BB962C8B-B14F-4D97-AF65-F5344CB8AC3E}">
        <p14:creationId xmlns:p14="http://schemas.microsoft.com/office/powerpoint/2010/main" val="353348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053227-621D-4E1D-BEE2-EEFCD424DFEA}"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00388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WPC 2013</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4/20/2015 8:27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973515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2575" y="2264833"/>
            <a:ext cx="8556625" cy="1494118"/>
          </a:xfrm>
        </p:spPr>
        <p:txBody>
          <a:bodyPr anchor="b">
            <a:normAutofit/>
          </a:bodyPr>
          <a:lstStyle>
            <a:lvl1pPr>
              <a:defRPr sz="2800">
                <a:solidFill>
                  <a:srgbClr val="425CB3"/>
                </a:solidFill>
              </a:defRPr>
            </a:lvl1pPr>
          </a:lstStyle>
          <a:p>
            <a:r>
              <a:rPr lang="en-US" smtClean="0"/>
              <a:t>Click to edit Master title style</a:t>
            </a:r>
            <a:endParaRPr dirty="0"/>
          </a:p>
        </p:txBody>
      </p:sp>
      <p:sp>
        <p:nvSpPr>
          <p:cNvPr id="3" name="Subtitle 2"/>
          <p:cNvSpPr>
            <a:spLocks noGrp="1"/>
          </p:cNvSpPr>
          <p:nvPr>
            <p:ph type="subTitle" idx="1"/>
          </p:nvPr>
        </p:nvSpPr>
        <p:spPr>
          <a:xfrm>
            <a:off x="282576" y="3797049"/>
            <a:ext cx="7316258"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pic>
        <p:nvPicPr>
          <p:cNvPr id="14" name="Picture 13" descr="Summit-Horiz-Logo-Colo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2574" y="436033"/>
            <a:ext cx="8442383" cy="1553633"/>
          </a:xfrm>
          <a:prstGeom prst="rect">
            <a:avLst/>
          </a:prstGeom>
        </p:spPr>
      </p:pic>
      <p:pic>
        <p:nvPicPr>
          <p:cNvPr id="16" name="Picture 15" descr="logo-and-squares.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4800" y="4720166"/>
            <a:ext cx="3454400" cy="1905000"/>
          </a:xfrm>
          <a:prstGeom prst="rect">
            <a:avLst/>
          </a:prstGeom>
        </p:spPr>
      </p:pic>
      <p:sp>
        <p:nvSpPr>
          <p:cNvPr id="17" name="TextBox 16"/>
          <p:cNvSpPr txBox="1"/>
          <p:nvPr userDrawn="1"/>
        </p:nvSpPr>
        <p:spPr>
          <a:xfrm>
            <a:off x="282576" y="5917280"/>
            <a:ext cx="4850342" cy="707886"/>
          </a:xfrm>
          <a:prstGeom prst="rect">
            <a:avLst/>
          </a:prstGeom>
          <a:noFill/>
        </p:spPr>
        <p:txBody>
          <a:bodyPr wrap="square" rtlCol="0" anchor="ctr">
            <a:spAutoFit/>
          </a:bodyPr>
          <a:lstStyle/>
          <a:p>
            <a:pPr algn="ctr"/>
            <a:r>
              <a:rPr lang="en-US" sz="2000" dirty="0" smtClean="0">
                <a:solidFill>
                  <a:schemeClr val="bg2">
                    <a:lumMod val="75000"/>
                  </a:schemeClr>
                </a:solidFill>
              </a:rPr>
              <a:t>Access session recordings via </a:t>
            </a:r>
            <a:r>
              <a:rPr lang="en-US" sz="2000" dirty="0" err="1" smtClean="0">
                <a:solidFill>
                  <a:schemeClr val="bg2">
                    <a:lumMod val="75000"/>
                  </a:schemeClr>
                </a:solidFill>
              </a:rPr>
              <a:t>PowerShell.org</a:t>
            </a:r>
            <a:endParaRPr lang="en-US" sz="2000" dirty="0">
              <a:solidFill>
                <a:schemeClr val="bg2">
                  <a:lumMod val="75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158750" y="228600"/>
            <a:ext cx="8826499" cy="5518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06083" y="1647296"/>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106083" y="3018896"/>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Demo">
    <p:spTree>
      <p:nvGrpSpPr>
        <p:cNvPr id="1" name=""/>
        <p:cNvGrpSpPr/>
        <p:nvPr/>
      </p:nvGrpSpPr>
      <p:grpSpPr>
        <a:xfrm>
          <a:off x="0" y="0"/>
          <a:ext cx="0" cy="0"/>
          <a:chOff x="0" y="0"/>
          <a:chExt cx="0" cy="0"/>
        </a:xfrm>
      </p:grpSpPr>
      <p:sp>
        <p:nvSpPr>
          <p:cNvPr id="7" name="Rectangle 6"/>
          <p:cNvSpPr/>
          <p:nvPr/>
        </p:nvSpPr>
        <p:spPr>
          <a:xfrm>
            <a:off x="158750" y="228600"/>
            <a:ext cx="8826499" cy="5518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TextBox 3"/>
          <p:cNvSpPr txBox="1"/>
          <p:nvPr userDrawn="1"/>
        </p:nvSpPr>
        <p:spPr>
          <a:xfrm>
            <a:off x="190499" y="-95244"/>
            <a:ext cx="5016500" cy="2215991"/>
          </a:xfrm>
          <a:prstGeom prst="rect">
            <a:avLst/>
          </a:prstGeom>
          <a:noFill/>
        </p:spPr>
        <p:txBody>
          <a:bodyPr wrap="square" rtlCol="0" anchor="t">
            <a:spAutoFit/>
          </a:bodyPr>
          <a:lstStyle/>
          <a:p>
            <a:r>
              <a:rPr lang="en-US" sz="13800" dirty="0" smtClean="0">
                <a:solidFill>
                  <a:schemeClr val="bg2"/>
                </a:solidFill>
              </a:rPr>
              <a:t>demo</a:t>
            </a:r>
            <a:endParaRPr lang="en-US" sz="13800" dirty="0">
              <a:solidFill>
                <a:schemeClr val="bg2"/>
              </a:solidFill>
            </a:endParaRPr>
          </a:p>
        </p:txBody>
      </p:sp>
      <p:sp>
        <p:nvSpPr>
          <p:cNvPr id="2" name="Title 1"/>
          <p:cNvSpPr>
            <a:spLocks noGrp="1"/>
          </p:cNvSpPr>
          <p:nvPr>
            <p:ph type="title"/>
          </p:nvPr>
        </p:nvSpPr>
        <p:spPr>
          <a:xfrm>
            <a:off x="2106083" y="2337858"/>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dirty="0"/>
          </a:p>
        </p:txBody>
      </p:sp>
      <p:sp>
        <p:nvSpPr>
          <p:cNvPr id="3" name="Text Placeholder 2"/>
          <p:cNvSpPr>
            <a:spLocks noGrp="1"/>
          </p:cNvSpPr>
          <p:nvPr>
            <p:ph type="body" idx="1"/>
          </p:nvPr>
        </p:nvSpPr>
        <p:spPr>
          <a:xfrm>
            <a:off x="2106083" y="3699933"/>
            <a:ext cx="5638800" cy="819150"/>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7184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Content Placeholder 3"/>
          <p:cNvSpPr>
            <a:spLocks noGrp="1"/>
          </p:cNvSpPr>
          <p:nvPr>
            <p:ph sz="quarter" idx="10"/>
          </p:nvPr>
        </p:nvSpPr>
        <p:spPr>
          <a:xfrm>
            <a:off x="498475" y="1682750"/>
            <a:ext cx="7556500" cy="4678363"/>
          </a:xfrm>
        </p:spPr>
        <p:txBody>
          <a:bodyPr>
            <a:normAutofit/>
          </a:bodyPr>
          <a:lstStyle>
            <a:lvl1pPr marL="0" indent="0">
              <a:buNone/>
              <a:defRPr sz="1400">
                <a:latin typeface="Consolas"/>
                <a:cs typeface="Consolas"/>
              </a:defRPr>
            </a:lvl1pPr>
            <a:lvl2pPr marL="228600" indent="0">
              <a:buNone/>
              <a:defRPr sz="1400">
                <a:latin typeface="Consolas"/>
                <a:cs typeface="Consolas"/>
              </a:defRPr>
            </a:lvl2pPr>
            <a:lvl3pPr marL="457200" indent="0">
              <a:buNone/>
              <a:defRPr sz="1400">
                <a:latin typeface="Consolas"/>
                <a:cs typeface="Consolas"/>
              </a:defRPr>
            </a:lvl3pPr>
            <a:lvl4pPr marL="685800" indent="0">
              <a:buNone/>
              <a:defRPr sz="1400">
                <a:latin typeface="Consolas"/>
                <a:cs typeface="Consolas"/>
              </a:defRPr>
            </a:lvl4pPr>
            <a:lvl5pPr marL="914400" indent="0">
              <a:buNone/>
              <a:defRPr sz="1400">
                <a:latin typeface="Consolas"/>
                <a:cs typeface="Consolas"/>
              </a:defRPr>
            </a:lvl5pPr>
          </a:lstStyle>
          <a:p>
            <a:pPr lvl="0"/>
            <a:r>
              <a:rPr lang="en-US" smtClean="0"/>
              <a:t>Click to edit Master text styles</a:t>
            </a:r>
          </a:p>
        </p:txBody>
      </p:sp>
    </p:spTree>
    <p:extLst>
      <p:ext uri="{BB962C8B-B14F-4D97-AF65-F5344CB8AC3E}">
        <p14:creationId xmlns:p14="http://schemas.microsoft.com/office/powerpoint/2010/main" val="319359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dirty="0"/>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8" name="Rectangle 7"/>
          <p:cNvSpPr/>
          <p:nvPr userDrawn="1"/>
        </p:nvSpPr>
        <p:spPr>
          <a:xfrm>
            <a:off x="1" y="0"/>
            <a:ext cx="498474" cy="484094"/>
          </a:xfrm>
          <a:prstGeom prst="rect">
            <a:avLst/>
          </a:prstGeom>
          <a:solidFill>
            <a:srgbClr val="2473BE">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498475" y="0"/>
            <a:ext cx="498474" cy="484094"/>
          </a:xfrm>
          <a:prstGeom prst="rect">
            <a:avLst/>
          </a:prstGeom>
          <a:solidFill>
            <a:srgbClr val="2473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1" y="484094"/>
            <a:ext cx="498474" cy="484094"/>
          </a:xfrm>
          <a:prstGeom prst="rect">
            <a:avLst/>
          </a:prstGeom>
          <a:solidFill>
            <a:srgbClr val="2473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 y="968188"/>
            <a:ext cx="498474" cy="484094"/>
          </a:xfrm>
          <a:prstGeom prst="rect">
            <a:avLst/>
          </a:prstGeom>
          <a:solidFill>
            <a:srgbClr val="2473BE">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98474" y="484094"/>
            <a:ext cx="498474" cy="484094"/>
          </a:xfrm>
          <a:prstGeom prst="rect">
            <a:avLst/>
          </a:prstGeom>
          <a:solidFill>
            <a:srgbClr val="2473BE">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996949" y="0"/>
            <a:ext cx="498474" cy="484094"/>
          </a:xfrm>
          <a:prstGeom prst="rect">
            <a:avLst/>
          </a:prstGeom>
          <a:solidFill>
            <a:srgbClr val="2473BE">
              <a:alpha val="2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logo.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159749" y="5883462"/>
            <a:ext cx="847537" cy="847537"/>
          </a:xfrm>
          <a:prstGeom prst="rect">
            <a:avLst/>
          </a:prstGeom>
        </p:spPr>
      </p:pic>
      <p:sp>
        <p:nvSpPr>
          <p:cNvPr id="17" name="TextBox 16"/>
          <p:cNvSpPr txBox="1"/>
          <p:nvPr userDrawn="1"/>
        </p:nvSpPr>
        <p:spPr>
          <a:xfrm>
            <a:off x="498475" y="6423222"/>
            <a:ext cx="7556313" cy="307777"/>
          </a:xfrm>
          <a:prstGeom prst="rect">
            <a:avLst/>
          </a:prstGeom>
          <a:noFill/>
        </p:spPr>
        <p:txBody>
          <a:bodyPr wrap="square" rtlCol="0">
            <a:spAutoFit/>
          </a:bodyPr>
          <a:lstStyle/>
          <a:p>
            <a:r>
              <a:rPr lang="en-US" sz="1400" dirty="0" smtClean="0">
                <a:solidFill>
                  <a:schemeClr val="bg2">
                    <a:lumMod val="75000"/>
                  </a:schemeClr>
                </a:solidFill>
              </a:rPr>
              <a:t>http://</a:t>
            </a:r>
            <a:r>
              <a:rPr lang="en-US" sz="1400" dirty="0" err="1" smtClean="0">
                <a:solidFill>
                  <a:schemeClr val="bg2">
                    <a:lumMod val="75000"/>
                  </a:schemeClr>
                </a:solidFill>
              </a:rPr>
              <a:t>PowerShellSummit.org</a:t>
            </a:r>
            <a:endParaRPr lang="en-US" sz="1400" dirty="0">
              <a:solidFill>
                <a:schemeClr val="bg2">
                  <a:lumMod val="75000"/>
                </a:scheme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9" r:id="rId4"/>
    <p:sldLayoutId id="2147483705" r:id="rId5"/>
    <p:sldLayoutId id="2147483690" r:id="rId6"/>
    <p:sldLayoutId id="2147483691" r:id="rId7"/>
    <p:sldLayoutId id="2147483695" r:id="rId8"/>
    <p:sldLayoutId id="2147483706" r:id="rId9"/>
    <p:sldLayoutId id="2147483696" r:id="rId10"/>
  </p:sldLayoutIdLst>
  <p:txStyles>
    <p:titleStyle>
      <a:lvl1pPr algn="l" defTabSz="914400" rtl="0" eaLnBrk="1" latinLnBrk="0" hangingPunct="1">
        <a:spcBef>
          <a:spcPct val="0"/>
        </a:spcBef>
        <a:buNone/>
        <a:defRPr sz="3600" b="0" kern="1200">
          <a:solidFill>
            <a:srgbClr val="425CB3"/>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github.org/mgreenegit/git2g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em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mgreene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shawngib/PowerShellHandl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aka.ms/bcb"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PowerShell DSC and Service Management Automation</a:t>
            </a:r>
            <a:endParaRPr lang="en-US" dirty="0"/>
          </a:p>
        </p:txBody>
      </p:sp>
      <p:sp>
        <p:nvSpPr>
          <p:cNvPr id="3" name="Subtitle 2"/>
          <p:cNvSpPr>
            <a:spLocks noGrp="1"/>
          </p:cNvSpPr>
          <p:nvPr>
            <p:ph type="subTitle" idx="1"/>
          </p:nvPr>
        </p:nvSpPr>
        <p:spPr/>
        <p:txBody>
          <a:bodyPr>
            <a:normAutofit lnSpcReduction="10000"/>
          </a:bodyPr>
          <a:lstStyle/>
          <a:p>
            <a:r>
              <a:rPr lang="en-US" dirty="0" smtClean="0"/>
              <a:t>Plus</a:t>
            </a:r>
          </a:p>
          <a:p>
            <a:r>
              <a:rPr lang="en-US" dirty="0" smtClean="0">
                <a:solidFill>
                  <a:schemeClr val="accent1"/>
                </a:solidFill>
              </a:rPr>
              <a:t>Using Private Feeds to manage DSC Modules</a:t>
            </a:r>
          </a:p>
          <a:p>
            <a:r>
              <a:rPr lang="en-US" dirty="0" smtClean="0">
                <a:solidFill>
                  <a:schemeClr val="accent1"/>
                </a:solidFill>
              </a:rPr>
              <a:t>IIS Handler</a:t>
            </a:r>
            <a:endParaRPr lang="en-US" dirty="0">
              <a:solidFill>
                <a:schemeClr val="accent1"/>
              </a:solidFill>
            </a:endParaRPr>
          </a:p>
        </p:txBody>
      </p:sp>
    </p:spTree>
    <p:extLst>
      <p:ext uri="{BB962C8B-B14F-4D97-AF65-F5344CB8AC3E}">
        <p14:creationId xmlns:p14="http://schemas.microsoft.com/office/powerpoint/2010/main" val="1663054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SMA Automated Tenant Scenarios</a:t>
            </a:r>
            <a:endParaRPr lang="en-US" dirty="0"/>
          </a:p>
        </p:txBody>
      </p:sp>
      <p:sp>
        <p:nvSpPr>
          <p:cNvPr id="5" name="Content Placeholder 4"/>
          <p:cNvSpPr>
            <a:spLocks noGrp="1"/>
          </p:cNvSpPr>
          <p:nvPr>
            <p:ph idx="1"/>
          </p:nvPr>
        </p:nvSpPr>
        <p:spPr>
          <a:xfrm>
            <a:off x="201930" y="1749371"/>
            <a:ext cx="8740142" cy="3978262"/>
          </a:xfrm>
        </p:spPr>
        <p:txBody>
          <a:bodyPr>
            <a:noAutofit/>
          </a:bodyPr>
          <a:lstStyle/>
          <a:p>
            <a:r>
              <a:rPr lang="en-US" dirty="0" smtClean="0"/>
              <a:t>Tenant Provisioning</a:t>
            </a:r>
          </a:p>
          <a:p>
            <a:pPr lvl="1"/>
            <a:r>
              <a:rPr lang="en-US" dirty="0" smtClean="0">
                <a:latin typeface="+mj-lt"/>
              </a:rPr>
              <a:t>Initiated by Subscription to Plan</a:t>
            </a:r>
          </a:p>
          <a:p>
            <a:pPr lvl="1"/>
            <a:r>
              <a:rPr lang="en-US" dirty="0" smtClean="0">
                <a:latin typeface="+mj-lt"/>
              </a:rPr>
              <a:t>Isolated SDN</a:t>
            </a:r>
          </a:p>
          <a:p>
            <a:pPr lvl="2"/>
            <a:r>
              <a:rPr lang="en-US" dirty="0" smtClean="0">
                <a:latin typeface="+mj-lt"/>
              </a:rPr>
              <a:t>NAT Gateways Available for Inbound and Outbound Routing</a:t>
            </a:r>
          </a:p>
          <a:p>
            <a:pPr lvl="1"/>
            <a:r>
              <a:rPr lang="en-US" dirty="0" smtClean="0">
                <a:latin typeface="+mj-lt"/>
              </a:rPr>
              <a:t>Multi-VM Service with VMRole Deployment</a:t>
            </a:r>
          </a:p>
          <a:p>
            <a:pPr lvl="2"/>
            <a:r>
              <a:rPr lang="en-US" dirty="0" smtClean="0">
                <a:latin typeface="+mj-lt"/>
              </a:rPr>
              <a:t>VMRole Pre-Requisite and Dependency Tasks</a:t>
            </a:r>
          </a:p>
          <a:p>
            <a:pPr lvl="2"/>
            <a:r>
              <a:rPr lang="en-US" dirty="0" smtClean="0">
                <a:latin typeface="+mj-lt"/>
              </a:rPr>
              <a:t>Post Deployment VMRole Tasks</a:t>
            </a:r>
          </a:p>
          <a:p>
            <a:pPr lvl="1"/>
            <a:r>
              <a:rPr lang="en-US" dirty="0" smtClean="0">
                <a:latin typeface="+mj-lt"/>
              </a:rPr>
              <a:t>Deployment </a:t>
            </a:r>
            <a:r>
              <a:rPr lang="en-US" dirty="0" smtClean="0">
                <a:latin typeface="+mj-lt"/>
              </a:rPr>
              <a:t>Notifications</a:t>
            </a:r>
            <a:endParaRPr lang="en-US" sz="1600" dirty="0"/>
          </a:p>
          <a:p>
            <a:r>
              <a:rPr lang="en-US" dirty="0" smtClean="0"/>
              <a:t>Tenant Deprovisioning</a:t>
            </a:r>
          </a:p>
          <a:p>
            <a:pPr lvl="1"/>
            <a:r>
              <a:rPr lang="en-US" dirty="0" smtClean="0">
                <a:latin typeface="+mj-lt"/>
              </a:rPr>
              <a:t>Initiated by Subscription Deletion</a:t>
            </a:r>
          </a:p>
          <a:p>
            <a:pPr lvl="1"/>
            <a:r>
              <a:rPr lang="en-US" dirty="0" smtClean="0">
                <a:latin typeface="+mj-lt"/>
              </a:rPr>
              <a:t>Removal of all Subscription Resources</a:t>
            </a:r>
            <a:endParaRPr lang="en-US" dirty="0">
              <a:latin typeface="+mj-lt"/>
            </a:endParaRPr>
          </a:p>
        </p:txBody>
      </p:sp>
    </p:spTree>
    <p:extLst>
      <p:ext uri="{BB962C8B-B14F-4D97-AF65-F5344CB8AC3E}">
        <p14:creationId xmlns:p14="http://schemas.microsoft.com/office/powerpoint/2010/main" val="76562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Elbow Connector 10"/>
          <p:cNvCxnSpPr>
            <a:stCxn id="5" idx="3"/>
            <a:endCxn id="6" idx="3"/>
          </p:cNvCxnSpPr>
          <p:nvPr/>
        </p:nvCxnSpPr>
        <p:spPr>
          <a:xfrm flipH="1">
            <a:off x="8515245" y="2436877"/>
            <a:ext cx="78" cy="1077260"/>
          </a:xfrm>
          <a:prstGeom prst="bentConnector3">
            <a:avLst>
              <a:gd name="adj1" fmla="val -215660377"/>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Content Placeholder 4"/>
          <p:cNvGraphicFramePr>
            <a:graphicFrameLocks/>
          </p:cNvGraphicFramePr>
          <p:nvPr>
            <p:extLst>
              <p:ext uri="{D42A27DB-BD31-4B8C-83A1-F6EECF244321}">
                <p14:modId xmlns:p14="http://schemas.microsoft.com/office/powerpoint/2010/main" val="2458484507"/>
              </p:ext>
            </p:extLst>
          </p:nvPr>
        </p:nvGraphicFramePr>
        <p:xfrm>
          <a:off x="629664" y="2918377"/>
          <a:ext cx="7885581" cy="1191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smtClean="0"/>
              <a:t>Generic Deployment Process / Timeline*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94538513"/>
              </p:ext>
            </p:extLst>
          </p:nvPr>
        </p:nvGraphicFramePr>
        <p:xfrm>
          <a:off x="629586" y="1841012"/>
          <a:ext cx="7885737" cy="11917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1129062769"/>
              </p:ext>
            </p:extLst>
          </p:nvPr>
        </p:nvGraphicFramePr>
        <p:xfrm>
          <a:off x="629664" y="4030330"/>
          <a:ext cx="7885581" cy="119152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15" name="Elbow Connector 14"/>
          <p:cNvCxnSpPr>
            <a:stCxn id="6" idx="1"/>
            <a:endCxn id="14" idx="1"/>
          </p:cNvCxnSpPr>
          <p:nvPr/>
        </p:nvCxnSpPr>
        <p:spPr>
          <a:xfrm rot="10800000" flipV="1">
            <a:off x="629664" y="3514136"/>
            <a:ext cx="9338" cy="1111953"/>
          </a:xfrm>
          <a:prstGeom prst="bentConnector3">
            <a:avLst>
              <a:gd name="adj1" fmla="val 1800000"/>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2599694" y="5277876"/>
            <a:ext cx="3945521" cy="543354"/>
            <a:chOff x="3322637" y="6119750"/>
            <a:chExt cx="5366182" cy="738999"/>
          </a:xfrm>
        </p:grpSpPr>
        <p:sp>
          <p:nvSpPr>
            <p:cNvPr id="3" name="Rectangle 2"/>
            <p:cNvSpPr/>
            <p:nvPr/>
          </p:nvSpPr>
          <p:spPr bwMode="auto">
            <a:xfrm>
              <a:off x="4084637" y="6336849"/>
              <a:ext cx="1371600" cy="304800"/>
            </a:xfrm>
            <a:prstGeom prst="rect">
              <a:avLst/>
            </a:prstGeom>
            <a:solidFill>
              <a:srgbClr val="004F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882" dirty="0">
                  <a:gradFill>
                    <a:gsLst>
                      <a:gs pos="0">
                        <a:srgbClr val="FFFFFF"/>
                      </a:gs>
                      <a:gs pos="100000">
                        <a:srgbClr val="FFFFFF"/>
                      </a:gs>
                    </a:gsLst>
                    <a:lin ang="5400000" scaled="0"/>
                  </a:gradFill>
                  <a:ea typeface="Segoe UI" pitchFamily="34" charset="0"/>
                  <a:cs typeface="Segoe UI" pitchFamily="34" charset="0"/>
                </a:rPr>
                <a:t>User</a:t>
              </a:r>
            </a:p>
          </p:txBody>
        </p:sp>
        <p:sp>
          <p:nvSpPr>
            <p:cNvPr id="13" name="Rectangle 12"/>
            <p:cNvSpPr/>
            <p:nvPr/>
          </p:nvSpPr>
          <p:spPr bwMode="auto">
            <a:xfrm>
              <a:off x="5644976" y="6336849"/>
              <a:ext cx="1371600" cy="3048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882" dirty="0">
                  <a:gradFill>
                    <a:gsLst>
                      <a:gs pos="0">
                        <a:srgbClr val="FFFFFF"/>
                      </a:gs>
                      <a:gs pos="100000">
                        <a:srgbClr val="FFFFFF"/>
                      </a:gs>
                    </a:gsLst>
                    <a:lin ang="5400000" scaled="0"/>
                  </a:gradFill>
                  <a:ea typeface="Segoe UI" pitchFamily="34" charset="0"/>
                  <a:cs typeface="Segoe UI" pitchFamily="34" charset="0"/>
                </a:rPr>
                <a:t>SMA</a:t>
              </a:r>
            </a:p>
          </p:txBody>
        </p:sp>
        <p:sp>
          <p:nvSpPr>
            <p:cNvPr id="16" name="Rectangle 15"/>
            <p:cNvSpPr/>
            <p:nvPr/>
          </p:nvSpPr>
          <p:spPr bwMode="auto">
            <a:xfrm>
              <a:off x="7205315" y="6336849"/>
              <a:ext cx="1371600" cy="3048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882" dirty="0">
                  <a:gradFill>
                    <a:gsLst>
                      <a:gs pos="0">
                        <a:srgbClr val="FFFFFF"/>
                      </a:gs>
                      <a:gs pos="100000">
                        <a:srgbClr val="FFFFFF"/>
                      </a:gs>
                    </a:gsLst>
                    <a:lin ang="5400000" scaled="0"/>
                  </a:gradFill>
                  <a:ea typeface="Segoe UI" pitchFamily="34" charset="0"/>
                  <a:cs typeface="Segoe UI" pitchFamily="34" charset="0"/>
                </a:rPr>
                <a:t>DSC</a:t>
              </a:r>
            </a:p>
          </p:txBody>
        </p:sp>
        <p:sp>
          <p:nvSpPr>
            <p:cNvPr id="4" name="Rectangle 3"/>
            <p:cNvSpPr/>
            <p:nvPr/>
          </p:nvSpPr>
          <p:spPr bwMode="auto">
            <a:xfrm>
              <a:off x="3322637" y="6119750"/>
              <a:ext cx="5366182" cy="73899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defTabSz="685647" fontAlgn="base">
                <a:lnSpc>
                  <a:spcPct val="90000"/>
                </a:lnSpc>
                <a:spcBef>
                  <a:spcPct val="0"/>
                </a:spcBef>
                <a:spcAft>
                  <a:spcPct val="0"/>
                </a:spcAft>
              </a:pPr>
              <a:r>
                <a:rPr lang="en-US" sz="1324" dirty="0">
                  <a:gradFill>
                    <a:gsLst>
                      <a:gs pos="0">
                        <a:srgbClr val="FFFFFF"/>
                      </a:gs>
                      <a:gs pos="100000">
                        <a:srgbClr val="FFFFFF"/>
                      </a:gs>
                    </a:gsLst>
                    <a:lin ang="5400000" scaled="0"/>
                  </a:gradFill>
                  <a:ea typeface="Segoe UI" pitchFamily="34" charset="0"/>
                  <a:cs typeface="Segoe UI" pitchFamily="34" charset="0"/>
                </a:rPr>
                <a:t>Key</a:t>
              </a:r>
            </a:p>
          </p:txBody>
        </p:sp>
      </p:grpSp>
    </p:spTree>
    <p:extLst>
      <p:ext uri="{BB962C8B-B14F-4D97-AF65-F5344CB8AC3E}">
        <p14:creationId xmlns:p14="http://schemas.microsoft.com/office/powerpoint/2010/main" val="4135121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EAC122C6-9344-49A9-B1CD-D3EBCC7FA90C}"/>
                                            </p:graphicEl>
                                          </p:spTgt>
                                        </p:tgtEl>
                                        <p:attrNameLst>
                                          <p:attrName>style.visibility</p:attrName>
                                        </p:attrNameLst>
                                      </p:cBhvr>
                                      <p:to>
                                        <p:strVal val="visible"/>
                                      </p:to>
                                    </p:set>
                                    <p:animEffect transition="in" filter="fade">
                                      <p:cBhvr>
                                        <p:cTn id="7" dur="500"/>
                                        <p:tgtEl>
                                          <p:spTgt spid="5">
                                            <p:graphicEl>
                                              <a:dgm id="{EAC122C6-9344-49A9-B1CD-D3EBCC7FA90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2A067B3-C749-4025-BFBC-7D842EA1B90D}"/>
                                            </p:graphicEl>
                                          </p:spTgt>
                                        </p:tgtEl>
                                        <p:attrNameLst>
                                          <p:attrName>style.visibility</p:attrName>
                                        </p:attrNameLst>
                                      </p:cBhvr>
                                      <p:to>
                                        <p:strVal val="visible"/>
                                      </p:to>
                                    </p:set>
                                    <p:animEffect transition="in" filter="fade">
                                      <p:cBhvr>
                                        <p:cTn id="12" dur="500"/>
                                        <p:tgtEl>
                                          <p:spTgt spid="5">
                                            <p:graphicEl>
                                              <a:dgm id="{82A067B3-C749-4025-BFBC-7D842EA1B90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066AA9EE-B693-4575-89A1-60C44AC0E3FC}"/>
                                            </p:graphicEl>
                                          </p:spTgt>
                                        </p:tgtEl>
                                        <p:attrNameLst>
                                          <p:attrName>style.visibility</p:attrName>
                                        </p:attrNameLst>
                                      </p:cBhvr>
                                      <p:to>
                                        <p:strVal val="visible"/>
                                      </p:to>
                                    </p:set>
                                    <p:animEffect transition="in" filter="fade">
                                      <p:cBhvr>
                                        <p:cTn id="17" dur="500"/>
                                        <p:tgtEl>
                                          <p:spTgt spid="5">
                                            <p:graphicEl>
                                              <a:dgm id="{066AA9EE-B693-4575-89A1-60C44AC0E3F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F3863B3C-E28E-4102-96AA-A7D930100686}"/>
                                            </p:graphicEl>
                                          </p:spTgt>
                                        </p:tgtEl>
                                        <p:attrNameLst>
                                          <p:attrName>style.visibility</p:attrName>
                                        </p:attrNameLst>
                                      </p:cBhvr>
                                      <p:to>
                                        <p:strVal val="visible"/>
                                      </p:to>
                                    </p:set>
                                    <p:animEffect transition="in" filter="fade">
                                      <p:cBhvr>
                                        <p:cTn id="22" dur="500"/>
                                        <p:tgtEl>
                                          <p:spTgt spid="5">
                                            <p:graphicEl>
                                              <a:dgm id="{F3863B3C-E28E-4102-96AA-A7D930100686}"/>
                                            </p:graphicEl>
                                          </p:spTgt>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graphicEl>
                                              <a:dgm id="{417945A8-B6AF-4223-994C-A6ED9D76F622}"/>
                                            </p:graphicEl>
                                          </p:spTgt>
                                        </p:tgtEl>
                                        <p:attrNameLst>
                                          <p:attrName>style.visibility</p:attrName>
                                        </p:attrNameLst>
                                      </p:cBhvr>
                                      <p:to>
                                        <p:strVal val="visible"/>
                                      </p:to>
                                    </p:set>
                                    <p:animEffect transition="in" filter="fade">
                                      <p:cBhvr>
                                        <p:cTn id="30" dur="500"/>
                                        <p:tgtEl>
                                          <p:spTgt spid="6">
                                            <p:graphicEl>
                                              <a:dgm id="{417945A8-B6AF-4223-994C-A6ED9D76F622}"/>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graphicEl>
                                              <a:dgm id="{EAC122C6-9344-49A9-B1CD-D3EBCC7FA90C}"/>
                                            </p:graphicEl>
                                          </p:spTgt>
                                        </p:tgtEl>
                                        <p:attrNameLst>
                                          <p:attrName>style.visibility</p:attrName>
                                        </p:attrNameLst>
                                      </p:cBhvr>
                                      <p:to>
                                        <p:strVal val="visible"/>
                                      </p:to>
                                    </p:set>
                                    <p:animEffect transition="in" filter="fade">
                                      <p:cBhvr>
                                        <p:cTn id="35" dur="500"/>
                                        <p:tgtEl>
                                          <p:spTgt spid="6">
                                            <p:graphicEl>
                                              <a:dgm id="{EAC122C6-9344-49A9-B1CD-D3EBCC7FA90C}"/>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graphicEl>
                                              <a:dgm id="{1EE0639D-2693-4787-A2F8-3629C5A029E1}"/>
                                            </p:graphicEl>
                                          </p:spTgt>
                                        </p:tgtEl>
                                        <p:attrNameLst>
                                          <p:attrName>style.visibility</p:attrName>
                                        </p:attrNameLst>
                                      </p:cBhvr>
                                      <p:to>
                                        <p:strVal val="visible"/>
                                      </p:to>
                                    </p:set>
                                    <p:animEffect transition="in" filter="fade">
                                      <p:cBhvr>
                                        <p:cTn id="40" dur="500"/>
                                        <p:tgtEl>
                                          <p:spTgt spid="6">
                                            <p:graphicEl>
                                              <a:dgm id="{1EE0639D-2693-4787-A2F8-3629C5A029E1}"/>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graphicEl>
                                              <a:dgm id="{F3863B3C-E28E-4102-96AA-A7D930100686}"/>
                                            </p:graphicEl>
                                          </p:spTgt>
                                        </p:tgtEl>
                                        <p:attrNameLst>
                                          <p:attrName>style.visibility</p:attrName>
                                        </p:attrNameLst>
                                      </p:cBhvr>
                                      <p:to>
                                        <p:strVal val="visible"/>
                                      </p:to>
                                    </p:set>
                                    <p:animEffect transition="in" filter="fade">
                                      <p:cBhvr>
                                        <p:cTn id="45" dur="500"/>
                                        <p:tgtEl>
                                          <p:spTgt spid="6">
                                            <p:graphicEl>
                                              <a:dgm id="{F3863B3C-E28E-4102-96AA-A7D930100686}"/>
                                            </p:graphicEl>
                                          </p:spTgt>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graphicEl>
                                              <a:dgm id="{EAC122C6-9344-49A9-B1CD-D3EBCC7FA90C}"/>
                                            </p:graphicEl>
                                          </p:spTgt>
                                        </p:tgtEl>
                                        <p:attrNameLst>
                                          <p:attrName>style.visibility</p:attrName>
                                        </p:attrNameLst>
                                      </p:cBhvr>
                                      <p:to>
                                        <p:strVal val="visible"/>
                                      </p:to>
                                    </p:set>
                                    <p:animEffect transition="in" filter="fade">
                                      <p:cBhvr>
                                        <p:cTn id="54" dur="500"/>
                                        <p:tgtEl>
                                          <p:spTgt spid="14">
                                            <p:graphicEl>
                                              <a:dgm id="{EAC122C6-9344-49A9-B1CD-D3EBCC7FA90C}"/>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graphicEl>
                                              <a:dgm id="{066AA9EE-B693-4575-89A1-60C44AC0E3FC}"/>
                                            </p:graphicEl>
                                          </p:spTgt>
                                        </p:tgtEl>
                                        <p:attrNameLst>
                                          <p:attrName>style.visibility</p:attrName>
                                        </p:attrNameLst>
                                      </p:cBhvr>
                                      <p:to>
                                        <p:strVal val="visible"/>
                                      </p:to>
                                    </p:set>
                                    <p:animEffect transition="in" filter="fade">
                                      <p:cBhvr>
                                        <p:cTn id="59" dur="500"/>
                                        <p:tgtEl>
                                          <p:spTgt spid="14">
                                            <p:graphicEl>
                                              <a:dgm id="{066AA9EE-B693-4575-89A1-60C44AC0E3F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graphicEl>
                                              <a:dgm id="{F3863B3C-E28E-4102-96AA-A7D930100686}"/>
                                            </p:graphicEl>
                                          </p:spTgt>
                                        </p:tgtEl>
                                        <p:attrNameLst>
                                          <p:attrName>style.visibility</p:attrName>
                                        </p:attrNameLst>
                                      </p:cBhvr>
                                      <p:to>
                                        <p:strVal val="visible"/>
                                      </p:to>
                                    </p:set>
                                    <p:animEffect transition="in" filter="fade">
                                      <p:cBhvr>
                                        <p:cTn id="64" dur="500"/>
                                        <p:tgtEl>
                                          <p:spTgt spid="14">
                                            <p:graphicEl>
                                              <a:dgm id="{F3863B3C-E28E-4102-96AA-A7D930100686}"/>
                                            </p:graphic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graphicEl>
                                              <a:dgm id="{D39E9DD7-AC44-4D13-AF43-752D0A5FEC4F}"/>
                                            </p:graphicEl>
                                          </p:spTgt>
                                        </p:tgtEl>
                                        <p:attrNameLst>
                                          <p:attrName>style.visibility</p:attrName>
                                        </p:attrNameLst>
                                      </p:cBhvr>
                                      <p:to>
                                        <p:strVal val="visible"/>
                                      </p:to>
                                    </p:set>
                                    <p:animEffect transition="in" filter="fade">
                                      <p:cBhvr>
                                        <p:cTn id="69" dur="500"/>
                                        <p:tgtEl>
                                          <p:spTgt spid="14">
                                            <p:graphicEl>
                                              <a:dgm id="{D39E9DD7-AC44-4D13-AF43-752D0A5FEC4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Graphic spid="5" grpId="0">
        <p:bldSub>
          <a:bldDgm bld="one"/>
        </p:bldSub>
      </p:bldGraphic>
      <p:bldGraphic spid="1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145903" y="1748203"/>
            <a:ext cx="8852195" cy="2633248"/>
          </a:xfrm>
          <a:prstGeom prst="rect">
            <a:avLst/>
          </a:prstGeom>
          <a:noFill/>
          <a:ln w="28575">
            <a:solidFill>
              <a:srgbClr val="FFFF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3" name="Title 2"/>
          <p:cNvSpPr>
            <a:spLocks noGrp="1"/>
          </p:cNvSpPr>
          <p:nvPr>
            <p:ph type="title"/>
          </p:nvPr>
        </p:nvSpPr>
        <p:spPr>
          <a:xfrm>
            <a:off x="212512" y="864164"/>
            <a:ext cx="8741880" cy="674653"/>
          </a:xfrm>
        </p:spPr>
        <p:txBody>
          <a:bodyPr/>
          <a:lstStyle/>
          <a:p>
            <a:r>
              <a:rPr lang="en-US" dirty="0" smtClean="0"/>
              <a:t>Asynchronous Deployments</a:t>
            </a:r>
            <a:endParaRPr lang="en-US" dirty="0"/>
          </a:p>
        </p:txBody>
      </p:sp>
      <p:sp>
        <p:nvSpPr>
          <p:cNvPr id="4" name="Rectangle 3"/>
          <p:cNvSpPr/>
          <p:nvPr/>
        </p:nvSpPr>
        <p:spPr bwMode="auto">
          <a:xfrm>
            <a:off x="201929" y="5445956"/>
            <a:ext cx="8740142" cy="33615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pPr>
            <a:r>
              <a:rPr lang="en-US" sz="1471" dirty="0">
                <a:solidFill>
                  <a:srgbClr val="FFFFFF"/>
                </a:solidFill>
                <a:latin typeface="Segoe UI Light"/>
                <a:ea typeface="Segoe UI" pitchFamily="34" charset="0"/>
                <a:cs typeface="Segoe UI" pitchFamily="34" charset="0"/>
              </a:rPr>
              <a:t>Subscription</a:t>
            </a:r>
          </a:p>
        </p:txBody>
      </p:sp>
      <p:sp>
        <p:nvSpPr>
          <p:cNvPr id="5" name="Rectangle 4"/>
          <p:cNvSpPr/>
          <p:nvPr/>
        </p:nvSpPr>
        <p:spPr bwMode="auto">
          <a:xfrm>
            <a:off x="204675"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324" dirty="0">
                <a:gradFill>
                  <a:gsLst>
                    <a:gs pos="0">
                      <a:srgbClr val="FFFFFF"/>
                    </a:gs>
                    <a:gs pos="100000">
                      <a:srgbClr val="FFFFFF"/>
                    </a:gs>
                  </a:gsLst>
                  <a:lin ang="5400000" scaled="0"/>
                </a:gradFill>
                <a:latin typeface="Segoe UI Light"/>
                <a:ea typeface="Segoe UI" pitchFamily="34" charset="0"/>
                <a:cs typeface="Segoe UI" pitchFamily="34" charset="0"/>
              </a:rPr>
              <a:t>DC-Server0001</a:t>
            </a:r>
          </a:p>
        </p:txBody>
      </p:sp>
      <p:sp>
        <p:nvSpPr>
          <p:cNvPr id="6" name="Rectangle 5"/>
          <p:cNvSpPr/>
          <p:nvPr/>
        </p:nvSpPr>
        <p:spPr bwMode="auto">
          <a:xfrm>
            <a:off x="899320"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324" dirty="0">
                <a:gradFill>
                  <a:gsLst>
                    <a:gs pos="0">
                      <a:srgbClr val="FFFFFF"/>
                    </a:gs>
                    <a:gs pos="100000">
                      <a:srgbClr val="FFFFFF"/>
                    </a:gs>
                  </a:gsLst>
                  <a:lin ang="5400000" scaled="0"/>
                </a:gradFill>
                <a:latin typeface="Segoe UI Light"/>
                <a:ea typeface="Segoe UI" pitchFamily="34" charset="0"/>
                <a:cs typeface="Segoe UI" pitchFamily="34" charset="0"/>
              </a:rPr>
              <a:t>DC-Server0002</a:t>
            </a:r>
          </a:p>
        </p:txBody>
      </p:sp>
      <p:sp>
        <p:nvSpPr>
          <p:cNvPr id="7" name="Rectangle 6"/>
          <p:cNvSpPr/>
          <p:nvPr/>
        </p:nvSpPr>
        <p:spPr bwMode="auto">
          <a:xfrm>
            <a:off x="1593965"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MBX-Server0001</a:t>
            </a:r>
          </a:p>
        </p:txBody>
      </p:sp>
      <p:sp>
        <p:nvSpPr>
          <p:cNvPr id="8" name="Rectangle 7"/>
          <p:cNvSpPr/>
          <p:nvPr/>
        </p:nvSpPr>
        <p:spPr bwMode="auto">
          <a:xfrm>
            <a:off x="2288611"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MBX-Server0002</a:t>
            </a:r>
          </a:p>
        </p:txBody>
      </p:sp>
      <p:sp>
        <p:nvSpPr>
          <p:cNvPr id="9" name="Rectangle 8"/>
          <p:cNvSpPr/>
          <p:nvPr/>
        </p:nvSpPr>
        <p:spPr bwMode="auto">
          <a:xfrm>
            <a:off x="4372547"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SQL-Server0001</a:t>
            </a:r>
          </a:p>
        </p:txBody>
      </p:sp>
      <p:sp>
        <p:nvSpPr>
          <p:cNvPr id="10" name="Rectangle 9"/>
          <p:cNvSpPr/>
          <p:nvPr/>
        </p:nvSpPr>
        <p:spPr bwMode="auto">
          <a:xfrm>
            <a:off x="8540420"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029" dirty="0">
                <a:gradFill>
                  <a:gsLst>
                    <a:gs pos="0">
                      <a:srgbClr val="FFFFFF"/>
                    </a:gs>
                    <a:gs pos="100000">
                      <a:srgbClr val="FFFFFF"/>
                    </a:gs>
                  </a:gsLst>
                  <a:lin ang="5400000" scaled="0"/>
                </a:gradFill>
                <a:latin typeface="Segoe UI Light"/>
                <a:ea typeface="Segoe UI" pitchFamily="34" charset="0"/>
                <a:cs typeface="Segoe UI" pitchFamily="34" charset="0"/>
              </a:rPr>
              <a:t>SPAP-Server0002</a:t>
            </a:r>
          </a:p>
        </p:txBody>
      </p:sp>
      <p:sp>
        <p:nvSpPr>
          <p:cNvPr id="11" name="Rectangle 10"/>
          <p:cNvSpPr/>
          <p:nvPr/>
        </p:nvSpPr>
        <p:spPr bwMode="auto">
          <a:xfrm>
            <a:off x="2983256"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CAS-Server0001</a:t>
            </a:r>
          </a:p>
        </p:txBody>
      </p:sp>
      <p:sp>
        <p:nvSpPr>
          <p:cNvPr id="12" name="Rectangle 11"/>
          <p:cNvSpPr/>
          <p:nvPr/>
        </p:nvSpPr>
        <p:spPr bwMode="auto">
          <a:xfrm>
            <a:off x="3677902"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CAS-Server0002</a:t>
            </a:r>
          </a:p>
        </p:txBody>
      </p:sp>
      <p:sp>
        <p:nvSpPr>
          <p:cNvPr id="13" name="Rectangle 12"/>
          <p:cNvSpPr/>
          <p:nvPr/>
        </p:nvSpPr>
        <p:spPr bwMode="auto">
          <a:xfrm>
            <a:off x="5067192"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SQL-Server0002</a:t>
            </a:r>
          </a:p>
        </p:txBody>
      </p:sp>
      <p:sp>
        <p:nvSpPr>
          <p:cNvPr id="14" name="Rectangle 13"/>
          <p:cNvSpPr/>
          <p:nvPr/>
        </p:nvSpPr>
        <p:spPr bwMode="auto">
          <a:xfrm>
            <a:off x="5761838"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029" dirty="0">
                <a:gradFill>
                  <a:gsLst>
                    <a:gs pos="0">
                      <a:srgbClr val="FFFFFF"/>
                    </a:gs>
                    <a:gs pos="100000">
                      <a:srgbClr val="FFFFFF"/>
                    </a:gs>
                  </a:gsLst>
                  <a:lin ang="5400000" scaled="0"/>
                </a:gradFill>
                <a:latin typeface="Segoe UI Light"/>
                <a:ea typeface="Segoe UI" pitchFamily="34" charset="0"/>
                <a:cs typeface="Segoe UI" pitchFamily="34" charset="0"/>
              </a:rPr>
              <a:t>SQW-Server0003</a:t>
            </a:r>
          </a:p>
        </p:txBody>
      </p:sp>
      <p:sp>
        <p:nvSpPr>
          <p:cNvPr id="15" name="Rectangle 14"/>
          <p:cNvSpPr/>
          <p:nvPr/>
        </p:nvSpPr>
        <p:spPr bwMode="auto">
          <a:xfrm>
            <a:off x="6456483"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SPFE-Server0001</a:t>
            </a:r>
          </a:p>
        </p:txBody>
      </p:sp>
      <p:sp>
        <p:nvSpPr>
          <p:cNvPr id="16" name="Rectangle 15"/>
          <p:cNvSpPr/>
          <p:nvPr/>
        </p:nvSpPr>
        <p:spPr bwMode="auto">
          <a:xfrm>
            <a:off x="7151129"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176" dirty="0">
                <a:gradFill>
                  <a:gsLst>
                    <a:gs pos="0">
                      <a:srgbClr val="FFFFFF"/>
                    </a:gs>
                    <a:gs pos="100000">
                      <a:srgbClr val="FFFFFF"/>
                    </a:gs>
                  </a:gsLst>
                  <a:lin ang="5400000" scaled="0"/>
                </a:gradFill>
                <a:latin typeface="Segoe UI Light"/>
                <a:ea typeface="Segoe UI" pitchFamily="34" charset="0"/>
                <a:cs typeface="Segoe UI" pitchFamily="34" charset="0"/>
              </a:rPr>
              <a:t>SPFE-Server0002</a:t>
            </a:r>
          </a:p>
        </p:txBody>
      </p:sp>
      <p:sp>
        <p:nvSpPr>
          <p:cNvPr id="17" name="Rectangle 16"/>
          <p:cNvSpPr/>
          <p:nvPr/>
        </p:nvSpPr>
        <p:spPr bwMode="auto">
          <a:xfrm>
            <a:off x="7845774" y="3989266"/>
            <a:ext cx="403391" cy="134463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029" dirty="0">
                <a:gradFill>
                  <a:gsLst>
                    <a:gs pos="0">
                      <a:srgbClr val="FFFFFF"/>
                    </a:gs>
                    <a:gs pos="100000">
                      <a:srgbClr val="FFFFFF"/>
                    </a:gs>
                  </a:gsLst>
                  <a:lin ang="5400000" scaled="0"/>
                </a:gradFill>
                <a:latin typeface="Segoe UI Light"/>
                <a:ea typeface="Segoe UI" pitchFamily="34" charset="0"/>
                <a:cs typeface="Segoe UI" pitchFamily="34" charset="0"/>
              </a:rPr>
              <a:t>SPAP-Server0001</a:t>
            </a:r>
          </a:p>
        </p:txBody>
      </p:sp>
      <p:sp>
        <p:nvSpPr>
          <p:cNvPr id="22" name="Up Arrow Callout 21"/>
          <p:cNvSpPr/>
          <p:nvPr/>
        </p:nvSpPr>
        <p:spPr bwMode="auto">
          <a:xfrm>
            <a:off x="204674" y="3148867"/>
            <a:ext cx="4370071" cy="728345"/>
          </a:xfrm>
          <a:prstGeom prst="up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rgbClr val="FFFFFF"/>
                    </a:gs>
                    <a:gs pos="100000">
                      <a:srgbClr val="FFFFFF"/>
                    </a:gs>
                  </a:gsLst>
                  <a:lin ang="5400000" scaled="0"/>
                </a:gradFill>
                <a:latin typeface="Segoe UI Light"/>
                <a:ea typeface="Segoe UI" pitchFamily="34" charset="0"/>
                <a:cs typeface="Segoe UI" pitchFamily="34" charset="0"/>
              </a:rPr>
              <a:t>DSC</a:t>
            </a:r>
          </a:p>
        </p:txBody>
      </p:sp>
      <p:sp>
        <p:nvSpPr>
          <p:cNvPr id="24" name="Up Arrow Callout 23"/>
          <p:cNvSpPr/>
          <p:nvPr/>
        </p:nvSpPr>
        <p:spPr bwMode="auto">
          <a:xfrm>
            <a:off x="4572871" y="3148867"/>
            <a:ext cx="4370071" cy="728345"/>
          </a:xfrm>
          <a:prstGeom prst="up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r>
              <a:rPr lang="en-US" sz="1765" dirty="0">
                <a:gradFill>
                  <a:gsLst>
                    <a:gs pos="0">
                      <a:srgbClr val="FFFFFF"/>
                    </a:gs>
                    <a:gs pos="100000">
                      <a:srgbClr val="FFFFFF"/>
                    </a:gs>
                  </a:gsLst>
                  <a:lin ang="5400000" scaled="0"/>
                </a:gradFill>
                <a:latin typeface="Segoe UI Light"/>
                <a:ea typeface="Segoe UI" pitchFamily="34" charset="0"/>
                <a:cs typeface="Segoe UI" pitchFamily="34" charset="0"/>
              </a:rPr>
              <a:t>SMA</a:t>
            </a:r>
          </a:p>
        </p:txBody>
      </p:sp>
      <p:sp>
        <p:nvSpPr>
          <p:cNvPr id="25" name="TextBox 24"/>
          <p:cNvSpPr txBox="1"/>
          <p:nvPr/>
        </p:nvSpPr>
        <p:spPr>
          <a:xfrm>
            <a:off x="4574745" y="1743030"/>
            <a:ext cx="4033912" cy="1185970"/>
          </a:xfrm>
          <a:prstGeom prst="rect">
            <a:avLst/>
          </a:prstGeom>
          <a:noFill/>
        </p:spPr>
        <p:txBody>
          <a:bodyPr wrap="square" lIns="134464" tIns="107571" rIns="134464" bIns="107571" rtlCol="0">
            <a:spAutoFit/>
          </a:bodyPr>
          <a:lstStyle/>
          <a:p>
            <a:pPr algn="r">
              <a:lnSpc>
                <a:spcPct val="90000"/>
              </a:lnSpc>
              <a:spcAft>
                <a:spcPts val="441"/>
              </a:spcAft>
            </a:pPr>
            <a:r>
              <a:rPr lang="en-US" sz="1471" dirty="0">
                <a:latin typeface="Segoe UI Light"/>
              </a:rPr>
              <a:t>Creates Network</a:t>
            </a:r>
          </a:p>
          <a:p>
            <a:pPr algn="r">
              <a:lnSpc>
                <a:spcPct val="90000"/>
              </a:lnSpc>
              <a:spcAft>
                <a:spcPts val="441"/>
              </a:spcAft>
            </a:pPr>
            <a:r>
              <a:rPr lang="en-US" sz="1471" dirty="0">
                <a:latin typeface="Segoe UI Light"/>
              </a:rPr>
              <a:t>Deploys/Monitors VMRoles</a:t>
            </a:r>
          </a:p>
          <a:p>
            <a:pPr algn="r">
              <a:lnSpc>
                <a:spcPct val="90000"/>
              </a:lnSpc>
              <a:spcAft>
                <a:spcPts val="441"/>
              </a:spcAft>
            </a:pPr>
            <a:r>
              <a:rPr lang="en-US" sz="1471" dirty="0">
                <a:latin typeface="Segoe UI Light"/>
              </a:rPr>
              <a:t>Creates Data Disks</a:t>
            </a:r>
          </a:p>
          <a:p>
            <a:pPr algn="r">
              <a:lnSpc>
                <a:spcPct val="90000"/>
              </a:lnSpc>
              <a:spcAft>
                <a:spcPts val="441"/>
              </a:spcAft>
            </a:pPr>
            <a:r>
              <a:rPr lang="en-US" sz="1471" dirty="0">
                <a:latin typeface="Segoe UI Light"/>
              </a:rPr>
              <a:t>Creates NAT Rules</a:t>
            </a:r>
          </a:p>
        </p:txBody>
      </p:sp>
      <p:sp>
        <p:nvSpPr>
          <p:cNvPr id="26" name="TextBox 25"/>
          <p:cNvSpPr txBox="1"/>
          <p:nvPr/>
        </p:nvSpPr>
        <p:spPr>
          <a:xfrm>
            <a:off x="201930" y="1743030"/>
            <a:ext cx="4033912" cy="1440976"/>
          </a:xfrm>
          <a:prstGeom prst="rect">
            <a:avLst/>
          </a:prstGeom>
          <a:noFill/>
        </p:spPr>
        <p:txBody>
          <a:bodyPr wrap="square" lIns="134464" tIns="107571" rIns="134464" bIns="107571" rtlCol="0">
            <a:spAutoFit/>
          </a:bodyPr>
          <a:lstStyle/>
          <a:p>
            <a:pPr>
              <a:lnSpc>
                <a:spcPct val="90000"/>
              </a:lnSpc>
              <a:spcAft>
                <a:spcPts val="441"/>
              </a:spcAft>
            </a:pPr>
            <a:r>
              <a:rPr lang="en-US" sz="1471" dirty="0">
                <a:latin typeface="Segoe UI Light"/>
              </a:rPr>
              <a:t>Initializes Source Disk / Assigns Drive Letter</a:t>
            </a:r>
          </a:p>
          <a:p>
            <a:pPr>
              <a:lnSpc>
                <a:spcPct val="90000"/>
              </a:lnSpc>
              <a:spcAft>
                <a:spcPts val="441"/>
              </a:spcAft>
            </a:pPr>
            <a:r>
              <a:rPr lang="en-US" sz="1471" dirty="0">
                <a:latin typeface="Segoe UI Light"/>
              </a:rPr>
              <a:t>Installs Windows Roles &amp; Features</a:t>
            </a:r>
          </a:p>
          <a:p>
            <a:pPr>
              <a:lnSpc>
                <a:spcPct val="90000"/>
              </a:lnSpc>
              <a:spcAft>
                <a:spcPts val="441"/>
              </a:spcAft>
            </a:pPr>
            <a:r>
              <a:rPr lang="en-US" sz="1471" dirty="0">
                <a:latin typeface="Segoe UI Light"/>
              </a:rPr>
              <a:t>Initializes Data Disk / Assigns Drive Letter</a:t>
            </a:r>
          </a:p>
          <a:p>
            <a:pPr>
              <a:lnSpc>
                <a:spcPct val="90000"/>
              </a:lnSpc>
              <a:spcAft>
                <a:spcPts val="441"/>
              </a:spcAft>
            </a:pPr>
            <a:r>
              <a:rPr lang="en-US" sz="1471" dirty="0">
                <a:latin typeface="Segoe UI Light"/>
              </a:rPr>
              <a:t>Runs Workload Setup</a:t>
            </a:r>
          </a:p>
          <a:p>
            <a:pPr>
              <a:lnSpc>
                <a:spcPct val="90000"/>
              </a:lnSpc>
              <a:spcAft>
                <a:spcPts val="441"/>
              </a:spcAft>
            </a:pPr>
            <a:r>
              <a:rPr lang="en-US" sz="1471" dirty="0">
                <a:latin typeface="Segoe UI Light"/>
              </a:rPr>
              <a:t>Performs Post-Install Configuration</a:t>
            </a:r>
          </a:p>
        </p:txBody>
      </p:sp>
    </p:spTree>
    <p:extLst>
      <p:ext uri="{BB962C8B-B14F-4D97-AF65-F5344CB8AC3E}">
        <p14:creationId xmlns:p14="http://schemas.microsoft.com/office/powerpoint/2010/main" val="142704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10" y="857615"/>
            <a:ext cx="7885581" cy="1674960"/>
          </a:xfrm>
        </p:spPr>
        <p:txBody>
          <a:bodyPr/>
          <a:lstStyle/>
          <a:p>
            <a:r>
              <a:rPr lang="en-US" dirty="0" smtClean="0"/>
              <a:t>Dedicated Exchange Scenario</a:t>
            </a:r>
            <a:br>
              <a:rPr lang="en-US" dirty="0" smtClean="0"/>
            </a:br>
            <a:r>
              <a:rPr lang="en-US" dirty="0" smtClean="0"/>
              <a:t>Deployment Time Comparison</a:t>
            </a:r>
            <a:br>
              <a:rPr lang="en-US" dirty="0" smtClean="0"/>
            </a:br>
            <a:r>
              <a:rPr lang="en-US" sz="2700" i="1" dirty="0">
                <a:solidFill>
                  <a:schemeClr val="bg1">
                    <a:lumMod val="60000"/>
                    <a:lumOff val="40000"/>
                  </a:schemeClr>
                </a:solidFill>
              </a:rPr>
              <a:t>Small Tile vs. Medium Tile</a:t>
            </a:r>
          </a:p>
        </p:txBody>
      </p:sp>
      <p:graphicFrame>
        <p:nvGraphicFramePr>
          <p:cNvPr id="6" name="Content Placeholder 5"/>
          <p:cNvGraphicFramePr>
            <a:graphicFrameLocks noGrp="1"/>
          </p:cNvGraphicFramePr>
          <p:nvPr>
            <p:ph idx="1"/>
            <p:extLst/>
          </p:nvPr>
        </p:nvGraphicFramePr>
        <p:xfrm>
          <a:off x="629210" y="2308469"/>
          <a:ext cx="7885581" cy="319351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028785" y="4085035"/>
            <a:ext cx="1612849" cy="1131079"/>
          </a:xfrm>
          <a:prstGeom prst="rect">
            <a:avLst/>
          </a:prstGeom>
          <a:noFill/>
        </p:spPr>
        <p:txBody>
          <a:bodyPr wrap="square" rtlCol="0">
            <a:spAutoFit/>
          </a:bodyPr>
          <a:lstStyle/>
          <a:p>
            <a:pPr algn="ctr"/>
            <a:r>
              <a:rPr lang="en-US" sz="1350" dirty="0">
                <a:solidFill>
                  <a:srgbClr val="505050"/>
                </a:solidFill>
                <a:latin typeface="Segoe UI Light"/>
                <a:cs typeface="Segoe UI Semilight" panose="020B0402040204020203" pitchFamily="34" charset="0"/>
              </a:rPr>
              <a:t>Sync Deployment</a:t>
            </a:r>
          </a:p>
          <a:p>
            <a:pPr algn="ctr"/>
            <a:r>
              <a:rPr lang="en-US" sz="1350" dirty="0">
                <a:solidFill>
                  <a:srgbClr val="505050"/>
                </a:solidFill>
                <a:latin typeface="Segoe UI Light"/>
                <a:cs typeface="Segoe UI Semilight" panose="020B0402040204020203" pitchFamily="34" charset="0"/>
              </a:rPr>
              <a:t>VMRole Single Tier</a:t>
            </a:r>
          </a:p>
          <a:p>
            <a:pPr algn="ctr"/>
            <a:r>
              <a:rPr lang="en-US" sz="1350" b="1" dirty="0">
                <a:solidFill>
                  <a:srgbClr val="505050"/>
                </a:solidFill>
                <a:latin typeface="Segoe UI Light"/>
                <a:cs typeface="Segoe UI Semilight" panose="020B0402040204020203" pitchFamily="34" charset="0"/>
              </a:rPr>
              <a:t>2VMs</a:t>
            </a:r>
          </a:p>
          <a:p>
            <a:pPr algn="ctr"/>
            <a:r>
              <a:rPr lang="en-US" sz="1350" dirty="0">
                <a:solidFill>
                  <a:srgbClr val="505050"/>
                </a:solidFill>
                <a:latin typeface="Segoe UI Light"/>
                <a:cs typeface="Segoe UI Semilight" panose="020B0402040204020203" pitchFamily="34" charset="0"/>
              </a:rPr>
              <a:t>MBX = 1x 40GB Disk Copied</a:t>
            </a:r>
          </a:p>
        </p:txBody>
      </p:sp>
      <p:sp>
        <p:nvSpPr>
          <p:cNvPr id="5" name="TextBox 4"/>
          <p:cNvSpPr txBox="1"/>
          <p:nvPr/>
        </p:nvSpPr>
        <p:spPr>
          <a:xfrm>
            <a:off x="5755080" y="4080447"/>
            <a:ext cx="1612849" cy="1131079"/>
          </a:xfrm>
          <a:prstGeom prst="rect">
            <a:avLst/>
          </a:prstGeom>
          <a:noFill/>
        </p:spPr>
        <p:txBody>
          <a:bodyPr wrap="square" rtlCol="0">
            <a:spAutoFit/>
          </a:bodyPr>
          <a:lstStyle/>
          <a:p>
            <a:pPr algn="ctr"/>
            <a:r>
              <a:rPr lang="en-US" sz="1350" dirty="0" err="1">
                <a:solidFill>
                  <a:srgbClr val="505050"/>
                </a:solidFill>
                <a:latin typeface="Segoe UI Light"/>
                <a:cs typeface="Segoe UI Semilight" panose="020B0402040204020203" pitchFamily="34" charset="0"/>
              </a:rPr>
              <a:t>Async</a:t>
            </a:r>
            <a:r>
              <a:rPr lang="en-US" sz="1350" dirty="0">
                <a:solidFill>
                  <a:srgbClr val="505050"/>
                </a:solidFill>
                <a:latin typeface="Segoe UI Light"/>
                <a:cs typeface="Segoe UI Semilight" panose="020B0402040204020203" pitchFamily="34" charset="0"/>
              </a:rPr>
              <a:t> Deployment</a:t>
            </a:r>
          </a:p>
          <a:p>
            <a:pPr algn="ctr"/>
            <a:r>
              <a:rPr lang="en-US" sz="1350" dirty="0">
                <a:solidFill>
                  <a:srgbClr val="505050"/>
                </a:solidFill>
                <a:latin typeface="Segoe UI Light"/>
                <a:cs typeface="Segoe UI Semilight" panose="020B0402040204020203" pitchFamily="34" charset="0"/>
              </a:rPr>
              <a:t>VMRole + DSC</a:t>
            </a:r>
          </a:p>
          <a:p>
            <a:pPr algn="ctr"/>
            <a:r>
              <a:rPr lang="en-US" sz="1350" b="1" dirty="0">
                <a:solidFill>
                  <a:srgbClr val="505050"/>
                </a:solidFill>
                <a:latin typeface="Segoe UI Light"/>
                <a:cs typeface="Segoe UI Semilight" panose="020B0402040204020203" pitchFamily="34" charset="0"/>
              </a:rPr>
              <a:t>6VMs</a:t>
            </a:r>
          </a:p>
          <a:p>
            <a:pPr algn="ctr"/>
            <a:r>
              <a:rPr lang="en-US" sz="1350" dirty="0">
                <a:solidFill>
                  <a:srgbClr val="505050"/>
                </a:solidFill>
                <a:latin typeface="Segoe UI Light"/>
                <a:cs typeface="Segoe UI Semilight" panose="020B0402040204020203" pitchFamily="34" charset="0"/>
              </a:rPr>
              <a:t>MBX = 2x 250GB Disk Created</a:t>
            </a:r>
          </a:p>
        </p:txBody>
      </p:sp>
      <p:grpSp>
        <p:nvGrpSpPr>
          <p:cNvPr id="7" name="Group 6"/>
          <p:cNvGrpSpPr/>
          <p:nvPr/>
        </p:nvGrpSpPr>
        <p:grpSpPr>
          <a:xfrm>
            <a:off x="2474876" y="5507013"/>
            <a:ext cx="720666" cy="331129"/>
            <a:chOff x="3366002" y="6380841"/>
            <a:chExt cx="980156" cy="450358"/>
          </a:xfrm>
        </p:grpSpPr>
        <p:pic>
          <p:nvPicPr>
            <p:cNvPr id="23" name="Picture 22"/>
            <p:cNvPicPr>
              <a:picLocks noChangeAspect="1"/>
            </p:cNvPicPr>
            <p:nvPr/>
          </p:nvPicPr>
          <p:blipFill>
            <a:blip r:embed="rId3">
              <a:duotone>
                <a:schemeClr val="bg2">
                  <a:shade val="45000"/>
                  <a:satMod val="135000"/>
                </a:schemeClr>
                <a:prstClr val="white"/>
              </a:duotone>
            </a:blip>
            <a:stretch>
              <a:fillRect/>
            </a:stretch>
          </p:blipFill>
          <p:spPr>
            <a:xfrm>
              <a:off x="3366002" y="6380841"/>
              <a:ext cx="490078" cy="450358"/>
            </a:xfrm>
            <a:prstGeom prst="rect">
              <a:avLst/>
            </a:prstGeom>
          </p:spPr>
        </p:pic>
        <p:pic>
          <p:nvPicPr>
            <p:cNvPr id="24" name="Picture 23"/>
            <p:cNvPicPr>
              <a:picLocks noChangeAspect="1"/>
            </p:cNvPicPr>
            <p:nvPr/>
          </p:nvPicPr>
          <p:blipFill>
            <a:blip r:embed="rId3">
              <a:duotone>
                <a:schemeClr val="bg2">
                  <a:shade val="45000"/>
                  <a:satMod val="135000"/>
                </a:schemeClr>
                <a:prstClr val="white"/>
              </a:duotone>
            </a:blip>
            <a:stretch>
              <a:fillRect/>
            </a:stretch>
          </p:blipFill>
          <p:spPr>
            <a:xfrm>
              <a:off x="3856080" y="6380841"/>
              <a:ext cx="490078" cy="450358"/>
            </a:xfrm>
            <a:prstGeom prst="rect">
              <a:avLst/>
            </a:prstGeom>
          </p:spPr>
        </p:pic>
      </p:grpSp>
      <p:grpSp>
        <p:nvGrpSpPr>
          <p:cNvPr id="4" name="Group 3"/>
          <p:cNvGrpSpPr/>
          <p:nvPr/>
        </p:nvGrpSpPr>
        <p:grpSpPr>
          <a:xfrm>
            <a:off x="5479734" y="5507013"/>
            <a:ext cx="2163539" cy="331129"/>
            <a:chOff x="7582268" y="6380841"/>
            <a:chExt cx="2942563" cy="450358"/>
          </a:xfrm>
        </p:grpSpPr>
        <p:pic>
          <p:nvPicPr>
            <p:cNvPr id="25" name="Picture 24"/>
            <p:cNvPicPr>
              <a:picLocks noChangeAspect="1"/>
            </p:cNvPicPr>
            <p:nvPr/>
          </p:nvPicPr>
          <p:blipFill>
            <a:blip r:embed="rId3">
              <a:duotone>
                <a:prstClr val="black"/>
                <a:schemeClr val="tx2">
                  <a:lumMod val="40000"/>
                  <a:lumOff val="60000"/>
                  <a:tint val="45000"/>
                  <a:satMod val="400000"/>
                </a:schemeClr>
              </a:duotone>
            </a:blip>
            <a:stretch>
              <a:fillRect/>
            </a:stretch>
          </p:blipFill>
          <p:spPr>
            <a:xfrm>
              <a:off x="7582268" y="6380841"/>
              <a:ext cx="490078" cy="450358"/>
            </a:xfrm>
            <a:prstGeom prst="rect">
              <a:avLst/>
            </a:prstGeom>
          </p:spPr>
        </p:pic>
        <p:pic>
          <p:nvPicPr>
            <p:cNvPr id="26" name="Picture 25"/>
            <p:cNvPicPr>
              <a:picLocks noChangeAspect="1"/>
            </p:cNvPicPr>
            <p:nvPr/>
          </p:nvPicPr>
          <p:blipFill>
            <a:blip r:embed="rId3">
              <a:duotone>
                <a:prstClr val="black"/>
                <a:schemeClr val="tx2">
                  <a:lumMod val="40000"/>
                  <a:lumOff val="60000"/>
                  <a:tint val="45000"/>
                  <a:satMod val="400000"/>
                </a:schemeClr>
              </a:duotone>
            </a:blip>
            <a:stretch>
              <a:fillRect/>
            </a:stretch>
          </p:blipFill>
          <p:spPr>
            <a:xfrm>
              <a:off x="8072346" y="6380841"/>
              <a:ext cx="490078" cy="450358"/>
            </a:xfrm>
            <a:prstGeom prst="rect">
              <a:avLst/>
            </a:prstGeom>
          </p:spPr>
        </p:pic>
        <p:pic>
          <p:nvPicPr>
            <p:cNvPr id="27" name="Picture 26"/>
            <p:cNvPicPr>
              <a:picLocks noChangeAspect="1"/>
            </p:cNvPicPr>
            <p:nvPr/>
          </p:nvPicPr>
          <p:blipFill>
            <a:blip r:embed="rId3">
              <a:duotone>
                <a:prstClr val="black"/>
                <a:schemeClr val="tx2">
                  <a:lumMod val="40000"/>
                  <a:lumOff val="60000"/>
                  <a:tint val="45000"/>
                  <a:satMod val="400000"/>
                </a:schemeClr>
              </a:duotone>
            </a:blip>
            <a:stretch>
              <a:fillRect/>
            </a:stretch>
          </p:blipFill>
          <p:spPr>
            <a:xfrm>
              <a:off x="8562424" y="6380841"/>
              <a:ext cx="490078" cy="450358"/>
            </a:xfrm>
            <a:prstGeom prst="rect">
              <a:avLst/>
            </a:prstGeom>
          </p:spPr>
        </p:pic>
        <p:pic>
          <p:nvPicPr>
            <p:cNvPr id="28" name="Picture 27"/>
            <p:cNvPicPr>
              <a:picLocks noChangeAspect="1"/>
            </p:cNvPicPr>
            <p:nvPr/>
          </p:nvPicPr>
          <p:blipFill>
            <a:blip r:embed="rId3">
              <a:duotone>
                <a:prstClr val="black"/>
                <a:schemeClr val="tx2">
                  <a:lumMod val="40000"/>
                  <a:lumOff val="60000"/>
                  <a:tint val="45000"/>
                  <a:satMod val="400000"/>
                </a:schemeClr>
              </a:duotone>
            </a:blip>
            <a:stretch>
              <a:fillRect/>
            </a:stretch>
          </p:blipFill>
          <p:spPr>
            <a:xfrm>
              <a:off x="9052502" y="6380841"/>
              <a:ext cx="490078" cy="450358"/>
            </a:xfrm>
            <a:prstGeom prst="rect">
              <a:avLst/>
            </a:prstGeom>
          </p:spPr>
        </p:pic>
        <p:pic>
          <p:nvPicPr>
            <p:cNvPr id="29" name="Picture 28"/>
            <p:cNvPicPr>
              <a:picLocks noChangeAspect="1"/>
            </p:cNvPicPr>
            <p:nvPr/>
          </p:nvPicPr>
          <p:blipFill>
            <a:blip r:embed="rId3">
              <a:duotone>
                <a:prstClr val="black"/>
                <a:schemeClr val="tx2">
                  <a:lumMod val="40000"/>
                  <a:lumOff val="60000"/>
                  <a:tint val="45000"/>
                  <a:satMod val="400000"/>
                </a:schemeClr>
              </a:duotone>
            </a:blip>
            <a:stretch>
              <a:fillRect/>
            </a:stretch>
          </p:blipFill>
          <p:spPr>
            <a:xfrm>
              <a:off x="9542580" y="6380841"/>
              <a:ext cx="490078" cy="450358"/>
            </a:xfrm>
            <a:prstGeom prst="rect">
              <a:avLst/>
            </a:prstGeom>
          </p:spPr>
        </p:pic>
        <p:pic>
          <p:nvPicPr>
            <p:cNvPr id="30" name="Picture 29"/>
            <p:cNvPicPr>
              <a:picLocks noChangeAspect="1"/>
            </p:cNvPicPr>
            <p:nvPr/>
          </p:nvPicPr>
          <p:blipFill>
            <a:blip r:embed="rId3">
              <a:duotone>
                <a:prstClr val="black"/>
                <a:schemeClr val="tx2">
                  <a:lumMod val="40000"/>
                  <a:lumOff val="60000"/>
                  <a:tint val="45000"/>
                  <a:satMod val="400000"/>
                </a:schemeClr>
              </a:duotone>
            </a:blip>
            <a:stretch>
              <a:fillRect/>
            </a:stretch>
          </p:blipFill>
          <p:spPr>
            <a:xfrm>
              <a:off x="10034753" y="6380841"/>
              <a:ext cx="490078" cy="450358"/>
            </a:xfrm>
            <a:prstGeom prst="rect">
              <a:avLst/>
            </a:prstGeom>
          </p:spPr>
        </p:pic>
      </p:grpSp>
    </p:spTree>
    <p:extLst>
      <p:ext uri="{BB962C8B-B14F-4D97-AF65-F5344CB8AC3E}">
        <p14:creationId xmlns:p14="http://schemas.microsoft.com/office/powerpoint/2010/main" val="832178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VMRole Scenarios </a:t>
            </a:r>
            <a:endParaRPr lang="en-US" dirty="0"/>
          </a:p>
        </p:txBody>
      </p:sp>
      <p:sp>
        <p:nvSpPr>
          <p:cNvPr id="5" name="Content Placeholder 4"/>
          <p:cNvSpPr>
            <a:spLocks noGrp="1"/>
          </p:cNvSpPr>
          <p:nvPr>
            <p:ph idx="1"/>
          </p:nvPr>
        </p:nvSpPr>
        <p:spPr>
          <a:xfrm>
            <a:off x="201930" y="1749371"/>
            <a:ext cx="8740142" cy="4172875"/>
          </a:xfrm>
        </p:spPr>
        <p:txBody>
          <a:bodyPr>
            <a:normAutofit fontScale="92500" lnSpcReduction="20000"/>
          </a:bodyPr>
          <a:lstStyle/>
          <a:p>
            <a:r>
              <a:rPr lang="en-US" dirty="0" smtClean="0"/>
              <a:t>No Auto Initiation</a:t>
            </a:r>
          </a:p>
          <a:p>
            <a:pPr lvl="1"/>
            <a:r>
              <a:rPr lang="en-US" dirty="0" smtClean="0">
                <a:latin typeface="+mj-lt"/>
              </a:rPr>
              <a:t>DIY: Capacity and Availability for all VMRoles</a:t>
            </a:r>
          </a:p>
          <a:p>
            <a:pPr lvl="1"/>
            <a:endParaRPr lang="en-US" sz="1471" dirty="0">
              <a:latin typeface="+mj-lt"/>
            </a:endParaRPr>
          </a:p>
          <a:p>
            <a:r>
              <a:rPr lang="en-US" dirty="0" smtClean="0"/>
              <a:t>Semi Auto</a:t>
            </a:r>
          </a:p>
          <a:p>
            <a:pPr lvl="1"/>
            <a:r>
              <a:rPr lang="en-US" dirty="0" smtClean="0">
                <a:latin typeface="+mj-lt"/>
              </a:rPr>
              <a:t>Table Stakes: Isolated Network + AD</a:t>
            </a:r>
          </a:p>
          <a:p>
            <a:pPr lvl="1"/>
            <a:endParaRPr lang="en-US" sz="1471" dirty="0">
              <a:latin typeface="+mj-lt"/>
            </a:endParaRPr>
          </a:p>
          <a:p>
            <a:r>
              <a:rPr lang="en-US" dirty="0" smtClean="0"/>
              <a:t>Full Auto</a:t>
            </a:r>
          </a:p>
          <a:p>
            <a:pPr lvl="1"/>
            <a:r>
              <a:rPr lang="en-US" dirty="0" smtClean="0">
                <a:latin typeface="+mj-lt"/>
              </a:rPr>
              <a:t>Dedicated Exchange: Everything in Table Stakes + Exchange Roles (MBX and CAS)</a:t>
            </a:r>
          </a:p>
          <a:p>
            <a:pPr lvl="1"/>
            <a:r>
              <a:rPr lang="en-US" dirty="0" smtClean="0">
                <a:latin typeface="+mj-lt"/>
              </a:rPr>
              <a:t>Dedicated SQL: Everything in Table Stakes + SQL Roles</a:t>
            </a:r>
          </a:p>
          <a:p>
            <a:pPr lvl="1"/>
            <a:r>
              <a:rPr lang="en-US" dirty="0" smtClean="0">
                <a:latin typeface="+mj-lt"/>
              </a:rPr>
              <a:t>Dedicated SharePoint: Everything in Table Stakes + SQL Roles + SharePoint Roles</a:t>
            </a:r>
          </a:p>
          <a:p>
            <a:pPr lvl="1"/>
            <a:r>
              <a:rPr lang="en-US" dirty="0" smtClean="0">
                <a:latin typeface="+mj-lt"/>
              </a:rPr>
              <a:t>Dedicated 1st Party Workloads: Everything in Table Stakes + Exchange Roles + SQL Roles + SharePoint Roles</a:t>
            </a:r>
          </a:p>
        </p:txBody>
      </p:sp>
    </p:spTree>
    <p:extLst>
      <p:ext uri="{BB962C8B-B14F-4D97-AF65-F5344CB8AC3E}">
        <p14:creationId xmlns:p14="http://schemas.microsoft.com/office/powerpoint/2010/main" val="32617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68226" y="3228525"/>
            <a:ext cx="2521195" cy="2350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latin typeface="Segoe UI Light"/>
            </a:endParaRPr>
          </a:p>
        </p:txBody>
      </p:sp>
      <p:sp>
        <p:nvSpPr>
          <p:cNvPr id="6" name="Rectangle 5"/>
          <p:cNvSpPr/>
          <p:nvPr/>
        </p:nvSpPr>
        <p:spPr>
          <a:xfrm>
            <a:off x="2050805" y="3508658"/>
            <a:ext cx="1781807" cy="181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latin typeface="Segoe UI Light"/>
            </a:endParaRPr>
          </a:p>
        </p:txBody>
      </p:sp>
      <p:sp>
        <p:nvSpPr>
          <p:cNvPr id="11" name="Rectangle 2"/>
          <p:cNvSpPr>
            <a:spLocks noChangeArrowheads="1"/>
          </p:cNvSpPr>
          <p:nvPr/>
        </p:nvSpPr>
        <p:spPr bwMode="auto">
          <a:xfrm>
            <a:off x="650" y="722154"/>
            <a:ext cx="135822" cy="27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7222" tIns="33611" rIns="67222" bIns="33611" numCol="1" anchor="ctr" anchorCtr="0" compatLnSpc="1">
            <a:prstTxWarp prst="textNoShape">
              <a:avLst/>
            </a:prstTxWarp>
            <a:spAutoFit/>
          </a:bodyPr>
          <a:lstStyle/>
          <a:p>
            <a:endParaRPr lang="en-US" sz="1324" dirty="0">
              <a:solidFill>
                <a:srgbClr val="FFFFFF"/>
              </a:solidFill>
              <a:latin typeface="Segoe UI Light"/>
            </a:endParaRPr>
          </a:p>
        </p:txBody>
      </p:sp>
      <p:graphicFrame>
        <p:nvGraphicFramePr>
          <p:cNvPr id="24" name="Table 23"/>
          <p:cNvGraphicFramePr>
            <a:graphicFrameLocks noGrp="1"/>
          </p:cNvGraphicFramePr>
          <p:nvPr>
            <p:extLst/>
          </p:nvPr>
        </p:nvGraphicFramePr>
        <p:xfrm>
          <a:off x="4339498" y="3804503"/>
          <a:ext cx="2178652" cy="1663540"/>
        </p:xfrm>
        <a:graphic>
          <a:graphicData uri="http://schemas.openxmlformats.org/drawingml/2006/table">
            <a:tbl>
              <a:tblPr>
                <a:tableStyleId>{5C22544A-7EE6-4342-B048-85BDC9FD1C3A}</a:tableStyleId>
              </a:tblPr>
              <a:tblGrid>
                <a:gridCol w="527108"/>
                <a:gridCol w="527108"/>
                <a:gridCol w="527108"/>
                <a:gridCol w="597328"/>
              </a:tblGrid>
              <a:tr h="615784">
                <a:tc>
                  <a:txBody>
                    <a:bodyPr/>
                    <a:lstStyle/>
                    <a:p>
                      <a:pPr algn="ctr"/>
                      <a:r>
                        <a:rPr lang="en-US" sz="1200" b="1" dirty="0" smtClean="0">
                          <a:latin typeface="+mj-lt"/>
                        </a:rPr>
                        <a:t>Exch</a:t>
                      </a:r>
                      <a:r>
                        <a:rPr lang="en-US" sz="900" b="1" dirty="0" smtClean="0">
                          <a:latin typeface="+mj-lt"/>
                        </a:rPr>
                        <a:t> </a:t>
                      </a:r>
                      <a:r>
                        <a:rPr lang="en-US" sz="700" b="1" dirty="0" smtClean="0">
                          <a:latin typeface="+mj-lt"/>
                        </a:rPr>
                        <a:t>CAS</a:t>
                      </a:r>
                      <a:endParaRPr lang="en-US" sz="700" b="1" dirty="0">
                        <a:latin typeface="+mj-lt"/>
                      </a:endParaRP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j-lt"/>
                        </a:rPr>
                        <a:t>Exch </a:t>
                      </a:r>
                      <a:r>
                        <a:rPr lang="en-US" sz="700" b="1" dirty="0" smtClean="0">
                          <a:latin typeface="+mj-lt"/>
                        </a:rPr>
                        <a:t>CAS</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200" b="1" dirty="0" smtClean="0">
                          <a:latin typeface="+mj-lt"/>
                        </a:rPr>
                        <a:t>SP</a:t>
                      </a:r>
                      <a:br>
                        <a:rPr lang="en-US" sz="1200" b="1" dirty="0" smtClean="0">
                          <a:latin typeface="+mj-lt"/>
                        </a:rPr>
                      </a:br>
                      <a:r>
                        <a:rPr lang="en-US" sz="700" b="1" dirty="0" smtClean="0">
                          <a:latin typeface="+mj-lt"/>
                        </a:rPr>
                        <a:t>FE</a:t>
                      </a:r>
                    </a:p>
                  </a:txBody>
                  <a:tcPr marL="0" marR="0"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200" b="1" dirty="0" smtClean="0">
                          <a:latin typeface="+mj-lt"/>
                        </a:rPr>
                        <a:t>SP</a:t>
                      </a:r>
                      <a:r>
                        <a:rPr lang="en-US" sz="1000" b="1" dirty="0" smtClean="0">
                          <a:latin typeface="+mj-lt"/>
                        </a:rPr>
                        <a:t/>
                      </a:r>
                      <a:br>
                        <a:rPr lang="en-US" sz="1000" b="1" dirty="0" smtClean="0">
                          <a:latin typeface="+mj-lt"/>
                        </a:rPr>
                      </a:br>
                      <a:r>
                        <a:rPr lang="en-US" sz="700" b="1" dirty="0" smtClean="0">
                          <a:latin typeface="+mj-lt"/>
                        </a:rPr>
                        <a:t>FE</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238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j-lt"/>
                        </a:rPr>
                        <a:t>Exch</a:t>
                      </a:r>
                      <a:r>
                        <a:rPr lang="en-US" sz="900" b="1" dirty="0" smtClean="0">
                          <a:latin typeface="+mj-lt"/>
                        </a:rPr>
                        <a:t> </a:t>
                      </a:r>
                      <a:r>
                        <a:rPr lang="en-US" sz="700" b="1" dirty="0" smtClean="0">
                          <a:latin typeface="+mj-lt"/>
                        </a:rPr>
                        <a:t>MBX</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200" b="1" dirty="0" smtClean="0">
                          <a:latin typeface="+mj-lt"/>
                        </a:rPr>
                        <a:t>Exch</a:t>
                      </a:r>
                      <a:r>
                        <a:rPr lang="en-US" sz="900" b="1" dirty="0" smtClean="0">
                          <a:latin typeface="+mj-lt"/>
                        </a:rPr>
                        <a:t> </a:t>
                      </a:r>
                      <a:r>
                        <a:rPr lang="en-US" sz="700" b="1" dirty="0" smtClean="0">
                          <a:latin typeface="+mj-lt"/>
                        </a:rPr>
                        <a:t>MBX</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j-lt"/>
                        </a:rPr>
                        <a:t>SP</a:t>
                      </a:r>
                      <a:endParaRPr lang="en-US" sz="900" b="1" dirty="0" smtClean="0">
                        <a:latin typeface="+mj-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smtClean="0">
                          <a:latin typeface="+mj-lt"/>
                        </a:rPr>
                        <a:t>App</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j-lt"/>
                        </a:rPr>
                        <a:t>SP</a:t>
                      </a:r>
                      <a:r>
                        <a:rPr lang="en-US" sz="900" b="1" dirty="0" smtClean="0">
                          <a:latin typeface="+mj-lt"/>
                        </a:rPr>
                        <a:t/>
                      </a:r>
                      <a:br>
                        <a:rPr lang="en-US" sz="900" b="1" dirty="0" smtClean="0">
                          <a:latin typeface="+mj-lt"/>
                        </a:rPr>
                      </a:br>
                      <a:r>
                        <a:rPr lang="en-US" sz="900" b="1" dirty="0" smtClean="0">
                          <a:latin typeface="+mj-lt"/>
                        </a:rPr>
                        <a:t>Search</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238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j-lt"/>
                          <a:ea typeface="+mn-ea"/>
                          <a:cs typeface="+mn-cs"/>
                        </a:rPr>
                        <a:t>AD</a:t>
                      </a:r>
                      <a:endParaRPr lang="en-US" sz="1200" b="1" kern="1200" dirty="0">
                        <a:solidFill>
                          <a:schemeClr val="dk1"/>
                        </a:solidFill>
                        <a:latin typeface="+mj-lt"/>
                        <a:ea typeface="+mn-ea"/>
                        <a:cs typeface="+mn-cs"/>
                      </a:endParaRP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j-lt"/>
                          <a:ea typeface="+mn-ea"/>
                          <a:cs typeface="+mn-cs"/>
                        </a:rPr>
                        <a:t>AD</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j-lt"/>
                        </a:rPr>
                        <a:t>SQL </a:t>
                      </a:r>
                      <a:r>
                        <a:rPr lang="en-US" sz="600" b="1" dirty="0" smtClean="0">
                          <a:latin typeface="+mj-lt"/>
                        </a:rPr>
                        <a:t>(Always</a:t>
                      </a:r>
                      <a:r>
                        <a:rPr lang="en-US" sz="600" b="1" baseline="0" dirty="0" smtClean="0">
                          <a:latin typeface="+mj-lt"/>
                        </a:rPr>
                        <a:t> On</a:t>
                      </a:r>
                      <a:r>
                        <a:rPr lang="en-US" sz="600" b="1" dirty="0" smtClean="0">
                          <a:latin typeface="+mj-lt"/>
                        </a:rPr>
                        <a:t>)</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j-lt"/>
                        </a:rPr>
                        <a:t>SQL</a:t>
                      </a:r>
                      <a:br>
                        <a:rPr lang="en-US" sz="1200" b="1" dirty="0" smtClean="0">
                          <a:latin typeface="+mj-lt"/>
                        </a:rPr>
                      </a:br>
                      <a:r>
                        <a:rPr lang="en-US" sz="600" b="1" kern="1200" dirty="0" smtClean="0">
                          <a:solidFill>
                            <a:schemeClr val="dk1"/>
                          </a:solidFill>
                          <a:latin typeface="+mn-lt"/>
                          <a:ea typeface="+mn-ea"/>
                          <a:cs typeface="+mn-cs"/>
                        </a:rPr>
                        <a:t>(Always</a:t>
                      </a:r>
                      <a:r>
                        <a:rPr lang="en-US" sz="600" b="1" kern="1200" baseline="0" dirty="0" smtClean="0">
                          <a:solidFill>
                            <a:schemeClr val="dk1"/>
                          </a:solidFill>
                          <a:latin typeface="+mn-lt"/>
                          <a:ea typeface="+mn-ea"/>
                          <a:cs typeface="+mn-cs"/>
                        </a:rPr>
                        <a:t> On</a:t>
                      </a:r>
                      <a:r>
                        <a:rPr lang="en-US" sz="600" b="1" kern="1200" dirty="0" smtClean="0">
                          <a:solidFill>
                            <a:schemeClr val="dk1"/>
                          </a:solidFill>
                          <a:latin typeface="+mn-lt"/>
                          <a:ea typeface="+mn-ea"/>
                          <a:cs typeface="+mn-cs"/>
                        </a:rPr>
                        <a:t>)</a:t>
                      </a: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graphicFrame>
        <p:nvGraphicFramePr>
          <p:cNvPr id="25" name="Table 24"/>
          <p:cNvGraphicFramePr>
            <a:graphicFrameLocks noGrp="1"/>
          </p:cNvGraphicFramePr>
          <p:nvPr>
            <p:extLst/>
          </p:nvPr>
        </p:nvGraphicFramePr>
        <p:xfrm>
          <a:off x="2359959" y="4107960"/>
          <a:ext cx="1163498" cy="1047756"/>
        </p:xfrm>
        <a:graphic>
          <a:graphicData uri="http://schemas.openxmlformats.org/drawingml/2006/table">
            <a:tbl>
              <a:tblPr>
                <a:tableStyleId>{5C22544A-7EE6-4342-B048-85BDC9FD1C3A}</a:tableStyleId>
              </a:tblPr>
              <a:tblGrid>
                <a:gridCol w="581749"/>
                <a:gridCol w="581749"/>
              </a:tblGrid>
              <a:tr h="523878">
                <a:tc>
                  <a:txBody>
                    <a:bodyPr/>
                    <a:lstStyle/>
                    <a:p>
                      <a:pPr algn="ctr"/>
                      <a:r>
                        <a:rPr lang="en-US" sz="1200" b="1" dirty="0" smtClean="0">
                          <a:latin typeface="+mj-lt"/>
                        </a:rPr>
                        <a:t>Exch </a:t>
                      </a:r>
                      <a:r>
                        <a:rPr lang="en-US" sz="700" b="1" dirty="0" smtClean="0">
                          <a:latin typeface="+mj-lt"/>
                        </a:rPr>
                        <a:t>(CAS+MBX)</a:t>
                      </a:r>
                      <a:endParaRPr lang="en-US" sz="700" b="1" dirty="0">
                        <a:latin typeface="+mj-lt"/>
                      </a:endParaRP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200" b="1" dirty="0" smtClean="0">
                          <a:latin typeface="+mj-lt"/>
                        </a:rPr>
                        <a:t>SP</a:t>
                      </a:r>
                      <a:endParaRPr lang="en-US" sz="900" b="1" dirty="0">
                        <a:latin typeface="+mj-lt"/>
                      </a:endParaRP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523878">
                <a:tc>
                  <a:txBody>
                    <a:bodyPr/>
                    <a:lstStyle/>
                    <a:p>
                      <a:pPr algn="ctr"/>
                      <a:r>
                        <a:rPr lang="en-US" sz="1200" b="1" dirty="0" smtClean="0">
                          <a:latin typeface="+mj-lt"/>
                        </a:rPr>
                        <a:t>AD</a:t>
                      </a:r>
                      <a:endParaRPr lang="en-US" sz="1200" b="1" dirty="0">
                        <a:latin typeface="+mj-lt"/>
                      </a:endParaRP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sz="1200" b="1" dirty="0" smtClean="0">
                          <a:latin typeface="+mj-lt"/>
                        </a:rPr>
                        <a:t>SQL</a:t>
                      </a:r>
                      <a:endParaRPr lang="en-US" sz="700" b="1" dirty="0">
                        <a:latin typeface="+mj-lt"/>
                      </a:endParaRPr>
                    </a:p>
                  </a:txBody>
                  <a:tcPr marL="67222" marR="67222" marT="33611" marB="336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bl>
          </a:graphicData>
        </a:graphic>
      </p:graphicFrame>
      <p:sp>
        <p:nvSpPr>
          <p:cNvPr id="27" name="TextBox 26"/>
          <p:cNvSpPr txBox="1"/>
          <p:nvPr/>
        </p:nvSpPr>
        <p:spPr>
          <a:xfrm>
            <a:off x="2050805" y="3564684"/>
            <a:ext cx="1781807" cy="454227"/>
          </a:xfrm>
          <a:prstGeom prst="rect">
            <a:avLst/>
          </a:prstGeom>
          <a:noFill/>
        </p:spPr>
        <p:txBody>
          <a:bodyPr wrap="square" rtlCol="0">
            <a:spAutoFit/>
          </a:bodyPr>
          <a:lstStyle/>
          <a:p>
            <a:pPr algn="ctr"/>
            <a:r>
              <a:rPr lang="en-US" sz="1176" dirty="0">
                <a:solidFill>
                  <a:srgbClr val="FFFFFF"/>
                </a:solidFill>
                <a:latin typeface="Segoe UI Light"/>
              </a:rPr>
              <a:t>Small Collaboration Tile (Dev/Test)</a:t>
            </a:r>
          </a:p>
        </p:txBody>
      </p:sp>
      <p:sp>
        <p:nvSpPr>
          <p:cNvPr id="32" name="TextBox 31"/>
          <p:cNvSpPr txBox="1"/>
          <p:nvPr/>
        </p:nvSpPr>
        <p:spPr>
          <a:xfrm>
            <a:off x="4428155" y="3293677"/>
            <a:ext cx="2001337" cy="273280"/>
          </a:xfrm>
          <a:prstGeom prst="rect">
            <a:avLst/>
          </a:prstGeom>
          <a:noFill/>
        </p:spPr>
        <p:txBody>
          <a:bodyPr wrap="square" rtlCol="0">
            <a:spAutoFit/>
          </a:bodyPr>
          <a:lstStyle/>
          <a:p>
            <a:pPr algn="ctr"/>
            <a:r>
              <a:rPr lang="en-US" sz="1176" dirty="0">
                <a:solidFill>
                  <a:srgbClr val="FFFFFF"/>
                </a:solidFill>
                <a:latin typeface="Segoe UI Light"/>
              </a:rPr>
              <a:t>Scalable Collaboration Tile</a:t>
            </a:r>
          </a:p>
        </p:txBody>
      </p:sp>
      <p:sp>
        <p:nvSpPr>
          <p:cNvPr id="2" name="TextBox 1"/>
          <p:cNvSpPr txBox="1"/>
          <p:nvPr/>
        </p:nvSpPr>
        <p:spPr>
          <a:xfrm>
            <a:off x="579082" y="1794033"/>
            <a:ext cx="8107704" cy="1178784"/>
          </a:xfrm>
          <a:prstGeom prst="rect">
            <a:avLst/>
          </a:prstGeom>
          <a:noFill/>
        </p:spPr>
        <p:txBody>
          <a:bodyPr wrap="square" rtlCol="0">
            <a:spAutoFit/>
          </a:bodyPr>
          <a:lstStyle/>
          <a:p>
            <a:pPr marL="210112" indent="-210112">
              <a:buFont typeface="Arial" panose="020B0604020202020204" pitchFamily="34" charset="0"/>
              <a:buChar char="•"/>
            </a:pPr>
            <a:r>
              <a:rPr lang="en-US" sz="1765" dirty="0">
                <a:latin typeface="Segoe UI Light"/>
              </a:rPr>
              <a:t>VMRoles deployable via WAP (Driven by SMA; Configured by DSC)</a:t>
            </a:r>
          </a:p>
          <a:p>
            <a:pPr marL="210112" indent="-210112">
              <a:buFont typeface="Arial" panose="020B0604020202020204" pitchFamily="34" charset="0"/>
              <a:buChar char="•"/>
            </a:pPr>
            <a:r>
              <a:rPr lang="en-US" sz="1765" i="1" dirty="0">
                <a:latin typeface="Segoe UI Light"/>
              </a:rPr>
              <a:t>Samples</a:t>
            </a:r>
            <a:r>
              <a:rPr lang="en-US" sz="1765" dirty="0">
                <a:latin typeface="Segoe UI Light"/>
              </a:rPr>
              <a:t> provided supporting virtualized Microsoft workloads</a:t>
            </a:r>
          </a:p>
          <a:p>
            <a:pPr marL="210112" indent="-210112">
              <a:buFont typeface="Arial" panose="020B0604020202020204" pitchFamily="34" charset="0"/>
              <a:buChar char="•"/>
            </a:pPr>
            <a:r>
              <a:rPr lang="en-US" sz="1765" dirty="0">
                <a:latin typeface="Segoe UI Light"/>
              </a:rPr>
              <a:t>Small (single VM) and medium scalable (HA) deployments available</a:t>
            </a:r>
          </a:p>
          <a:p>
            <a:pPr marL="553035" lvl="1" indent="-210112">
              <a:buFont typeface="Arial" panose="020B0604020202020204" pitchFamily="34" charset="0"/>
              <a:buChar char="•"/>
            </a:pPr>
            <a:r>
              <a:rPr lang="en-US" sz="1765" dirty="0">
                <a:latin typeface="Segoe UI Light"/>
              </a:rPr>
              <a:t>Suitable for different sized tenants</a:t>
            </a:r>
          </a:p>
        </p:txBody>
      </p:sp>
      <p:sp>
        <p:nvSpPr>
          <p:cNvPr id="16" name="Title 15"/>
          <p:cNvSpPr>
            <a:spLocks noGrp="1"/>
          </p:cNvSpPr>
          <p:nvPr>
            <p:ph type="title"/>
          </p:nvPr>
        </p:nvSpPr>
        <p:spPr/>
        <p:txBody>
          <a:bodyPr/>
          <a:lstStyle/>
          <a:p>
            <a:r>
              <a:rPr lang="en-US" dirty="0" smtClean="0"/>
              <a:t>Workload Sizing Samples</a:t>
            </a:r>
            <a:endParaRPr lang="en-US" dirty="0"/>
          </a:p>
        </p:txBody>
      </p:sp>
    </p:spTree>
    <p:extLst>
      <p:ext uri="{BB962C8B-B14F-4D97-AF65-F5344CB8AC3E}">
        <p14:creationId xmlns:p14="http://schemas.microsoft.com/office/powerpoint/2010/main" val="36195466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Artifacts available via </a:t>
            </a:r>
            <a:r>
              <a:rPr lang="en-US" dirty="0" err="1" smtClean="0"/>
              <a:t>WebPI</a:t>
            </a:r>
            <a:endParaRPr lang="en-US" dirty="0"/>
          </a:p>
        </p:txBody>
      </p:sp>
      <p:sp>
        <p:nvSpPr>
          <p:cNvPr id="5" name="Content Placeholder 4"/>
          <p:cNvSpPr>
            <a:spLocks noGrp="1"/>
          </p:cNvSpPr>
          <p:nvPr>
            <p:ph idx="1"/>
          </p:nvPr>
        </p:nvSpPr>
        <p:spPr>
          <a:xfrm>
            <a:off x="201930" y="1749372"/>
            <a:ext cx="8740142" cy="2593337"/>
          </a:xfrm>
        </p:spPr>
        <p:txBody>
          <a:bodyPr>
            <a:normAutofit/>
          </a:bodyPr>
          <a:lstStyle/>
          <a:p>
            <a:r>
              <a:rPr lang="en-US" sz="2647" dirty="0" smtClean="0">
                <a:solidFill>
                  <a:schemeClr val="accent1"/>
                </a:solidFill>
              </a:rPr>
              <a:t>All scripts (</a:t>
            </a:r>
            <a:r>
              <a:rPr lang="en-US" sz="2647" dirty="0" err="1" smtClean="0">
                <a:solidFill>
                  <a:schemeClr val="accent1"/>
                </a:solidFill>
              </a:rPr>
              <a:t>runbooks</a:t>
            </a:r>
            <a:r>
              <a:rPr lang="en-US" sz="2647" dirty="0" smtClean="0">
                <a:solidFill>
                  <a:schemeClr val="accent1"/>
                </a:solidFill>
              </a:rPr>
              <a:t>) and DSC modules are available from the Service Automation feed in </a:t>
            </a:r>
            <a:r>
              <a:rPr lang="en-US" sz="2647" dirty="0" err="1" smtClean="0">
                <a:solidFill>
                  <a:schemeClr val="accent1"/>
                </a:solidFill>
              </a:rPr>
              <a:t>WebPI</a:t>
            </a:r>
            <a:endParaRPr lang="en-US" sz="2647" dirty="0" smtClean="0">
              <a:solidFill>
                <a:schemeClr val="accent1"/>
              </a:solidFill>
            </a:endParaRPr>
          </a:p>
          <a:p>
            <a:endParaRPr lang="en-US" sz="2647" dirty="0" smtClean="0">
              <a:solidFill>
                <a:schemeClr val="accent1"/>
              </a:solidFill>
            </a:endParaRPr>
          </a:p>
        </p:txBody>
      </p:sp>
      <p:pic>
        <p:nvPicPr>
          <p:cNvPr id="2" name="Picture 1"/>
          <p:cNvPicPr>
            <a:picLocks noChangeAspect="1"/>
          </p:cNvPicPr>
          <p:nvPr/>
        </p:nvPicPr>
        <p:blipFill>
          <a:blip r:embed="rId2"/>
          <a:stretch>
            <a:fillRect/>
          </a:stretch>
        </p:blipFill>
        <p:spPr>
          <a:xfrm>
            <a:off x="1789306" y="2791931"/>
            <a:ext cx="4974648" cy="3399899"/>
          </a:xfrm>
          <a:prstGeom prst="rect">
            <a:avLst/>
          </a:prstGeom>
        </p:spPr>
      </p:pic>
    </p:spTree>
    <p:extLst>
      <p:ext uri="{BB962C8B-B14F-4D97-AF65-F5344CB8AC3E}">
        <p14:creationId xmlns:p14="http://schemas.microsoft.com/office/powerpoint/2010/main" val="2902403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How-To on Building Clouds</a:t>
            </a:r>
            <a:endParaRPr lang="en-US" dirty="0"/>
          </a:p>
        </p:txBody>
      </p:sp>
      <p:pic>
        <p:nvPicPr>
          <p:cNvPr id="6" name="Picture 5"/>
          <p:cNvPicPr>
            <a:picLocks noChangeAspect="1"/>
          </p:cNvPicPr>
          <p:nvPr/>
        </p:nvPicPr>
        <p:blipFill>
          <a:blip r:embed="rId2"/>
          <a:stretch>
            <a:fillRect/>
          </a:stretch>
        </p:blipFill>
        <p:spPr>
          <a:xfrm>
            <a:off x="910743" y="1475508"/>
            <a:ext cx="6731774" cy="4201391"/>
          </a:xfrm>
          <a:prstGeom prst="rect">
            <a:avLst/>
          </a:prstGeom>
        </p:spPr>
      </p:pic>
    </p:spTree>
    <p:extLst>
      <p:ext uri="{BB962C8B-B14F-4D97-AF65-F5344CB8AC3E}">
        <p14:creationId xmlns:p14="http://schemas.microsoft.com/office/powerpoint/2010/main" val="68225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In</a:t>
            </a:r>
            <a:endParaRPr lang="en-US" dirty="0"/>
          </a:p>
        </p:txBody>
      </p:sp>
    </p:spTree>
    <p:extLst>
      <p:ext uri="{BB962C8B-B14F-4D97-AF65-F5344CB8AC3E}">
        <p14:creationId xmlns:p14="http://schemas.microsoft.com/office/powerpoint/2010/main" val="1163710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 Private Feeds</a:t>
            </a:r>
            <a:endParaRPr lang="en-US" dirty="0"/>
          </a:p>
        </p:txBody>
      </p:sp>
      <p:sp>
        <p:nvSpPr>
          <p:cNvPr id="5" name="Text Placeholder 4"/>
          <p:cNvSpPr>
            <a:spLocks noGrp="1"/>
          </p:cNvSpPr>
          <p:nvPr>
            <p:ph type="body" idx="1"/>
          </p:nvPr>
        </p:nvSpPr>
        <p:spPr/>
        <p:txBody>
          <a:bodyPr/>
          <a:lstStyle/>
          <a:p>
            <a:r>
              <a:rPr lang="en-US" dirty="0" smtClean="0"/>
              <a:t>Using private </a:t>
            </a:r>
            <a:r>
              <a:rPr lang="en-US" dirty="0" err="1" smtClean="0"/>
              <a:t>NuGet</a:t>
            </a:r>
            <a:r>
              <a:rPr lang="en-US" dirty="0" smtClean="0"/>
              <a:t> feeds for </a:t>
            </a:r>
            <a:r>
              <a:rPr lang="en-US" dirty="0" err="1" smtClean="0"/>
              <a:t>PowerShellGet</a:t>
            </a:r>
            <a:r>
              <a:rPr lang="en-US" dirty="0" smtClean="0"/>
              <a:t> and Pull Server</a:t>
            </a:r>
            <a:endParaRPr lang="en-US" dirty="0"/>
          </a:p>
        </p:txBody>
      </p:sp>
      <p:sp>
        <p:nvSpPr>
          <p:cNvPr id="2" name="Rectangle 1"/>
          <p:cNvSpPr/>
          <p:nvPr/>
        </p:nvSpPr>
        <p:spPr>
          <a:xfrm rot="20001846">
            <a:off x="82516" y="808435"/>
            <a:ext cx="3825086"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Prototypes</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00924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Presenter</a:t>
            </a:r>
            <a:endParaRPr lang="en-US" dirty="0"/>
          </a:p>
        </p:txBody>
      </p:sp>
      <p:sp>
        <p:nvSpPr>
          <p:cNvPr id="3" name="Content Placeholder 2"/>
          <p:cNvSpPr>
            <a:spLocks noGrp="1"/>
          </p:cNvSpPr>
          <p:nvPr>
            <p:ph idx="1"/>
          </p:nvPr>
        </p:nvSpPr>
        <p:spPr/>
        <p:txBody>
          <a:bodyPr>
            <a:normAutofit/>
          </a:bodyPr>
          <a:lstStyle/>
          <a:p>
            <a:r>
              <a:rPr lang="en-US" dirty="0" smtClean="0"/>
              <a:t>Michael Greene</a:t>
            </a:r>
            <a:endParaRPr lang="en-US" dirty="0"/>
          </a:p>
          <a:p>
            <a:pPr lvl="1"/>
            <a:r>
              <a:rPr lang="en-US" dirty="0" smtClean="0"/>
              <a:t>ECG CAT Team</a:t>
            </a:r>
          </a:p>
          <a:p>
            <a:pPr lvl="2"/>
            <a:r>
              <a:rPr lang="en-US" dirty="0" smtClean="0"/>
              <a:t>PowerShell &amp; Automation</a:t>
            </a:r>
          </a:p>
          <a:p>
            <a:pPr lvl="2"/>
            <a:r>
              <a:rPr lang="en-US" dirty="0" smtClean="0"/>
              <a:t>Architect</a:t>
            </a:r>
          </a:p>
          <a:p>
            <a:r>
              <a:rPr lang="en-US" dirty="0" smtClean="0"/>
              <a:t>CAT Team</a:t>
            </a:r>
            <a:endParaRPr lang="en-US" dirty="0"/>
          </a:p>
          <a:p>
            <a:pPr lvl="1"/>
            <a:r>
              <a:rPr lang="en-US" b="1" dirty="0" smtClean="0"/>
              <a:t>Drive Customer Feedback in to Engineering</a:t>
            </a:r>
            <a:endParaRPr lang="en-US" dirty="0"/>
          </a:p>
          <a:p>
            <a:pPr lvl="1"/>
            <a:r>
              <a:rPr lang="en-US" dirty="0" smtClean="0"/>
              <a:t>Create Content / Accelerate </a:t>
            </a:r>
            <a:r>
              <a:rPr lang="en-US" dirty="0" smtClean="0"/>
              <a:t>Adoption</a:t>
            </a:r>
            <a:br>
              <a:rPr lang="en-US" dirty="0" smtClean="0"/>
            </a:br>
            <a:r>
              <a:rPr lang="en-US" dirty="0" smtClean="0"/>
              <a:t>	</a:t>
            </a:r>
          </a:p>
        </p:txBody>
      </p:sp>
    </p:spTree>
    <p:extLst>
      <p:ext uri="{BB962C8B-B14F-4D97-AF65-F5344CB8AC3E}">
        <p14:creationId xmlns:p14="http://schemas.microsoft.com/office/powerpoint/2010/main" val="1320822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a:t>
            </a:r>
            <a:endParaRPr lang="en-US" dirty="0"/>
          </a:p>
        </p:txBody>
      </p:sp>
      <p:sp>
        <p:nvSpPr>
          <p:cNvPr id="3" name="Content Placeholder 2"/>
          <p:cNvSpPr>
            <a:spLocks noGrp="1"/>
          </p:cNvSpPr>
          <p:nvPr>
            <p:ph idx="1"/>
          </p:nvPr>
        </p:nvSpPr>
        <p:spPr/>
        <p:txBody>
          <a:bodyPr/>
          <a:lstStyle/>
          <a:p>
            <a:r>
              <a:rPr lang="en-US" dirty="0" smtClean="0"/>
              <a:t>“Private Feed” refers to a </a:t>
            </a:r>
            <a:r>
              <a:rPr lang="en-US" dirty="0" err="1" smtClean="0"/>
              <a:t>NuGet</a:t>
            </a:r>
            <a:r>
              <a:rPr lang="en-US" dirty="0" smtClean="0"/>
              <a:t> feed that is focused on serving your organization</a:t>
            </a:r>
          </a:p>
          <a:p>
            <a:pPr lvl="1"/>
            <a:r>
              <a:rPr lang="en-US" dirty="0" smtClean="0"/>
              <a:t>Source for PowerShell / DSC Modules</a:t>
            </a:r>
          </a:p>
          <a:p>
            <a:pPr lvl="1"/>
            <a:r>
              <a:rPr lang="en-US" dirty="0" smtClean="0"/>
              <a:t>Isolation is not a requirement</a:t>
            </a:r>
          </a:p>
          <a:p>
            <a:r>
              <a:rPr lang="en-US" dirty="0" smtClean="0"/>
              <a:t>Expect that you will have multiple</a:t>
            </a:r>
          </a:p>
          <a:p>
            <a:r>
              <a:rPr lang="en-US" dirty="0" smtClean="0"/>
              <a:t>The goal is Ubiquity</a:t>
            </a:r>
          </a:p>
          <a:p>
            <a:r>
              <a:rPr lang="en-US" dirty="0" smtClean="0"/>
              <a:t>Demo Project Site – </a:t>
            </a:r>
            <a:r>
              <a:rPr lang="en-US" dirty="0" smtClean="0">
                <a:hlinkClick r:id="rId2"/>
              </a:rPr>
              <a:t>http://github.com/mgreenegit/git2get</a:t>
            </a:r>
            <a:r>
              <a:rPr lang="en-US" dirty="0" smtClean="0"/>
              <a:t> </a:t>
            </a:r>
            <a:endParaRPr lang="en-US" dirty="0"/>
          </a:p>
        </p:txBody>
      </p:sp>
    </p:spTree>
    <p:extLst>
      <p:ext uri="{BB962C8B-B14F-4D97-AF65-F5344CB8AC3E}">
        <p14:creationId xmlns:p14="http://schemas.microsoft.com/office/powerpoint/2010/main" val="3454535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Git2Get Demo Project</a:t>
            </a:r>
            <a:endParaRPr lang="en-US" dirty="0"/>
          </a:p>
        </p:txBody>
      </p:sp>
      <p:sp>
        <p:nvSpPr>
          <p:cNvPr id="3" name="Text Placeholder 2"/>
          <p:cNvSpPr>
            <a:spLocks noGrp="1"/>
          </p:cNvSpPr>
          <p:nvPr>
            <p:ph type="body" idx="1"/>
          </p:nvPr>
        </p:nvSpPr>
        <p:spPr/>
        <p:txBody>
          <a:bodyPr/>
          <a:lstStyle/>
          <a:p>
            <a:r>
              <a:rPr lang="en-US" dirty="0" smtClean="0"/>
              <a:t>Prototype</a:t>
            </a:r>
            <a:endParaRPr lang="en-US" dirty="0"/>
          </a:p>
        </p:txBody>
      </p:sp>
    </p:spTree>
    <p:extLst>
      <p:ext uri="{BB962C8B-B14F-4D97-AF65-F5344CB8AC3E}">
        <p14:creationId xmlns:p14="http://schemas.microsoft.com/office/powerpoint/2010/main" val="3309072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a:t>
            </a:r>
            <a:endParaRPr lang="en-US" dirty="0"/>
          </a:p>
        </p:txBody>
      </p:sp>
      <p:grpSp>
        <p:nvGrpSpPr>
          <p:cNvPr id="14" name="Group 13"/>
          <p:cNvGrpSpPr/>
          <p:nvPr/>
        </p:nvGrpSpPr>
        <p:grpSpPr>
          <a:xfrm>
            <a:off x="1534077" y="1907556"/>
            <a:ext cx="5989724" cy="4199710"/>
            <a:chOff x="2842126" y="789539"/>
            <a:chExt cx="7986296" cy="5599621"/>
          </a:xfrm>
        </p:grpSpPr>
        <p:graphicFrame>
          <p:nvGraphicFramePr>
            <p:cNvPr id="15" name="Diagram 14"/>
            <p:cNvGraphicFramePr/>
            <p:nvPr>
              <p:extLst/>
            </p:nvPr>
          </p:nvGraphicFramePr>
          <p:xfrm>
            <a:off x="2842126" y="1499939"/>
            <a:ext cx="6879387" cy="436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Circular Arrow 15"/>
            <p:cNvSpPr/>
            <p:nvPr/>
          </p:nvSpPr>
          <p:spPr>
            <a:xfrm rot="8312146">
              <a:off x="4767970" y="1657863"/>
              <a:ext cx="4788507" cy="4731297"/>
            </a:xfrm>
            <a:prstGeom prst="circularArrow">
              <a:avLst>
                <a:gd name="adj1" fmla="val 4509"/>
                <a:gd name="adj2" fmla="val 548886"/>
                <a:gd name="adj3" fmla="val 20365983"/>
                <a:gd name="adj4" fmla="val 7789436"/>
                <a:gd name="adj5" fmla="val 5355"/>
              </a:avLst>
            </a:prstGeom>
            <a:solidFill>
              <a:schemeClr val="bg1">
                <a:lumMod val="95000"/>
              </a:schemeClr>
            </a:solidFill>
            <a:ln>
              <a:solidFill>
                <a:schemeClr val="bg1">
                  <a:lumMod val="9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dirty="0">
                <a:solidFill>
                  <a:schemeClr val="tx1"/>
                </a:solidFill>
              </a:endParaRPr>
            </a:p>
          </p:txBody>
        </p:sp>
        <p:sp>
          <p:nvSpPr>
            <p:cNvPr id="17" name="TextBox 16"/>
            <p:cNvSpPr txBox="1"/>
            <p:nvPr/>
          </p:nvSpPr>
          <p:spPr>
            <a:xfrm>
              <a:off x="9472864" y="4023511"/>
              <a:ext cx="1355558" cy="677109"/>
            </a:xfrm>
            <a:prstGeom prst="rect">
              <a:avLst/>
            </a:prstGeom>
            <a:noFill/>
          </p:spPr>
          <p:txBody>
            <a:bodyPr wrap="square" rtlCol="0">
              <a:spAutoFit/>
            </a:bodyPr>
            <a:lstStyle/>
            <a:p>
              <a:r>
                <a:rPr lang="en-US" sz="1350" dirty="0"/>
                <a:t>Just</a:t>
              </a:r>
            </a:p>
            <a:p>
              <a:r>
                <a:rPr lang="en-US" sz="1350" dirty="0"/>
                <a:t>Happens</a:t>
              </a:r>
            </a:p>
          </p:txBody>
        </p:sp>
        <p:grpSp>
          <p:nvGrpSpPr>
            <p:cNvPr id="18" name="Group 17"/>
            <p:cNvGrpSpPr/>
            <p:nvPr/>
          </p:nvGrpSpPr>
          <p:grpSpPr>
            <a:xfrm>
              <a:off x="4102704" y="789539"/>
              <a:ext cx="1318437" cy="1318439"/>
              <a:chOff x="2591451" y="1613"/>
              <a:chExt cx="1318436" cy="1318436"/>
            </a:xfrm>
          </p:grpSpPr>
          <p:sp>
            <p:nvSpPr>
              <p:cNvPr id="22" name="Oval 21"/>
              <p:cNvSpPr/>
              <p:nvPr/>
            </p:nvSpPr>
            <p:spPr>
              <a:xfrm>
                <a:off x="2591451" y="1613"/>
                <a:ext cx="1318436" cy="1318436"/>
              </a:xfrm>
              <a:prstGeom prst="ellipse">
                <a:avLst/>
              </a:prstGeom>
            </p:spPr>
            <p:style>
              <a:lnRef idx="3">
                <a:schemeClr val="accent3">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3" name="Oval 4"/>
              <p:cNvSpPr/>
              <p:nvPr/>
            </p:nvSpPr>
            <p:spPr>
              <a:xfrm>
                <a:off x="2784532" y="194693"/>
                <a:ext cx="932274" cy="932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400050">
                  <a:lnSpc>
                    <a:spcPct val="90000"/>
                  </a:lnSpc>
                  <a:spcBef>
                    <a:spcPct val="0"/>
                  </a:spcBef>
                  <a:spcAft>
                    <a:spcPct val="35000"/>
                  </a:spcAft>
                </a:pPr>
                <a:r>
                  <a:rPr lang="en-US" sz="900" dirty="0"/>
                  <a:t>Automated Test</a:t>
                </a:r>
              </a:p>
              <a:p>
                <a:pPr algn="ctr" defTabSz="400050">
                  <a:lnSpc>
                    <a:spcPct val="90000"/>
                  </a:lnSpc>
                  <a:spcBef>
                    <a:spcPct val="0"/>
                  </a:spcBef>
                  <a:spcAft>
                    <a:spcPct val="35000"/>
                  </a:spcAft>
                </a:pPr>
                <a:r>
                  <a:rPr lang="en-US" sz="900" dirty="0"/>
                  <a:t>Fails</a:t>
                </a:r>
              </a:p>
            </p:txBody>
          </p:sp>
        </p:grpSp>
        <p:grpSp>
          <p:nvGrpSpPr>
            <p:cNvPr id="19" name="Group 18"/>
            <p:cNvGrpSpPr/>
            <p:nvPr/>
          </p:nvGrpSpPr>
          <p:grpSpPr>
            <a:xfrm rot="18647168">
              <a:off x="4591482" y="2164796"/>
              <a:ext cx="349631" cy="444972"/>
              <a:chOff x="2456710" y="1025517"/>
              <a:chExt cx="349632" cy="444972"/>
            </a:xfrm>
          </p:grpSpPr>
          <p:sp>
            <p:nvSpPr>
              <p:cNvPr id="20" name="Right Arrow 19"/>
              <p:cNvSpPr/>
              <p:nvPr/>
            </p:nvSpPr>
            <p:spPr>
              <a:xfrm rot="19440000">
                <a:off x="2456710" y="1025517"/>
                <a:ext cx="349632" cy="444972"/>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dk1">
                  <a:hueOff val="0"/>
                  <a:satOff val="0"/>
                  <a:lumOff val="0"/>
                  <a:alphaOff val="0"/>
                </a:schemeClr>
              </a:fontRef>
            </p:style>
          </p:sp>
          <p:sp>
            <p:nvSpPr>
              <p:cNvPr id="21" name="Right Arrow 4"/>
              <p:cNvSpPr/>
              <p:nvPr/>
            </p:nvSpPr>
            <p:spPr>
              <a:xfrm rot="19440000">
                <a:off x="2466721" y="1145337"/>
                <a:ext cx="244742" cy="2669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333375">
                  <a:lnSpc>
                    <a:spcPct val="90000"/>
                  </a:lnSpc>
                  <a:spcBef>
                    <a:spcPct val="0"/>
                  </a:spcBef>
                  <a:spcAft>
                    <a:spcPct val="35000"/>
                  </a:spcAft>
                </a:pPr>
                <a:endParaRPr lang="en-US" sz="750"/>
              </a:p>
            </p:txBody>
          </p:sp>
        </p:grpSp>
      </p:grpSp>
      <p:grpSp>
        <p:nvGrpSpPr>
          <p:cNvPr id="24" name="Group 23"/>
          <p:cNvGrpSpPr/>
          <p:nvPr/>
        </p:nvGrpSpPr>
        <p:grpSpPr>
          <a:xfrm rot="2608418">
            <a:off x="5735303" y="3329282"/>
            <a:ext cx="333729" cy="262223"/>
            <a:chOff x="4514962" y="2579967"/>
            <a:chExt cx="444972" cy="349631"/>
          </a:xfrm>
        </p:grpSpPr>
        <p:sp>
          <p:nvSpPr>
            <p:cNvPr id="25" name="Right Arrow 24"/>
            <p:cNvSpPr/>
            <p:nvPr/>
          </p:nvSpPr>
          <p:spPr>
            <a:xfrm rot="6480000">
              <a:off x="4562632" y="2532297"/>
              <a:ext cx="349631" cy="444972"/>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dk1">
                <a:hueOff val="0"/>
                <a:satOff val="0"/>
                <a:lumOff val="0"/>
                <a:alphaOff val="0"/>
              </a:schemeClr>
            </a:fontRef>
          </p:style>
        </p:sp>
        <p:sp>
          <p:nvSpPr>
            <p:cNvPr id="26" name="Right Arrow 4"/>
            <p:cNvSpPr/>
            <p:nvPr/>
          </p:nvSpPr>
          <p:spPr>
            <a:xfrm rot="17280000">
              <a:off x="4631283" y="2571413"/>
              <a:ext cx="244742" cy="2669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algn="ctr" defTabSz="333375">
                <a:lnSpc>
                  <a:spcPct val="90000"/>
                </a:lnSpc>
                <a:spcBef>
                  <a:spcPct val="0"/>
                </a:spcBef>
                <a:spcAft>
                  <a:spcPct val="35000"/>
                </a:spcAft>
              </a:pPr>
              <a:endParaRPr lang="en-US" sz="750"/>
            </a:p>
          </p:txBody>
        </p:sp>
      </p:grpSp>
      <p:grpSp>
        <p:nvGrpSpPr>
          <p:cNvPr id="27" name="Group 26"/>
          <p:cNvGrpSpPr/>
          <p:nvPr/>
        </p:nvGrpSpPr>
        <p:grpSpPr>
          <a:xfrm>
            <a:off x="6097051" y="2650645"/>
            <a:ext cx="988828" cy="988828"/>
            <a:chOff x="4380808" y="1164324"/>
            <a:chExt cx="1318437" cy="1318437"/>
          </a:xfrm>
        </p:grpSpPr>
        <p:sp>
          <p:nvSpPr>
            <p:cNvPr id="28" name="Oval 27"/>
            <p:cNvSpPr/>
            <p:nvPr/>
          </p:nvSpPr>
          <p:spPr>
            <a:xfrm>
              <a:off x="4380808" y="1164324"/>
              <a:ext cx="1318437" cy="1318437"/>
            </a:xfrm>
            <a:prstGeom prst="ellipse">
              <a:avLst/>
            </a:prstGeom>
          </p:spPr>
          <p:style>
            <a:lnRef idx="3">
              <a:schemeClr val="accent3">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9" name="Oval 4"/>
            <p:cNvSpPr/>
            <p:nvPr/>
          </p:nvSpPr>
          <p:spPr>
            <a:xfrm>
              <a:off x="4573889" y="1357405"/>
              <a:ext cx="932275" cy="9322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algn="ctr" defTabSz="400050">
                <a:lnSpc>
                  <a:spcPct val="90000"/>
                </a:lnSpc>
                <a:spcBef>
                  <a:spcPct val="0"/>
                </a:spcBef>
                <a:spcAft>
                  <a:spcPct val="35000"/>
                </a:spcAft>
              </a:pPr>
              <a:r>
                <a:rPr lang="en-US" sz="900" dirty="0"/>
                <a:t>Install-Module always has access to Latest</a:t>
              </a:r>
            </a:p>
          </p:txBody>
        </p:sp>
      </p:grpSp>
      <p:pic>
        <p:nvPicPr>
          <p:cNvPr id="30" name="Picture 29"/>
          <p:cNvPicPr>
            <a:picLocks noChangeAspect="1"/>
          </p:cNvPicPr>
          <p:nvPr/>
        </p:nvPicPr>
        <p:blipFill>
          <a:blip r:embed="rId7">
            <a:grayscl/>
          </a:blip>
          <a:stretch>
            <a:fillRect/>
          </a:stretch>
        </p:blipFill>
        <p:spPr>
          <a:xfrm>
            <a:off x="1259544" y="3494662"/>
            <a:ext cx="704537" cy="675880"/>
          </a:xfrm>
          <a:prstGeom prst="rect">
            <a:avLst/>
          </a:prstGeom>
        </p:spPr>
      </p:pic>
      <p:sp>
        <p:nvSpPr>
          <p:cNvPr id="31" name="Right Arrow 30"/>
          <p:cNvSpPr/>
          <p:nvPr/>
        </p:nvSpPr>
        <p:spPr>
          <a:xfrm>
            <a:off x="2108892" y="3664046"/>
            <a:ext cx="262223" cy="333729"/>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dk1">
              <a:hueOff val="0"/>
              <a:satOff val="0"/>
              <a:lumOff val="0"/>
              <a:alphaOff val="0"/>
            </a:schemeClr>
          </a:fontRef>
        </p:style>
      </p:sp>
      <p:pic>
        <p:nvPicPr>
          <p:cNvPr id="32" name="Picture 31"/>
          <p:cNvPicPr>
            <a:picLocks noChangeAspect="1"/>
          </p:cNvPicPr>
          <p:nvPr/>
        </p:nvPicPr>
        <p:blipFill>
          <a:blip r:embed="rId8"/>
          <a:stretch>
            <a:fillRect/>
          </a:stretch>
        </p:blipFill>
        <p:spPr>
          <a:xfrm>
            <a:off x="1563058" y="4817779"/>
            <a:ext cx="916451" cy="1059011"/>
          </a:xfrm>
          <a:prstGeom prst="rect">
            <a:avLst/>
          </a:prstGeom>
        </p:spPr>
      </p:pic>
      <p:sp>
        <p:nvSpPr>
          <p:cNvPr id="33" name="Right Arrow 32"/>
          <p:cNvSpPr/>
          <p:nvPr/>
        </p:nvSpPr>
        <p:spPr>
          <a:xfrm rot="10373156">
            <a:off x="2537760" y="5112506"/>
            <a:ext cx="262223" cy="333729"/>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1">
            <a:schemeClr val="accent3">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76750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3" name="Content Placeholder 2"/>
          <p:cNvSpPr>
            <a:spLocks noGrp="1"/>
          </p:cNvSpPr>
          <p:nvPr>
            <p:ph idx="1"/>
          </p:nvPr>
        </p:nvSpPr>
        <p:spPr/>
        <p:txBody>
          <a:bodyPr>
            <a:normAutofit/>
          </a:bodyPr>
          <a:lstStyle/>
          <a:p>
            <a:r>
              <a:rPr lang="en-US" dirty="0" smtClean="0"/>
              <a:t>Pull Server needs a connection to this</a:t>
            </a:r>
          </a:p>
          <a:p>
            <a:pPr lvl="1"/>
            <a:r>
              <a:rPr lang="en-US" dirty="0" smtClean="0"/>
              <a:t>PPM Provider and DSC Module</a:t>
            </a:r>
            <a:endParaRPr lang="en-US" dirty="0" smtClean="0"/>
          </a:p>
          <a:p>
            <a:r>
              <a:rPr lang="en-US" dirty="0" smtClean="0"/>
              <a:t>DSC </a:t>
            </a:r>
            <a:r>
              <a:rPr lang="en-US" dirty="0" smtClean="0"/>
              <a:t>Modules focused on scenario:</a:t>
            </a:r>
          </a:p>
          <a:p>
            <a:pPr lvl="1"/>
            <a:r>
              <a:rPr lang="en-US" dirty="0" err="1" smtClean="0"/>
              <a:t>xCertificate</a:t>
            </a:r>
            <a:endParaRPr lang="en-US" dirty="0" smtClean="0"/>
          </a:p>
          <a:p>
            <a:pPr lvl="1"/>
            <a:r>
              <a:rPr lang="en-US" dirty="0" smtClean="0"/>
              <a:t>Update to </a:t>
            </a:r>
            <a:r>
              <a:rPr lang="en-US" dirty="0" err="1" smtClean="0"/>
              <a:t>xDSCWebService</a:t>
            </a:r>
            <a:endParaRPr lang="en-US" dirty="0" smtClean="0"/>
          </a:p>
          <a:p>
            <a:pPr lvl="1"/>
            <a:r>
              <a:rPr lang="en-US" dirty="0" smtClean="0"/>
              <a:t>Update to </a:t>
            </a:r>
            <a:r>
              <a:rPr lang="en-US" dirty="0" err="1" smtClean="0"/>
              <a:t>xWebSite</a:t>
            </a:r>
            <a:endParaRPr lang="en-US" dirty="0" smtClean="0"/>
          </a:p>
          <a:p>
            <a:r>
              <a:rPr lang="en-US" dirty="0" smtClean="0"/>
              <a:t>Check for repo’s</a:t>
            </a:r>
            <a:r>
              <a:rPr lang="en-US" dirty="0"/>
              <a:t/>
            </a:r>
            <a:br>
              <a:rPr lang="en-US" dirty="0"/>
            </a:br>
            <a:r>
              <a:rPr lang="en-US" dirty="0" smtClean="0">
                <a:hlinkClick r:id="rId2"/>
              </a:rPr>
              <a:t>https</a:t>
            </a:r>
            <a:r>
              <a:rPr lang="en-US" dirty="0">
                <a:hlinkClick r:id="rId2"/>
              </a:rPr>
              <a:t>://</a:t>
            </a:r>
            <a:r>
              <a:rPr lang="en-US" dirty="0" smtClean="0">
                <a:hlinkClick r:id="rId2"/>
              </a:rPr>
              <a:t>github.com/mgreenegit</a:t>
            </a:r>
            <a:r>
              <a:rPr lang="en-US" dirty="0" smtClean="0"/>
              <a:t> </a:t>
            </a:r>
            <a:endParaRPr lang="en-US" dirty="0" smtClean="0"/>
          </a:p>
          <a:p>
            <a:r>
              <a:rPr lang="en-US" dirty="0" smtClean="0"/>
              <a:t>I will check in the above work this evening during the hackathon time</a:t>
            </a:r>
            <a:endParaRPr lang="en-US" dirty="0"/>
          </a:p>
        </p:txBody>
      </p:sp>
    </p:spTree>
    <p:extLst>
      <p:ext uri="{BB962C8B-B14F-4D97-AF65-F5344CB8AC3E}">
        <p14:creationId xmlns:p14="http://schemas.microsoft.com/office/powerpoint/2010/main" val="72549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3: IIS Handler</a:t>
            </a:r>
            <a:endParaRPr lang="en-US" dirty="0"/>
          </a:p>
        </p:txBody>
      </p:sp>
      <p:sp>
        <p:nvSpPr>
          <p:cNvPr id="5" name="Text Placeholder 4"/>
          <p:cNvSpPr>
            <a:spLocks noGrp="1"/>
          </p:cNvSpPr>
          <p:nvPr>
            <p:ph type="body" idx="1"/>
          </p:nvPr>
        </p:nvSpPr>
        <p:spPr/>
        <p:txBody>
          <a:bodyPr/>
          <a:lstStyle/>
          <a:p>
            <a:r>
              <a:rPr lang="en-US" dirty="0" smtClean="0"/>
              <a:t>Prototype</a:t>
            </a:r>
            <a:endParaRPr lang="en-US" dirty="0"/>
          </a:p>
        </p:txBody>
      </p:sp>
      <p:sp>
        <p:nvSpPr>
          <p:cNvPr id="6" name="Rectangle 5"/>
          <p:cNvSpPr/>
          <p:nvPr/>
        </p:nvSpPr>
        <p:spPr>
          <a:xfrm rot="20001846">
            <a:off x="82516" y="808435"/>
            <a:ext cx="3825086"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Prototypes</a:t>
            </a:r>
            <a:endPar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774311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Question</a:t>
            </a:r>
          </a:p>
          <a:p>
            <a:pPr lvl="1"/>
            <a:r>
              <a:rPr lang="en-US" dirty="0" smtClean="0"/>
              <a:t>What if you could author webpages in PowerShell</a:t>
            </a:r>
            <a:r>
              <a:rPr lang="en-US" dirty="0" smtClean="0"/>
              <a:t>?</a:t>
            </a:r>
          </a:p>
          <a:p>
            <a:pPr lvl="1"/>
            <a:r>
              <a:rPr lang="en-US" dirty="0" smtClean="0"/>
              <a:t>Not attempting to solve a specific problem.  Purely a “what if” exercise.</a:t>
            </a:r>
            <a:endParaRPr lang="en-US" dirty="0" smtClean="0"/>
          </a:p>
          <a:p>
            <a:r>
              <a:rPr lang="en-US" dirty="0" smtClean="0"/>
              <a:t>Issue</a:t>
            </a:r>
          </a:p>
          <a:p>
            <a:pPr lvl="1"/>
            <a:r>
              <a:rPr lang="en-US" dirty="0" smtClean="0"/>
              <a:t>No web platforms today have ability to process PowerShell and render output</a:t>
            </a:r>
          </a:p>
          <a:p>
            <a:r>
              <a:rPr lang="en-US" dirty="0" smtClean="0"/>
              <a:t>Prototype</a:t>
            </a:r>
          </a:p>
          <a:p>
            <a:pPr lvl="1"/>
            <a:r>
              <a:rPr lang="en-US" dirty="0" smtClean="0"/>
              <a:t>IIS Handler</a:t>
            </a:r>
          </a:p>
        </p:txBody>
      </p:sp>
    </p:spTree>
    <p:extLst>
      <p:ext uri="{BB962C8B-B14F-4D97-AF65-F5344CB8AC3E}">
        <p14:creationId xmlns:p14="http://schemas.microsoft.com/office/powerpoint/2010/main" val="507778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Handler</a:t>
            </a:r>
            <a:endParaRPr lang="en-US" dirty="0"/>
          </a:p>
        </p:txBody>
      </p:sp>
      <p:sp>
        <p:nvSpPr>
          <p:cNvPr id="3" name="Text Placeholder 2"/>
          <p:cNvSpPr>
            <a:spLocks noGrp="1"/>
          </p:cNvSpPr>
          <p:nvPr>
            <p:ph type="body" idx="1"/>
          </p:nvPr>
        </p:nvSpPr>
        <p:spPr/>
        <p:txBody>
          <a:bodyPr/>
          <a:lstStyle/>
          <a:p>
            <a:r>
              <a:rPr lang="en-US" dirty="0" smtClean="0"/>
              <a:t>Prototype</a:t>
            </a:r>
            <a:endParaRPr lang="en-US" dirty="0"/>
          </a:p>
        </p:txBody>
      </p:sp>
    </p:spTree>
    <p:extLst>
      <p:ext uri="{BB962C8B-B14F-4D97-AF65-F5344CB8AC3E}">
        <p14:creationId xmlns:p14="http://schemas.microsoft.com/office/powerpoint/2010/main" val="2911107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Website</a:t>
            </a:r>
            <a:endParaRPr lang="en-US" dirty="0"/>
          </a:p>
        </p:txBody>
      </p:sp>
      <p:pic>
        <p:nvPicPr>
          <p:cNvPr id="6" name="Picture 5"/>
          <p:cNvPicPr>
            <a:picLocks noChangeAspect="1"/>
          </p:cNvPicPr>
          <p:nvPr/>
        </p:nvPicPr>
        <p:blipFill>
          <a:blip r:embed="rId2"/>
          <a:stretch>
            <a:fillRect/>
          </a:stretch>
        </p:blipFill>
        <p:spPr>
          <a:xfrm>
            <a:off x="498474" y="1600200"/>
            <a:ext cx="4906344" cy="4099212"/>
          </a:xfrm>
          <a:prstGeom prst="rect">
            <a:avLst/>
          </a:prstGeom>
        </p:spPr>
      </p:pic>
      <p:pic>
        <p:nvPicPr>
          <p:cNvPr id="7" name="Picture 6"/>
          <p:cNvPicPr>
            <a:picLocks noChangeAspect="1"/>
          </p:cNvPicPr>
          <p:nvPr/>
        </p:nvPicPr>
        <p:blipFill>
          <a:blip r:embed="rId3"/>
          <a:stretch>
            <a:fillRect/>
          </a:stretch>
        </p:blipFill>
        <p:spPr>
          <a:xfrm>
            <a:off x="2369127" y="3097788"/>
            <a:ext cx="5487699" cy="10531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8985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Gallery Website</a:t>
            </a:r>
            <a:endParaRPr lang="en-US" dirty="0"/>
          </a:p>
        </p:txBody>
      </p:sp>
      <p:pic>
        <p:nvPicPr>
          <p:cNvPr id="4" name="Picture 3"/>
          <p:cNvPicPr>
            <a:picLocks noChangeAspect="1"/>
          </p:cNvPicPr>
          <p:nvPr/>
        </p:nvPicPr>
        <p:blipFill>
          <a:blip r:embed="rId2"/>
          <a:stretch>
            <a:fillRect/>
          </a:stretch>
        </p:blipFill>
        <p:spPr>
          <a:xfrm>
            <a:off x="498474" y="1600200"/>
            <a:ext cx="5188095" cy="3834426"/>
          </a:xfrm>
          <a:prstGeom prst="rect">
            <a:avLst/>
          </a:prstGeom>
        </p:spPr>
      </p:pic>
      <p:pic>
        <p:nvPicPr>
          <p:cNvPr id="5" name="Picture 4"/>
          <p:cNvPicPr>
            <a:picLocks noChangeAspect="1"/>
          </p:cNvPicPr>
          <p:nvPr/>
        </p:nvPicPr>
        <p:blipFill>
          <a:blip r:embed="rId3"/>
          <a:stretch>
            <a:fillRect/>
          </a:stretch>
        </p:blipFill>
        <p:spPr>
          <a:xfrm>
            <a:off x="2818967" y="2401600"/>
            <a:ext cx="4943043" cy="362079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807460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3" name="Content Placeholder 2"/>
          <p:cNvSpPr>
            <a:spLocks noGrp="1"/>
          </p:cNvSpPr>
          <p:nvPr>
            <p:ph idx="1"/>
          </p:nvPr>
        </p:nvSpPr>
        <p:spPr/>
        <p:txBody>
          <a:bodyPr/>
          <a:lstStyle/>
          <a:p>
            <a:r>
              <a:rPr lang="en-US" dirty="0" smtClean="0"/>
              <a:t>Technology</a:t>
            </a:r>
          </a:p>
          <a:p>
            <a:pPr lvl="1"/>
            <a:r>
              <a:rPr lang="en-US" dirty="0" smtClean="0"/>
              <a:t>Very easy to prototype, high potential for solution</a:t>
            </a:r>
          </a:p>
          <a:p>
            <a:pPr lvl="1"/>
            <a:r>
              <a:rPr lang="en-US" dirty="0" smtClean="0"/>
              <a:t>Value is in </a:t>
            </a:r>
            <a:r>
              <a:rPr lang="en-US" b="1" dirty="0" smtClean="0"/>
              <a:t>Module</a:t>
            </a:r>
            <a:r>
              <a:rPr lang="en-US" dirty="0"/>
              <a:t>s</a:t>
            </a:r>
            <a:endParaRPr lang="en-US" dirty="0" smtClean="0"/>
          </a:p>
          <a:p>
            <a:r>
              <a:rPr lang="en-US" dirty="0" smtClean="0"/>
              <a:t>Feedback</a:t>
            </a:r>
          </a:p>
          <a:p>
            <a:pPr lvl="1"/>
            <a:r>
              <a:rPr lang="en-US" dirty="0" smtClean="0"/>
              <a:t>IT Pro/Dev with PowerShell knowledge:  “Great!”</a:t>
            </a:r>
          </a:p>
          <a:p>
            <a:pPr lvl="1"/>
            <a:r>
              <a:rPr lang="en-US" dirty="0" smtClean="0"/>
              <a:t>Developer:  “Why?”</a:t>
            </a:r>
          </a:p>
          <a:p>
            <a:r>
              <a:rPr lang="en-US" dirty="0" smtClean="0"/>
              <a:t>What’s Next</a:t>
            </a:r>
          </a:p>
          <a:p>
            <a:pPr lvl="1"/>
            <a:r>
              <a:rPr lang="en-US" dirty="0" smtClean="0"/>
              <a:t>Open Source the Project</a:t>
            </a:r>
          </a:p>
        </p:txBody>
      </p:sp>
    </p:spTree>
    <p:extLst>
      <p:ext uri="{BB962C8B-B14F-4D97-AF65-F5344CB8AC3E}">
        <p14:creationId xmlns:p14="http://schemas.microsoft.com/office/powerpoint/2010/main" val="3258401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Cover</a:t>
            </a:r>
            <a:endParaRPr lang="en-US" dirty="0"/>
          </a:p>
        </p:txBody>
      </p:sp>
      <p:sp>
        <p:nvSpPr>
          <p:cNvPr id="3" name="Content Placeholder 2"/>
          <p:cNvSpPr>
            <a:spLocks noGrp="1"/>
          </p:cNvSpPr>
          <p:nvPr>
            <p:ph idx="1"/>
          </p:nvPr>
        </p:nvSpPr>
        <p:spPr/>
        <p:txBody>
          <a:bodyPr/>
          <a:lstStyle/>
          <a:p>
            <a:r>
              <a:rPr lang="en-US" dirty="0" smtClean="0"/>
              <a:t>Main</a:t>
            </a:r>
          </a:p>
          <a:p>
            <a:pPr lvl="1"/>
            <a:r>
              <a:rPr lang="en-US" dirty="0" smtClean="0"/>
              <a:t>Designing solutions using DSC and SMA together (Main)</a:t>
            </a:r>
          </a:p>
          <a:p>
            <a:r>
              <a:rPr lang="en-US" dirty="0" smtClean="0"/>
              <a:t>Prototypes</a:t>
            </a:r>
          </a:p>
          <a:p>
            <a:pPr lvl="1"/>
            <a:r>
              <a:rPr lang="en-US" dirty="0" smtClean="0"/>
              <a:t>Private </a:t>
            </a:r>
            <a:r>
              <a:rPr lang="en-US" dirty="0" err="1" smtClean="0"/>
              <a:t>NuGet</a:t>
            </a:r>
            <a:r>
              <a:rPr lang="en-US" dirty="0" smtClean="0"/>
              <a:t> feeds for </a:t>
            </a:r>
            <a:r>
              <a:rPr lang="en-US" dirty="0" err="1" smtClean="0"/>
              <a:t>PowerShellGet</a:t>
            </a:r>
            <a:r>
              <a:rPr lang="en-US" dirty="0" smtClean="0"/>
              <a:t> and Pull Server</a:t>
            </a:r>
          </a:p>
          <a:p>
            <a:pPr lvl="1"/>
            <a:r>
              <a:rPr lang="en-US" dirty="0" smtClean="0"/>
              <a:t>IIS Handler</a:t>
            </a:r>
          </a:p>
          <a:p>
            <a:endParaRPr lang="en-US" dirty="0" smtClean="0"/>
          </a:p>
          <a:p>
            <a:pPr lvl="1"/>
            <a:endParaRPr lang="en-US" dirty="0"/>
          </a:p>
        </p:txBody>
      </p:sp>
    </p:spTree>
    <p:extLst>
      <p:ext uri="{BB962C8B-B14F-4D97-AF65-F5344CB8AC3E}">
        <p14:creationId xmlns:p14="http://schemas.microsoft.com/office/powerpoint/2010/main" val="3405345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project</a:t>
            </a:r>
            <a:endParaRPr lang="en-US" dirty="0"/>
          </a:p>
        </p:txBody>
      </p:sp>
      <p:sp>
        <p:nvSpPr>
          <p:cNvPr id="3" name="Content Placeholder 2"/>
          <p:cNvSpPr>
            <a:spLocks noGrp="1"/>
          </p:cNvSpPr>
          <p:nvPr>
            <p:ph idx="1"/>
          </p:nvPr>
        </p:nvSpPr>
        <p:spPr/>
        <p:txBody>
          <a:bodyPr/>
          <a:lstStyle/>
          <a:p>
            <a:r>
              <a:rPr lang="en-US" dirty="0" smtClean="0"/>
              <a:t>Published under Shawn </a:t>
            </a:r>
            <a:r>
              <a:rPr lang="en-US" dirty="0" err="1" smtClean="0"/>
              <a:t>Gib’s</a:t>
            </a:r>
            <a:r>
              <a:rPr lang="en-US" dirty="0" smtClean="0"/>
              <a:t> account on GitHub</a:t>
            </a:r>
            <a:endParaRPr lang="en-US" dirty="0"/>
          </a:p>
          <a:p>
            <a:pPr marL="0" indent="0">
              <a:buNone/>
            </a:pPr>
            <a:r>
              <a:rPr lang="en-US" dirty="0">
                <a:hlinkClick r:id="rId2"/>
              </a:rPr>
              <a:t>https://</a:t>
            </a:r>
            <a:r>
              <a:rPr lang="en-US" dirty="0" smtClean="0">
                <a:hlinkClick r:id="rId2"/>
              </a:rPr>
              <a:t>github.com/shawngib/PowerShellHandler</a:t>
            </a:r>
            <a:r>
              <a:rPr lang="en-US" dirty="0" smtClean="0"/>
              <a:t> </a:t>
            </a:r>
          </a:p>
        </p:txBody>
      </p:sp>
      <p:pic>
        <p:nvPicPr>
          <p:cNvPr id="4" name="Picture 3"/>
          <p:cNvPicPr>
            <a:picLocks noChangeAspect="1"/>
          </p:cNvPicPr>
          <p:nvPr/>
        </p:nvPicPr>
        <p:blipFill>
          <a:blip r:embed="rId3"/>
          <a:stretch>
            <a:fillRect/>
          </a:stretch>
        </p:blipFill>
        <p:spPr>
          <a:xfrm>
            <a:off x="1794068" y="2998454"/>
            <a:ext cx="4965123" cy="3346061"/>
          </a:xfrm>
          <a:prstGeom prst="rect">
            <a:avLst/>
          </a:prstGeom>
        </p:spPr>
      </p:pic>
    </p:spTree>
    <p:extLst>
      <p:ext uri="{BB962C8B-B14F-4D97-AF65-F5344CB8AC3E}">
        <p14:creationId xmlns:p14="http://schemas.microsoft.com/office/powerpoint/2010/main" val="417963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Contact Me</a:t>
            </a:r>
            <a:endParaRPr lang="en-US" dirty="0"/>
          </a:p>
        </p:txBody>
      </p:sp>
      <p:sp>
        <p:nvSpPr>
          <p:cNvPr id="3" name="Content Placeholder 2"/>
          <p:cNvSpPr>
            <a:spLocks noGrp="1"/>
          </p:cNvSpPr>
          <p:nvPr>
            <p:ph sz="half" idx="1"/>
          </p:nvPr>
        </p:nvSpPr>
        <p:spPr>
          <a:xfrm>
            <a:off x="498518" y="1985963"/>
            <a:ext cx="3901360" cy="4140200"/>
          </a:xfrm>
        </p:spPr>
        <p:txBody>
          <a:bodyPr/>
          <a:lstStyle/>
          <a:p>
            <a:r>
              <a:rPr lang="en-US" dirty="0" smtClean="0"/>
              <a:t>Website:</a:t>
            </a:r>
            <a:br>
              <a:rPr lang="en-US" dirty="0" smtClean="0"/>
            </a:br>
            <a:r>
              <a:rPr lang="en-US" dirty="0" smtClean="0">
                <a:hlinkClick r:id="rId2"/>
              </a:rPr>
              <a:t>http://aka.ms/bcb</a:t>
            </a:r>
            <a:r>
              <a:rPr lang="en-US" dirty="0" smtClean="0"/>
              <a:t/>
            </a:r>
            <a:br>
              <a:rPr lang="en-US" dirty="0" smtClean="0"/>
            </a:br>
            <a:endParaRPr lang="en-US" dirty="0" smtClean="0"/>
          </a:p>
          <a:p>
            <a:r>
              <a:rPr lang="en-US" dirty="0" smtClean="0"/>
              <a:t>E-Mail: Michael.greene@Microsoft.com</a:t>
            </a:r>
            <a:endParaRPr lang="en-US" dirty="0"/>
          </a:p>
        </p:txBody>
      </p:sp>
      <p:sp>
        <p:nvSpPr>
          <p:cNvPr id="4" name="Content Placeholder 3"/>
          <p:cNvSpPr>
            <a:spLocks noGrp="1"/>
          </p:cNvSpPr>
          <p:nvPr>
            <p:ph sz="half" idx="2"/>
          </p:nvPr>
        </p:nvSpPr>
        <p:spPr/>
        <p:txBody>
          <a:bodyPr/>
          <a:lstStyle/>
          <a:p>
            <a:r>
              <a:rPr lang="en-US" dirty="0" smtClean="0"/>
              <a:t>Twitter: @</a:t>
            </a:r>
            <a:r>
              <a:rPr lang="en-US" dirty="0" err="1" smtClean="0"/>
              <a:t>migreene</a:t>
            </a:r>
            <a:r>
              <a:rPr lang="en-US" dirty="0" smtClean="0"/>
              <a:t/>
            </a:r>
            <a:br>
              <a:rPr lang="en-US" dirty="0" smtClean="0"/>
            </a:br>
            <a:endParaRPr lang="en-US" dirty="0" smtClean="0"/>
          </a:p>
          <a:p>
            <a:r>
              <a:rPr lang="en-US" dirty="0" smtClean="0"/>
              <a:t>LinkedIn:  Sure</a:t>
            </a:r>
            <a:br>
              <a:rPr lang="en-US" dirty="0" smtClean="0"/>
            </a:br>
            <a:endParaRPr lang="en-US" dirty="0" smtClean="0"/>
          </a:p>
          <a:p>
            <a:endParaRPr lang="en-US" dirty="0"/>
          </a:p>
        </p:txBody>
      </p:sp>
    </p:spTree>
    <p:extLst>
      <p:ext uri="{BB962C8B-B14F-4D97-AF65-F5344CB8AC3E}">
        <p14:creationId xmlns:p14="http://schemas.microsoft.com/office/powerpoint/2010/main" val="3616772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Content Placeholder 4"/>
          <p:cNvSpPr>
            <a:spLocks noGrp="1"/>
          </p:cNvSpPr>
          <p:nvPr>
            <p:ph sz="half" idx="1"/>
          </p:nvPr>
        </p:nvSpPr>
        <p:spPr/>
        <p:txBody>
          <a:bodyPr/>
          <a:lstStyle/>
          <a:p>
            <a:r>
              <a:rPr lang="en-US" dirty="0" smtClean="0"/>
              <a:t>Please fill out an online session evaluation – they are an important part of making the Summit great!</a:t>
            </a:r>
            <a:br>
              <a:rPr lang="en-US" dirty="0" smtClean="0"/>
            </a:br>
            <a:endParaRPr lang="en-US" dirty="0" smtClean="0"/>
          </a:p>
          <a:p>
            <a:r>
              <a:rPr lang="en-US" dirty="0" smtClean="0"/>
              <a:t>Recorded sessions are posted on the </a:t>
            </a:r>
            <a:r>
              <a:rPr lang="en-US" dirty="0" err="1" smtClean="0"/>
              <a:t>PowerShell.org</a:t>
            </a:r>
            <a:r>
              <a:rPr lang="en-US" dirty="0" smtClean="0"/>
              <a:t> YouTube channel. Visit </a:t>
            </a:r>
            <a:r>
              <a:rPr lang="en-US" dirty="0" err="1" smtClean="0"/>
              <a:t>PowerShell.org</a:t>
            </a:r>
            <a:r>
              <a:rPr lang="en-US" dirty="0" smtClean="0"/>
              <a:t> for more information.</a:t>
            </a:r>
            <a:endParaRPr lang="en-US" dirty="0"/>
          </a:p>
        </p:txBody>
      </p:sp>
      <p:pic>
        <p:nvPicPr>
          <p:cNvPr id="7" name="Content Placeholder 6" descr="BES_078.png"/>
          <p:cNvPicPr>
            <a:picLocks noGrp="1" noChangeAspect="1"/>
          </p:cNvPicPr>
          <p:nvPr>
            <p:ph sz="half" idx="2"/>
          </p:nvPr>
        </p:nvPicPr>
        <p:blipFill>
          <a:blip r:embed="rId2">
            <a:extLst>
              <a:ext uri="{28A0092B-C50C-407E-A947-70E740481C1C}">
                <a14:useLocalDpi xmlns:a14="http://schemas.microsoft.com/office/drawing/2010/main" val="0"/>
              </a:ext>
            </a:extLst>
          </a:blip>
          <a:srcRect t="-33785" b="-33785"/>
          <a:stretch>
            <a:fillRect/>
          </a:stretch>
        </p:blipFill>
        <p:spPr/>
      </p:pic>
    </p:spTree>
    <p:extLst>
      <p:ext uri="{BB962C8B-B14F-4D97-AF65-F5344CB8AC3E}">
        <p14:creationId xmlns:p14="http://schemas.microsoft.com/office/powerpoint/2010/main" val="3574995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DSC and SMA</a:t>
            </a:r>
            <a:endParaRPr lang="en-US" dirty="0"/>
          </a:p>
        </p:txBody>
      </p:sp>
      <p:sp>
        <p:nvSpPr>
          <p:cNvPr id="4" name="Text Placeholder 3"/>
          <p:cNvSpPr>
            <a:spLocks noGrp="1"/>
          </p:cNvSpPr>
          <p:nvPr>
            <p:ph type="body" idx="1"/>
          </p:nvPr>
        </p:nvSpPr>
        <p:spPr/>
        <p:txBody>
          <a:bodyPr/>
          <a:lstStyle/>
          <a:p>
            <a:r>
              <a:rPr lang="en-US" dirty="0" smtClean="0"/>
              <a:t>What we learned designing First Party Workloads for CPS</a:t>
            </a:r>
            <a:endParaRPr lang="en-US" dirty="0"/>
          </a:p>
        </p:txBody>
      </p:sp>
    </p:spTree>
    <p:extLst>
      <p:ext uri="{BB962C8B-B14F-4D97-AF65-F5344CB8AC3E}">
        <p14:creationId xmlns:p14="http://schemas.microsoft.com/office/powerpoint/2010/main" val="1055226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CPS Tenant</a:t>
            </a:r>
            <a:endParaRPr lang="en-US" dirty="0"/>
          </a:p>
        </p:txBody>
      </p:sp>
      <p:sp>
        <p:nvSpPr>
          <p:cNvPr id="3" name="Text Placeholder 2"/>
          <p:cNvSpPr>
            <a:spLocks noGrp="1"/>
          </p:cNvSpPr>
          <p:nvPr>
            <p:ph type="body" idx="1"/>
          </p:nvPr>
        </p:nvSpPr>
        <p:spPr/>
        <p:txBody>
          <a:bodyPr/>
          <a:lstStyle/>
          <a:p>
            <a:r>
              <a:rPr lang="en-US" dirty="0" smtClean="0"/>
              <a:t>“Get you some of that!”  👍</a:t>
            </a:r>
            <a:endParaRPr lang="en-US" dirty="0"/>
          </a:p>
        </p:txBody>
      </p:sp>
    </p:spTree>
    <p:extLst>
      <p:ext uri="{BB962C8B-B14F-4D97-AF65-F5344CB8AC3E}">
        <p14:creationId xmlns:p14="http://schemas.microsoft.com/office/powerpoint/2010/main" val="91915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Statement</a:t>
            </a:r>
            <a:endParaRPr lang="en-US" dirty="0"/>
          </a:p>
        </p:txBody>
      </p:sp>
      <p:sp>
        <p:nvSpPr>
          <p:cNvPr id="3" name="Content Placeholder 2"/>
          <p:cNvSpPr>
            <a:spLocks noGrp="1"/>
          </p:cNvSpPr>
          <p:nvPr>
            <p:ph idx="1"/>
          </p:nvPr>
        </p:nvSpPr>
        <p:spPr>
          <a:xfrm>
            <a:off x="201930" y="1749371"/>
            <a:ext cx="8740142" cy="3394421"/>
          </a:xfrm>
        </p:spPr>
        <p:txBody>
          <a:bodyPr>
            <a:normAutofit fontScale="85000" lnSpcReduction="20000"/>
          </a:bodyPr>
          <a:lstStyle/>
          <a:p>
            <a:r>
              <a:rPr lang="en-US" sz="2647" dirty="0"/>
              <a:t>Summer 2014 – CAT team asked to build content for CPS tenant gallery</a:t>
            </a:r>
          </a:p>
          <a:p>
            <a:pPr lvl="1"/>
            <a:r>
              <a:rPr lang="en-US" sz="2497" dirty="0"/>
              <a:t>Service Providers or Enterprises acting like Service Providers will use </a:t>
            </a:r>
            <a:r>
              <a:rPr lang="en-US" sz="2497" dirty="0">
                <a:solidFill>
                  <a:srgbClr val="00BCF2"/>
                </a:solidFill>
              </a:rPr>
              <a:t>CPS</a:t>
            </a:r>
            <a:r>
              <a:rPr lang="en-US" sz="2497" dirty="0"/>
              <a:t> to host Applications for Tenants</a:t>
            </a:r>
          </a:p>
          <a:p>
            <a:pPr lvl="1"/>
            <a:r>
              <a:rPr lang="en-US" sz="2497" dirty="0">
                <a:solidFill>
                  <a:srgbClr val="00BCF2"/>
                </a:solidFill>
              </a:rPr>
              <a:t>WAP</a:t>
            </a:r>
            <a:r>
              <a:rPr lang="en-US" sz="2497" dirty="0"/>
              <a:t> is the Tenant Experience for CPS</a:t>
            </a:r>
          </a:p>
          <a:p>
            <a:pPr lvl="1"/>
            <a:r>
              <a:rPr lang="en-US" sz="2647" dirty="0" err="1">
                <a:solidFill>
                  <a:srgbClr val="00BCF2"/>
                </a:solidFill>
              </a:rPr>
              <a:t>VMRoles</a:t>
            </a:r>
            <a:r>
              <a:rPr lang="en-US" sz="2647" dirty="0"/>
              <a:t> are the method for deploying VMs + Application payload in WAP</a:t>
            </a:r>
          </a:p>
          <a:p>
            <a:pPr lvl="1"/>
            <a:r>
              <a:rPr lang="en-US" sz="2497" dirty="0"/>
              <a:t>Exchange and SharePoint </a:t>
            </a:r>
            <a:r>
              <a:rPr lang="en-US" sz="2497" dirty="0" smtClean="0"/>
              <a:t>did </a:t>
            </a:r>
            <a:r>
              <a:rPr lang="en-US" sz="2497" dirty="0"/>
              <a:t>not support VMRoles for Production Deployments</a:t>
            </a:r>
          </a:p>
          <a:p>
            <a:pPr lvl="1"/>
            <a:r>
              <a:rPr lang="en-US" sz="2647" dirty="0">
                <a:latin typeface="+mj-lt"/>
              </a:rPr>
              <a:t> </a:t>
            </a:r>
            <a:r>
              <a:rPr lang="en-US" sz="2647" dirty="0" err="1">
                <a:latin typeface="+mj-lt"/>
              </a:rPr>
              <a:t>VMRoles</a:t>
            </a:r>
            <a:r>
              <a:rPr lang="en-US" sz="2647" dirty="0">
                <a:latin typeface="+mj-lt"/>
              </a:rPr>
              <a:t> </a:t>
            </a:r>
            <a:r>
              <a:rPr lang="en-US" sz="2647" dirty="0" smtClean="0">
                <a:latin typeface="+mj-lt"/>
              </a:rPr>
              <a:t>at the time: </a:t>
            </a:r>
            <a:r>
              <a:rPr lang="en-US" sz="2647" dirty="0">
                <a:latin typeface="+mj-lt"/>
              </a:rPr>
              <a:t>Single Tier, No Fixed Virtual Disks, etc</a:t>
            </a:r>
            <a:r>
              <a:rPr lang="en-US" sz="2647" dirty="0" smtClean="0">
                <a:latin typeface="+mj-lt"/>
              </a:rPr>
              <a:t>.</a:t>
            </a:r>
          </a:p>
          <a:p>
            <a:pPr lvl="2"/>
            <a:r>
              <a:rPr lang="en-US" sz="1471" dirty="0" smtClean="0">
                <a:latin typeface="+mj-lt"/>
              </a:rPr>
              <a:t>Fixed disks are now an option!</a:t>
            </a:r>
            <a:endParaRPr lang="en-US" sz="1471" dirty="0">
              <a:latin typeface="+mj-lt"/>
            </a:endParaRPr>
          </a:p>
        </p:txBody>
      </p:sp>
    </p:spTree>
    <p:extLst>
      <p:ext uri="{BB962C8B-B14F-4D97-AF65-F5344CB8AC3E}">
        <p14:creationId xmlns:p14="http://schemas.microsoft.com/office/powerpoint/2010/main" val="104824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Goal </a:t>
            </a:r>
            <a:r>
              <a:rPr lang="en-US" dirty="0" smtClean="0"/>
              <a:t>/ Scope</a:t>
            </a:r>
            <a:endParaRPr lang="en-US" dirty="0"/>
          </a:p>
        </p:txBody>
      </p:sp>
      <p:sp>
        <p:nvSpPr>
          <p:cNvPr id="5" name="Content Placeholder 4"/>
          <p:cNvSpPr>
            <a:spLocks noGrp="1"/>
          </p:cNvSpPr>
          <p:nvPr>
            <p:ph idx="1"/>
          </p:nvPr>
        </p:nvSpPr>
        <p:spPr>
          <a:xfrm>
            <a:off x="201930" y="1749371"/>
            <a:ext cx="8740142" cy="3860588"/>
          </a:xfrm>
        </p:spPr>
        <p:txBody>
          <a:bodyPr>
            <a:normAutofit lnSpcReduction="10000"/>
          </a:bodyPr>
          <a:lstStyle/>
          <a:p>
            <a:r>
              <a:rPr lang="en-US" sz="2647" dirty="0">
                <a:solidFill>
                  <a:schemeClr val="accent1"/>
                </a:solidFill>
              </a:rPr>
              <a:t>Goal</a:t>
            </a:r>
            <a:endParaRPr lang="en-US" sz="3529" dirty="0">
              <a:solidFill>
                <a:schemeClr val="accent1"/>
              </a:solidFill>
            </a:endParaRPr>
          </a:p>
          <a:p>
            <a:pPr lvl="1"/>
            <a:r>
              <a:rPr lang="en-US" sz="2647" dirty="0">
                <a:latin typeface="+mj-lt"/>
              </a:rPr>
              <a:t>Deliver Production Supported Microsoft 1st Party Workloads using VMRoles.</a:t>
            </a:r>
          </a:p>
          <a:p>
            <a:r>
              <a:rPr lang="en-US" sz="2647" dirty="0">
                <a:solidFill>
                  <a:schemeClr val="accent1"/>
                </a:solidFill>
              </a:rPr>
              <a:t>Scope</a:t>
            </a:r>
          </a:p>
          <a:p>
            <a:pPr lvl="1"/>
            <a:r>
              <a:rPr lang="en-US" sz="2647" dirty="0">
                <a:latin typeface="+mj-lt"/>
              </a:rPr>
              <a:t>Windows Azure Pack (</a:t>
            </a:r>
            <a:r>
              <a:rPr lang="en-US" sz="2647" dirty="0">
                <a:solidFill>
                  <a:srgbClr val="00BCF2"/>
                </a:solidFill>
                <a:latin typeface="+mj-lt"/>
              </a:rPr>
              <a:t>WAP</a:t>
            </a:r>
            <a:r>
              <a:rPr lang="en-US" sz="2647" dirty="0">
                <a:latin typeface="+mj-lt"/>
              </a:rPr>
              <a:t>) Multi-Tier Service based on VMRoles to deploy production-ready Active Directory, Exchange, and SharePoint, leveraging Service Management Automation (</a:t>
            </a:r>
            <a:r>
              <a:rPr lang="en-US" sz="2647" dirty="0">
                <a:solidFill>
                  <a:srgbClr val="00BCF2"/>
                </a:solidFill>
                <a:latin typeface="+mj-lt"/>
              </a:rPr>
              <a:t>SMA</a:t>
            </a:r>
            <a:r>
              <a:rPr lang="en-US" sz="2647" dirty="0">
                <a:latin typeface="+mj-lt"/>
              </a:rPr>
              <a:t>) and PowerShell Desired State Configuration (</a:t>
            </a:r>
            <a:r>
              <a:rPr lang="en-US" sz="2647" dirty="0">
                <a:solidFill>
                  <a:srgbClr val="00BCF2"/>
                </a:solidFill>
                <a:latin typeface="+mj-lt"/>
              </a:rPr>
              <a:t>DSC</a:t>
            </a:r>
            <a:r>
              <a:rPr lang="en-US" sz="2647" dirty="0">
                <a:latin typeface="+mj-lt"/>
              </a:rPr>
              <a:t>).</a:t>
            </a:r>
          </a:p>
        </p:txBody>
      </p:sp>
    </p:spTree>
    <p:extLst>
      <p:ext uri="{BB962C8B-B14F-4D97-AF65-F5344CB8AC3E}">
        <p14:creationId xmlns:p14="http://schemas.microsoft.com/office/powerpoint/2010/main" val="28694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did we learn</a:t>
            </a:r>
            <a:endParaRPr lang="en-US" dirty="0"/>
          </a:p>
        </p:txBody>
      </p:sp>
      <p:sp>
        <p:nvSpPr>
          <p:cNvPr id="5" name="Content Placeholder 4"/>
          <p:cNvSpPr>
            <a:spLocks noGrp="1"/>
          </p:cNvSpPr>
          <p:nvPr>
            <p:ph idx="1"/>
          </p:nvPr>
        </p:nvSpPr>
        <p:spPr>
          <a:xfrm>
            <a:off x="201930" y="1749371"/>
            <a:ext cx="8740142" cy="3611664"/>
          </a:xfrm>
        </p:spPr>
        <p:txBody>
          <a:bodyPr>
            <a:noAutofit/>
          </a:bodyPr>
          <a:lstStyle/>
          <a:p>
            <a:r>
              <a:rPr lang="en-US" sz="2059" dirty="0"/>
              <a:t>Leverage VMRoles as the delivery mechanism for DSC, orchestrated by SMA*</a:t>
            </a:r>
          </a:p>
          <a:p>
            <a:r>
              <a:rPr lang="en-US" sz="2059" dirty="0"/>
              <a:t>Leverage DSC as the lowest common denominator for Application Deployment and VM Customization</a:t>
            </a:r>
          </a:p>
          <a:p>
            <a:r>
              <a:rPr lang="en-US" sz="2059" dirty="0"/>
              <a:t>Leverage SMA to perform all the pre-requisite tasks for the VMRoles themselves (VMRole dependency, VHD Attach, Network Creation, NAT Rule Creation, Connectivity Verification, etc.)</a:t>
            </a:r>
          </a:p>
          <a:p>
            <a:r>
              <a:rPr lang="en-US" sz="2059" dirty="0"/>
              <a:t>Basically…Everything outside the VM is handled by SMA, everything inside the VM is handled by DSC (unless it is an environmental prerequisite)</a:t>
            </a:r>
          </a:p>
        </p:txBody>
      </p:sp>
      <p:grpSp>
        <p:nvGrpSpPr>
          <p:cNvPr id="10" name="Group 9"/>
          <p:cNvGrpSpPr/>
          <p:nvPr/>
        </p:nvGrpSpPr>
        <p:grpSpPr>
          <a:xfrm>
            <a:off x="649" y="5705168"/>
            <a:ext cx="9142703" cy="300082"/>
            <a:chOff x="0" y="6311900"/>
            <a:chExt cx="12192000" cy="400167"/>
          </a:xfrm>
          <a:solidFill>
            <a:schemeClr val="bg2"/>
          </a:solidFill>
        </p:grpSpPr>
        <p:sp>
          <p:nvSpPr>
            <p:cNvPr id="11" name="Rectangle 10"/>
            <p:cNvSpPr/>
            <p:nvPr/>
          </p:nvSpPr>
          <p:spPr>
            <a:xfrm>
              <a:off x="0" y="6311900"/>
              <a:ext cx="12192000" cy="3693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latin typeface="Segoe UI Light"/>
              </a:endParaRPr>
            </a:p>
          </p:txBody>
        </p:sp>
        <p:sp>
          <p:nvSpPr>
            <p:cNvPr id="12" name="TextBox 11"/>
            <p:cNvSpPr txBox="1"/>
            <p:nvPr/>
          </p:nvSpPr>
          <p:spPr>
            <a:xfrm>
              <a:off x="0" y="6311900"/>
              <a:ext cx="12192000" cy="400167"/>
            </a:xfrm>
            <a:prstGeom prst="rect">
              <a:avLst/>
            </a:prstGeom>
            <a:grpFill/>
          </p:spPr>
          <p:txBody>
            <a:bodyPr wrap="square" rtlCol="0">
              <a:spAutoFit/>
            </a:bodyPr>
            <a:lstStyle/>
            <a:p>
              <a:pPr algn="ctr"/>
              <a:r>
                <a:rPr lang="en-US" sz="1350" dirty="0">
                  <a:solidFill>
                    <a:srgbClr val="505050"/>
                  </a:solidFill>
                  <a:latin typeface="Segoe UI Light"/>
                  <a:cs typeface="Segoe UI Semilight" panose="020B0402040204020203" pitchFamily="34" charset="0"/>
                </a:rPr>
                <a:t>*SMA Runbooks are Invoked by WAP/SPF Events for </a:t>
              </a:r>
              <a:r>
                <a:rPr lang="en-US" sz="1350" dirty="0" err="1">
                  <a:solidFill>
                    <a:srgbClr val="505050"/>
                  </a:solidFill>
                  <a:latin typeface="Segoe UI Light"/>
                  <a:cs typeface="Segoe UI Semilight" panose="020B0402040204020203" pitchFamily="34" charset="0"/>
                </a:rPr>
                <a:t>Subscription.Create</a:t>
              </a:r>
              <a:r>
                <a:rPr lang="en-US" sz="1350" dirty="0">
                  <a:solidFill>
                    <a:srgbClr val="505050"/>
                  </a:solidFill>
                  <a:latin typeface="Segoe UI Light"/>
                  <a:cs typeface="Segoe UI Semilight" panose="020B0402040204020203" pitchFamily="34" charset="0"/>
                </a:rPr>
                <a:t> and </a:t>
              </a:r>
              <a:r>
                <a:rPr lang="en-US" sz="1350" dirty="0" err="1">
                  <a:solidFill>
                    <a:srgbClr val="505050"/>
                  </a:solidFill>
                  <a:latin typeface="Segoe UI Light"/>
                  <a:cs typeface="Segoe UI Semilight" panose="020B0402040204020203" pitchFamily="34" charset="0"/>
                </a:rPr>
                <a:t>MicrosoftCompute.VMRole.Create</a:t>
              </a:r>
              <a:endParaRPr lang="en-US" sz="1350" dirty="0">
                <a:solidFill>
                  <a:srgbClr val="505050"/>
                </a:solidFill>
                <a:latin typeface="Segoe UI Light"/>
                <a:cs typeface="Segoe UI Semilight" panose="020B0402040204020203" pitchFamily="34" charset="0"/>
              </a:endParaRPr>
            </a:p>
          </p:txBody>
        </p:sp>
      </p:grpSp>
      <p:sp>
        <p:nvSpPr>
          <p:cNvPr id="2" name="TextBox 1"/>
          <p:cNvSpPr txBox="1"/>
          <p:nvPr/>
        </p:nvSpPr>
        <p:spPr>
          <a:xfrm>
            <a:off x="1223319" y="2139431"/>
            <a:ext cx="6697362" cy="2831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lIns="274320" tIns="182880" rIns="274320" bIns="182880" rtlCol="0">
            <a:spAutoFit/>
          </a:bodyPr>
          <a:lstStyle/>
          <a:p>
            <a:r>
              <a:rPr lang="en-US" sz="4000" dirty="0">
                <a:solidFill>
                  <a:schemeClr val="bg1"/>
                </a:solidFill>
              </a:rPr>
              <a:t>Everything outside the VM is handled by SMA, everything inside the VM is handled by DSC</a:t>
            </a:r>
          </a:p>
        </p:txBody>
      </p:sp>
    </p:spTree>
    <p:extLst>
      <p:ext uri="{BB962C8B-B14F-4D97-AF65-F5344CB8AC3E}">
        <p14:creationId xmlns:p14="http://schemas.microsoft.com/office/powerpoint/2010/main" val="1925007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In</a:t>
            </a:r>
            <a:endParaRPr lang="en-US" dirty="0"/>
          </a:p>
        </p:txBody>
      </p:sp>
    </p:spTree>
    <p:extLst>
      <p:ext uri="{BB962C8B-B14F-4D97-AF65-F5344CB8AC3E}">
        <p14:creationId xmlns:p14="http://schemas.microsoft.com/office/powerpoint/2010/main" val="1794576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Advantage">
  <a:themeElements>
    <a:clrScheme name="PowerShellorg">
      <a:dk1>
        <a:srgbClr val="000000"/>
      </a:dk1>
      <a:lt1>
        <a:sysClr val="window" lastClr="FFFFFF"/>
      </a:lt1>
      <a:dk2>
        <a:srgbClr val="2B142D"/>
      </a:dk2>
      <a:lt2>
        <a:srgbClr val="AFCEE6"/>
      </a:lt2>
      <a:accent1>
        <a:srgbClr val="2473BE"/>
      </a:accent1>
      <a:accent2>
        <a:srgbClr val="B35B20"/>
      </a:accent2>
      <a:accent3>
        <a:srgbClr val="BB1168"/>
      </a:accent3>
      <a:accent4>
        <a:srgbClr val="BB2622"/>
      </a:accent4>
      <a:accent5>
        <a:srgbClr val="58C322"/>
      </a:accent5>
      <a:accent6>
        <a:srgbClr val="6909BE"/>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PSHSummit_4x3</Template>
  <TotalTime>400</TotalTime>
  <Words>1107</Words>
  <Application>Microsoft Office PowerPoint</Application>
  <PresentationFormat>On-screen Show (4:3)</PresentationFormat>
  <Paragraphs>225</Paragraphs>
  <Slides>32</Slides>
  <Notes>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Rockwell</vt:lpstr>
      <vt:lpstr>Segoe UI</vt:lpstr>
      <vt:lpstr>Segoe UI Light</vt:lpstr>
      <vt:lpstr>Segoe UI Semilight</vt:lpstr>
      <vt:lpstr>Wingdings</vt:lpstr>
      <vt:lpstr>Advantage</vt:lpstr>
      <vt:lpstr>PowerShell DSC and Service Management Automation</vt:lpstr>
      <vt:lpstr>About the Presenter</vt:lpstr>
      <vt:lpstr>What We Will Cover</vt:lpstr>
      <vt:lpstr>1: DSC and SMA</vt:lpstr>
      <vt:lpstr>CPS Tenant</vt:lpstr>
      <vt:lpstr>Problem Statement</vt:lpstr>
      <vt:lpstr>Goal / Scope</vt:lpstr>
      <vt:lpstr>What did we learn</vt:lpstr>
      <vt:lpstr>Check In</vt:lpstr>
      <vt:lpstr>SMA Automated Tenant Scenarios</vt:lpstr>
      <vt:lpstr>Generic Deployment Process / Timeline*</vt:lpstr>
      <vt:lpstr>Asynchronous Deployments</vt:lpstr>
      <vt:lpstr>Dedicated Exchange Scenario Deployment Time Comparison Small Tile vs. Medium Tile</vt:lpstr>
      <vt:lpstr>VMRole Scenarios </vt:lpstr>
      <vt:lpstr>Workload Sizing Samples</vt:lpstr>
      <vt:lpstr>Artifacts available via WebPI</vt:lpstr>
      <vt:lpstr>How-To on Building Clouds</vt:lpstr>
      <vt:lpstr>Check In</vt:lpstr>
      <vt:lpstr>2: Private Feeds</vt:lpstr>
      <vt:lpstr>High Level</vt:lpstr>
      <vt:lpstr>Git2Get Demo Project</vt:lpstr>
      <vt:lpstr>Continuous Delivery</vt:lpstr>
      <vt:lpstr>What did we learn?</vt:lpstr>
      <vt:lpstr>3: IIS Handler</vt:lpstr>
      <vt:lpstr>Experiment</vt:lpstr>
      <vt:lpstr>IIS Handler</vt:lpstr>
      <vt:lpstr>Simple Website</vt:lpstr>
      <vt:lpstr>Photo Gallery Website</vt:lpstr>
      <vt:lpstr>What did we learn?</vt:lpstr>
      <vt:lpstr>Open project</vt:lpstr>
      <vt:lpstr>How to Contact Me</vt:lpstr>
      <vt:lpstr>Thank You</vt:lpstr>
    </vt:vector>
  </TitlesOfParts>
  <Company>Concentrated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DSC and Service Management Automation</dc:title>
  <dc:creator>Michael Greene</dc:creator>
  <cp:lastModifiedBy>Michael Greene</cp:lastModifiedBy>
  <cp:revision>19</cp:revision>
  <dcterms:created xsi:type="dcterms:W3CDTF">2015-04-19T20:32:39Z</dcterms:created>
  <dcterms:modified xsi:type="dcterms:W3CDTF">2015-04-20T17:31:31Z</dcterms:modified>
</cp:coreProperties>
</file>