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6" r:id="rId2"/>
    <p:sldId id="264" r:id="rId3"/>
    <p:sldId id="268" r:id="rId4"/>
    <p:sldId id="269" r:id="rId5"/>
    <p:sldId id="270" r:id="rId6"/>
    <p:sldId id="265" r:id="rId7"/>
    <p:sldId id="271" r:id="rId8"/>
    <p:sldId id="256" r:id="rId9"/>
    <p:sldId id="262" r:id="rId10"/>
    <p:sldId id="263" r:id="rId11"/>
    <p:sldId id="257" r:id="rId12"/>
    <p:sldId id="258" r:id="rId13"/>
    <p:sldId id="259" r:id="rId14"/>
    <p:sldId id="260" r:id="rId15"/>
    <p:sldId id="261" r:id="rId16"/>
    <p:sldId id="267" r:id="rId17"/>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3C9EC-DAC5-41D8-B912-B2638BF1BC6A}"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CFDFC-36BB-426D-9D46-41E93B2FDFC1}" type="slidenum">
              <a:rPr lang="en-US" smtClean="0"/>
              <a:t>‹#›</a:t>
            </a:fld>
            <a:endParaRPr lang="en-US"/>
          </a:p>
        </p:txBody>
      </p:sp>
    </p:spTree>
    <p:extLst>
      <p:ext uri="{BB962C8B-B14F-4D97-AF65-F5344CB8AC3E}">
        <p14:creationId xmlns:p14="http://schemas.microsoft.com/office/powerpoint/2010/main" val="241768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0CFDFC-36BB-426D-9D46-41E93B2FDFC1}" type="slidenum">
              <a:rPr lang="en-US" smtClean="0"/>
              <a:t>8</a:t>
            </a:fld>
            <a:endParaRPr lang="en-US"/>
          </a:p>
        </p:txBody>
      </p:sp>
    </p:spTree>
    <p:extLst>
      <p:ext uri="{BB962C8B-B14F-4D97-AF65-F5344CB8AC3E}">
        <p14:creationId xmlns:p14="http://schemas.microsoft.com/office/powerpoint/2010/main" val="299359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26215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2435520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81320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2024428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2396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2787022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697384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3202761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326120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59F13B-185C-4CCB-A4CB-38E86BFBE55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91882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59F13B-185C-4CCB-A4CB-38E86BFBE55B}"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370112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59F13B-185C-4CCB-A4CB-38E86BFBE55B}" type="datetimeFigureOut">
              <a:rPr lang="en-US" smtClean="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142090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59F13B-185C-4CCB-A4CB-38E86BFBE55B}"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4262033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59F13B-185C-4CCB-A4CB-38E86BFBE55B}" type="datetimeFigureOut">
              <a:rPr lang="en-US" smtClean="0"/>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274580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9F13B-185C-4CCB-A4CB-38E86BFBE55B}"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2081059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59F13B-185C-4CCB-A4CB-38E86BFBE55B}"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7BC09D-9E1D-4BA2-8282-FFE0F34482C1}" type="slidenum">
              <a:rPr lang="en-US" smtClean="0"/>
              <a:t>‹#›</a:t>
            </a:fld>
            <a:endParaRPr lang="en-US"/>
          </a:p>
        </p:txBody>
      </p:sp>
    </p:spTree>
    <p:extLst>
      <p:ext uri="{BB962C8B-B14F-4D97-AF65-F5344CB8AC3E}">
        <p14:creationId xmlns:p14="http://schemas.microsoft.com/office/powerpoint/2010/main" val="3469405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59F13B-185C-4CCB-A4CB-38E86BFBE55B}" type="datetimeFigureOut">
              <a:rPr lang="en-US" smtClean="0"/>
              <a:t>1/8/2025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7BC09D-9E1D-4BA2-8282-FFE0F34482C1}" type="slidenum">
              <a:rPr lang="en-US" smtClean="0"/>
              <a:t>‹#›</a:t>
            </a:fld>
            <a:endParaRPr lang="en-US"/>
          </a:p>
        </p:txBody>
      </p:sp>
    </p:spTree>
    <p:extLst>
      <p:ext uri="{BB962C8B-B14F-4D97-AF65-F5344CB8AC3E}">
        <p14:creationId xmlns:p14="http://schemas.microsoft.com/office/powerpoint/2010/main" val="1309772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Factors that Affect Student Performance</a:t>
            </a:r>
            <a:br>
              <a:rPr lang="en-US" dirty="0" smtClean="0"/>
            </a:br>
            <a:r>
              <a:rPr lang="en-US" sz="1800" i="1" dirty="0" smtClean="0"/>
              <a:t>(student performance is measured by exam score for this study) </a:t>
            </a:r>
            <a:br>
              <a:rPr lang="en-US" sz="1800" i="1" dirty="0" smtClean="0"/>
            </a:br>
            <a:r>
              <a:rPr lang="en-US" sz="1800" i="1" dirty="0" smtClean="0"/>
              <a:t>Charles R. Williams, Jr.</a:t>
            </a:r>
            <a:endParaRPr lang="en-US" sz="1800" i="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3923" y="2160588"/>
            <a:ext cx="4044191" cy="3881437"/>
          </a:xfrm>
        </p:spPr>
      </p:pic>
    </p:spTree>
    <p:extLst>
      <p:ext uri="{BB962C8B-B14F-4D97-AF65-F5344CB8AC3E}">
        <p14:creationId xmlns:p14="http://schemas.microsoft.com/office/powerpoint/2010/main" val="2757029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Index data of correlation values from greatest to smallest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268" y="2329962"/>
            <a:ext cx="8276734" cy="2037066"/>
          </a:xfrm>
        </p:spPr>
      </p:pic>
      <p:sp>
        <p:nvSpPr>
          <p:cNvPr id="5" name="TextBox 4"/>
          <p:cNvSpPr txBox="1"/>
          <p:nvPr/>
        </p:nvSpPr>
        <p:spPr>
          <a:xfrm>
            <a:off x="2030244" y="4766590"/>
            <a:ext cx="5890847" cy="923330"/>
          </a:xfrm>
          <a:prstGeom prst="rect">
            <a:avLst/>
          </a:prstGeom>
          <a:noFill/>
        </p:spPr>
        <p:txBody>
          <a:bodyPr wrap="square" rtlCol="0">
            <a:spAutoFit/>
          </a:bodyPr>
          <a:lstStyle/>
          <a:p>
            <a:r>
              <a:rPr lang="en-US" dirty="0" smtClean="0"/>
              <a:t>The index data corresponds to the previous two slides. As previously noted, attendance and previous scores have the strongest correlation with exam score.</a:t>
            </a:r>
            <a:endParaRPr lang="en-US" dirty="0"/>
          </a:p>
        </p:txBody>
      </p:sp>
    </p:spTree>
    <p:extLst>
      <p:ext uri="{BB962C8B-B14F-4D97-AF65-F5344CB8AC3E}">
        <p14:creationId xmlns:p14="http://schemas.microsoft.com/office/powerpoint/2010/main" val="2236625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ta Ex Pic 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77334" y="1725800"/>
            <a:ext cx="5114801" cy="4912393"/>
          </a:xfrm>
          <a:prstGeom prst="rect">
            <a:avLst/>
          </a:prstGeom>
          <a:noFill/>
          <a:ln>
            <a:noFill/>
          </a:ln>
        </p:spPr>
      </p:pic>
      <p:sp>
        <p:nvSpPr>
          <p:cNvPr id="3" name="Title 2"/>
          <p:cNvSpPr>
            <a:spLocks noGrp="1"/>
          </p:cNvSpPr>
          <p:nvPr>
            <p:ph type="title"/>
          </p:nvPr>
        </p:nvSpPr>
        <p:spPr>
          <a:xfrm>
            <a:off x="677334" y="324338"/>
            <a:ext cx="8596668" cy="1320800"/>
          </a:xfrm>
        </p:spPr>
        <p:txBody>
          <a:bodyPr/>
          <a:lstStyle/>
          <a:p>
            <a:pPr algn="ctr"/>
            <a:r>
              <a:rPr lang="en-US" dirty="0" smtClean="0"/>
              <a:t>Bar Graph of Correlation Coefficients </a:t>
            </a:r>
            <a:br>
              <a:rPr lang="en-US" dirty="0" smtClean="0"/>
            </a:br>
            <a:r>
              <a:rPr lang="en-US" sz="2000" i="1" dirty="0"/>
              <a:t>(</a:t>
            </a:r>
            <a:r>
              <a:rPr lang="en-US" sz="2000" i="1" dirty="0" smtClean="0"/>
              <a:t>in descending order)</a:t>
            </a:r>
            <a:endParaRPr lang="en-US" sz="2000" i="1" dirty="0"/>
          </a:p>
        </p:txBody>
      </p:sp>
      <p:sp>
        <p:nvSpPr>
          <p:cNvPr id="5" name="TextBox 4"/>
          <p:cNvSpPr txBox="1"/>
          <p:nvPr/>
        </p:nvSpPr>
        <p:spPr>
          <a:xfrm>
            <a:off x="6137031" y="1538654"/>
            <a:ext cx="3727938" cy="4247317"/>
          </a:xfrm>
          <a:prstGeom prst="rect">
            <a:avLst/>
          </a:prstGeom>
          <a:noFill/>
        </p:spPr>
        <p:txBody>
          <a:bodyPr wrap="square" rtlCol="0">
            <a:spAutoFit/>
          </a:bodyPr>
          <a:lstStyle/>
          <a:p>
            <a:r>
              <a:rPr lang="en-US" dirty="0" smtClean="0"/>
              <a:t>This graph provides a great visual of the correlation data index shown on the previous slide. </a:t>
            </a:r>
          </a:p>
          <a:p>
            <a:endParaRPr lang="en-US" dirty="0"/>
          </a:p>
          <a:p>
            <a:r>
              <a:rPr lang="en-US" dirty="0" smtClean="0"/>
              <a:t>The magnitude of the hours studied correlation coefficient is highlighted in this visual display. It’s lack of significance is indicated by the height of its bar in comparison to the other variables. Moreover, the negative correlation of sleep hours and physical activity with exam score are also easier to realize in this format.</a:t>
            </a:r>
            <a:endParaRPr lang="en-US" dirty="0"/>
          </a:p>
        </p:txBody>
      </p:sp>
    </p:spTree>
    <p:extLst>
      <p:ext uri="{BB962C8B-B14F-4D97-AF65-F5344CB8AC3E}">
        <p14:creationId xmlns:p14="http://schemas.microsoft.com/office/powerpoint/2010/main" val="508953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2677"/>
          </a:xfrm>
        </p:spPr>
        <p:txBody>
          <a:bodyPr>
            <a:normAutofit fontScale="90000"/>
          </a:bodyPr>
          <a:lstStyle/>
          <a:p>
            <a:r>
              <a:rPr lang="en-US" dirty="0" smtClean="0"/>
              <a:t>Exam Score vs. Attendance</a:t>
            </a:r>
            <a:br>
              <a:rPr lang="en-US" dirty="0" smtClean="0"/>
            </a:br>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858" y="1650635"/>
            <a:ext cx="4907861" cy="3881437"/>
          </a:xfrm>
        </p:spPr>
      </p:pic>
      <p:sp>
        <p:nvSpPr>
          <p:cNvPr id="5" name="TextBox 4"/>
          <p:cNvSpPr txBox="1"/>
          <p:nvPr/>
        </p:nvSpPr>
        <p:spPr>
          <a:xfrm>
            <a:off x="6013938" y="1060938"/>
            <a:ext cx="3121270" cy="5078313"/>
          </a:xfrm>
          <a:prstGeom prst="rect">
            <a:avLst/>
          </a:prstGeom>
          <a:noFill/>
        </p:spPr>
        <p:txBody>
          <a:bodyPr wrap="square" rtlCol="0">
            <a:spAutoFit/>
          </a:bodyPr>
          <a:lstStyle/>
          <a:p>
            <a:r>
              <a:rPr lang="en-US" dirty="0" smtClean="0"/>
              <a:t>Exam score and attendance are strongly correlated with a correlation coefficient of .48 which can be rounded up to .5. </a:t>
            </a:r>
          </a:p>
          <a:p>
            <a:endParaRPr lang="en-US" dirty="0"/>
          </a:p>
          <a:p>
            <a:r>
              <a:rPr lang="en-US" dirty="0" smtClean="0"/>
              <a:t>A linear regression was performed and the goodness of fit was calculated. R</a:t>
            </a:r>
            <a:r>
              <a:rPr lang="en-US" baseline="30000" dirty="0" smtClean="0"/>
              <a:t>2</a:t>
            </a:r>
            <a:r>
              <a:rPr lang="en-US" dirty="0" smtClean="0"/>
              <a:t> is .23 which means that the model explains 23% of the variation. Given that the r</a:t>
            </a:r>
            <a:r>
              <a:rPr lang="en-US" baseline="30000" dirty="0" smtClean="0"/>
              <a:t>2</a:t>
            </a:r>
            <a:r>
              <a:rPr lang="en-US" dirty="0" smtClean="0"/>
              <a:t> is relatively low, could indicate that there are other factors confounded with attendance to more accurately predict exam scores.</a:t>
            </a:r>
            <a:endParaRPr lang="en-US" dirty="0"/>
          </a:p>
        </p:txBody>
      </p:sp>
    </p:spTree>
    <p:extLst>
      <p:ext uri="{BB962C8B-B14F-4D97-AF65-F5344CB8AC3E}">
        <p14:creationId xmlns:p14="http://schemas.microsoft.com/office/powerpoint/2010/main" val="1022487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Score vs. Hours Studied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607577"/>
            <a:ext cx="4890611" cy="3881437"/>
          </a:xfrm>
        </p:spPr>
      </p:pic>
      <p:sp>
        <p:nvSpPr>
          <p:cNvPr id="6" name="TextBox 5"/>
          <p:cNvSpPr txBox="1"/>
          <p:nvPr/>
        </p:nvSpPr>
        <p:spPr>
          <a:xfrm>
            <a:off x="5706208" y="1370185"/>
            <a:ext cx="3947746" cy="5632311"/>
          </a:xfrm>
          <a:prstGeom prst="rect">
            <a:avLst/>
          </a:prstGeom>
          <a:noFill/>
        </p:spPr>
        <p:txBody>
          <a:bodyPr wrap="square" rtlCol="0">
            <a:spAutoFit/>
          </a:bodyPr>
          <a:lstStyle/>
          <a:p>
            <a:r>
              <a:rPr lang="en-US" dirty="0" smtClean="0"/>
              <a:t>Exam score and hours studied have a correlation coefficient of .03 which indicates an extremely weak or no correlation. Upon examining the scatterplot, we can see that the points do not follow a positive or negative linear pattern which corresponds to the weak r value.</a:t>
            </a:r>
          </a:p>
          <a:p>
            <a:endParaRPr lang="en-US" dirty="0"/>
          </a:p>
          <a:p>
            <a:r>
              <a:rPr lang="en-US" dirty="0" smtClean="0"/>
              <a:t>Based on the weak correlation, the equation produced by linear regression would not be a strong model to predict exam scores.</a:t>
            </a:r>
          </a:p>
          <a:p>
            <a:endParaRPr lang="en-US" dirty="0"/>
          </a:p>
          <a:p>
            <a:r>
              <a:rPr lang="en-US" dirty="0" smtClean="0"/>
              <a:t>This is surprising. According to </a:t>
            </a:r>
            <a:r>
              <a:rPr lang="en-US" dirty="0" err="1" smtClean="0"/>
              <a:t>Kaggle</a:t>
            </a:r>
            <a:r>
              <a:rPr lang="en-US" dirty="0" smtClean="0"/>
              <a:t>, one would expect the number of study hours to be a stronger predictor of exam scores.</a:t>
            </a:r>
          </a:p>
          <a:p>
            <a:endParaRPr lang="en-US" dirty="0"/>
          </a:p>
          <a:p>
            <a:endParaRPr lang="en-US" dirty="0"/>
          </a:p>
        </p:txBody>
      </p:sp>
    </p:spTree>
    <p:extLst>
      <p:ext uri="{BB962C8B-B14F-4D97-AF65-F5344CB8AC3E}">
        <p14:creationId xmlns:p14="http://schemas.microsoft.com/office/powerpoint/2010/main" val="1003206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6690620" cy="1320800"/>
          </a:xfrm>
        </p:spPr>
        <p:txBody>
          <a:bodyPr/>
          <a:lstStyle/>
          <a:p>
            <a:r>
              <a:rPr lang="en-US" dirty="0" smtClean="0"/>
              <a:t>Exam score </a:t>
            </a:r>
            <a:r>
              <a:rPr lang="en-US" dirty="0" err="1" smtClean="0"/>
              <a:t>vs.Tutoring</a:t>
            </a:r>
            <a:r>
              <a:rPr lang="en-US" dirty="0" smtClean="0"/>
              <a:t> Sessions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107" y="1930400"/>
            <a:ext cx="4903778" cy="3881437"/>
          </a:xfrm>
        </p:spPr>
      </p:pic>
      <p:sp>
        <p:nvSpPr>
          <p:cNvPr id="5" name="TextBox 4"/>
          <p:cNvSpPr txBox="1"/>
          <p:nvPr/>
        </p:nvSpPr>
        <p:spPr>
          <a:xfrm>
            <a:off x="5908431" y="2162908"/>
            <a:ext cx="3508131" cy="3139321"/>
          </a:xfrm>
          <a:prstGeom prst="rect">
            <a:avLst/>
          </a:prstGeom>
          <a:noFill/>
        </p:spPr>
        <p:txBody>
          <a:bodyPr wrap="square" rtlCol="0">
            <a:spAutoFit/>
          </a:bodyPr>
          <a:lstStyle/>
          <a:p>
            <a:r>
              <a:rPr lang="en-US" dirty="0"/>
              <a:t>E</a:t>
            </a:r>
            <a:r>
              <a:rPr lang="en-US" dirty="0" smtClean="0"/>
              <a:t>xam scores and tutoring sessions have a weak correlation coefficient of .34.</a:t>
            </a:r>
          </a:p>
          <a:p>
            <a:endParaRPr lang="en-US" dirty="0"/>
          </a:p>
          <a:p>
            <a:r>
              <a:rPr lang="en-US" dirty="0" smtClean="0"/>
              <a:t>Linear regression was performed and the line of best fit in in red. The data is positively skewed as shown in the scatterplot which means that students participated in fewer tutoring sessions.</a:t>
            </a:r>
            <a:endParaRPr lang="en-US" dirty="0"/>
          </a:p>
        </p:txBody>
      </p:sp>
    </p:spTree>
    <p:extLst>
      <p:ext uri="{BB962C8B-B14F-4D97-AF65-F5344CB8AC3E}">
        <p14:creationId xmlns:p14="http://schemas.microsoft.com/office/powerpoint/2010/main" val="619572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Score vs. Previous Scores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807308"/>
            <a:ext cx="4961042" cy="3881437"/>
          </a:xfrm>
        </p:spPr>
      </p:pic>
      <p:sp>
        <p:nvSpPr>
          <p:cNvPr id="5" name="TextBox 4"/>
          <p:cNvSpPr txBox="1"/>
          <p:nvPr/>
        </p:nvSpPr>
        <p:spPr>
          <a:xfrm>
            <a:off x="6013938" y="1485900"/>
            <a:ext cx="3446585" cy="5078313"/>
          </a:xfrm>
          <a:prstGeom prst="rect">
            <a:avLst/>
          </a:prstGeom>
          <a:noFill/>
        </p:spPr>
        <p:txBody>
          <a:bodyPr wrap="square" rtlCol="0">
            <a:spAutoFit/>
          </a:bodyPr>
          <a:lstStyle/>
          <a:p>
            <a:r>
              <a:rPr lang="en-US" dirty="0" smtClean="0"/>
              <a:t>Exam score and previous scores have a moderate correlation with a strength of .42.</a:t>
            </a:r>
          </a:p>
          <a:p>
            <a:endParaRPr lang="en-US" dirty="0" smtClean="0"/>
          </a:p>
          <a:p>
            <a:r>
              <a:rPr lang="en-US" dirty="0" smtClean="0"/>
              <a:t>Linear regression was performed and the goodness of fit was calculated to be .18. The r</a:t>
            </a:r>
            <a:r>
              <a:rPr lang="en-US" baseline="30000" dirty="0" smtClean="0"/>
              <a:t>2</a:t>
            </a:r>
            <a:r>
              <a:rPr lang="en-US" dirty="0" smtClean="0"/>
              <a:t> value indicates that the model explain only 18% of the variation. </a:t>
            </a:r>
          </a:p>
          <a:p>
            <a:endParaRPr lang="en-US" dirty="0" smtClean="0"/>
          </a:p>
          <a:p>
            <a:r>
              <a:rPr lang="en-US" dirty="0" smtClean="0"/>
              <a:t>Given that the r</a:t>
            </a:r>
            <a:r>
              <a:rPr lang="en-US" baseline="30000" dirty="0" smtClean="0"/>
              <a:t>2</a:t>
            </a:r>
            <a:r>
              <a:rPr lang="en-US" dirty="0" smtClean="0"/>
              <a:t> is relatively low, could indicate that there are other factors confounded with attendance to more accurately predict exam scores. </a:t>
            </a:r>
          </a:p>
          <a:p>
            <a:endParaRPr lang="en-US" dirty="0"/>
          </a:p>
        </p:txBody>
      </p:sp>
    </p:spTree>
    <p:extLst>
      <p:ext uri="{BB962C8B-B14F-4D97-AF65-F5344CB8AC3E}">
        <p14:creationId xmlns:p14="http://schemas.microsoft.com/office/powerpoint/2010/main" val="29140553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Summary</a:t>
            </a:r>
            <a:endParaRPr lang="en-US" dirty="0"/>
          </a:p>
        </p:txBody>
      </p:sp>
      <p:sp>
        <p:nvSpPr>
          <p:cNvPr id="8" name="Content Placeholder 7"/>
          <p:cNvSpPr>
            <a:spLocks noGrp="1"/>
          </p:cNvSpPr>
          <p:nvPr>
            <p:ph idx="1"/>
          </p:nvPr>
        </p:nvSpPr>
        <p:spPr>
          <a:xfrm>
            <a:off x="677334" y="1641843"/>
            <a:ext cx="8596668" cy="3880773"/>
          </a:xfrm>
        </p:spPr>
        <p:txBody>
          <a:bodyPr>
            <a:normAutofit fontScale="92500" lnSpcReduction="20000"/>
          </a:bodyPr>
          <a:lstStyle/>
          <a:p>
            <a:r>
              <a:rPr lang="en-US" dirty="0" smtClean="0"/>
              <a:t>Based on the findings, </a:t>
            </a:r>
          </a:p>
          <a:p>
            <a:pPr lvl="1"/>
            <a:r>
              <a:rPr lang="en-US" dirty="0"/>
              <a:t>W</a:t>
            </a:r>
            <a:r>
              <a:rPr lang="en-US" dirty="0" smtClean="0"/>
              <a:t>e reject the null hypothesis that attendance has no effect on student performance. </a:t>
            </a:r>
          </a:p>
          <a:p>
            <a:pPr lvl="1"/>
            <a:r>
              <a:rPr lang="en-US" dirty="0" smtClean="0"/>
              <a:t>We fail to reject the null hypothesis that hours studied has no effect on student performance. </a:t>
            </a:r>
          </a:p>
          <a:p>
            <a:pPr lvl="1"/>
            <a:r>
              <a:rPr lang="en-US" dirty="0" smtClean="0"/>
              <a:t>We reject the null hypothesis that tutoring sessions have no effect on student performance. </a:t>
            </a:r>
            <a:endParaRPr lang="en-US" dirty="0"/>
          </a:p>
          <a:p>
            <a:pPr lvl="1"/>
            <a:r>
              <a:rPr lang="en-US" dirty="0" smtClean="0"/>
              <a:t>We reject the null hypothesis that previous scores have no effect on exam scores.</a:t>
            </a:r>
          </a:p>
          <a:p>
            <a:r>
              <a:rPr lang="en-US" dirty="0" smtClean="0"/>
              <a:t>Additional analysis is warranted for the findings of this study to be generalizable. The linear regression model of attendance and exam scores only explains 23% of the variation which indicates that other factors could be confounded.</a:t>
            </a:r>
          </a:p>
          <a:p>
            <a:r>
              <a:rPr lang="en-US" dirty="0" smtClean="0"/>
              <a:t>A recommendation would be to create and test a model that includes both attendance and previous scores to predict exam score since both of these variables have moderate/strong correlations with exam score. Another recommendation would be to examine attendance and previous scores with respect to gender as predictors of exam scores.</a:t>
            </a:r>
            <a:endParaRPr lang="en-US" dirty="0"/>
          </a:p>
        </p:txBody>
      </p:sp>
    </p:spTree>
    <p:extLst>
      <p:ext uri="{BB962C8B-B14F-4D97-AF65-F5344CB8AC3E}">
        <p14:creationId xmlns:p14="http://schemas.microsoft.com/office/powerpoint/2010/main" val="335994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Does attendance affect student performance?</a:t>
            </a:r>
            <a:endParaRPr lang="en-US" dirty="0"/>
          </a:p>
        </p:txBody>
      </p:sp>
      <p:sp>
        <p:nvSpPr>
          <p:cNvPr id="3" name="Content Placeholder 2"/>
          <p:cNvSpPr>
            <a:spLocks noGrp="1"/>
          </p:cNvSpPr>
          <p:nvPr>
            <p:ph idx="1"/>
          </p:nvPr>
        </p:nvSpPr>
        <p:spPr/>
        <p:txBody>
          <a:bodyPr/>
          <a:lstStyle/>
          <a:p>
            <a:r>
              <a:rPr lang="en-US" dirty="0" smtClean="0"/>
              <a:t>Null Hypothesis</a:t>
            </a:r>
          </a:p>
          <a:p>
            <a:pPr marL="0" indent="0">
              <a:buNone/>
            </a:pPr>
            <a:r>
              <a:rPr lang="en-US" dirty="0" smtClean="0"/>
              <a:t>Attendance has no effect on student performance. </a:t>
            </a:r>
          </a:p>
          <a:p>
            <a:endParaRPr lang="en-US" dirty="0"/>
          </a:p>
          <a:p>
            <a:endParaRPr lang="en-US" dirty="0"/>
          </a:p>
          <a:p>
            <a:r>
              <a:rPr lang="en-US" dirty="0" smtClean="0"/>
              <a:t>Alternative Hypothesis</a:t>
            </a:r>
          </a:p>
          <a:p>
            <a:pPr marL="0" indent="0">
              <a:buNone/>
            </a:pPr>
            <a:r>
              <a:rPr lang="en-US" dirty="0" smtClean="0"/>
              <a:t>Attendance has an effect on student performance.</a:t>
            </a:r>
            <a:endParaRPr lang="en-US" dirty="0"/>
          </a:p>
        </p:txBody>
      </p:sp>
    </p:spTree>
    <p:extLst>
      <p:ext uri="{BB962C8B-B14F-4D97-AF65-F5344CB8AC3E}">
        <p14:creationId xmlns:p14="http://schemas.microsoft.com/office/powerpoint/2010/main" val="793983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Does the number of hours studied affect student performance?</a:t>
            </a:r>
            <a:endParaRPr lang="en-US" dirty="0"/>
          </a:p>
        </p:txBody>
      </p:sp>
      <p:sp>
        <p:nvSpPr>
          <p:cNvPr id="3" name="Content Placeholder 2"/>
          <p:cNvSpPr>
            <a:spLocks noGrp="1"/>
          </p:cNvSpPr>
          <p:nvPr>
            <p:ph idx="1"/>
          </p:nvPr>
        </p:nvSpPr>
        <p:spPr/>
        <p:txBody>
          <a:bodyPr/>
          <a:lstStyle/>
          <a:p>
            <a:r>
              <a:rPr lang="en-US" dirty="0" smtClean="0"/>
              <a:t>Null Hypothesis</a:t>
            </a:r>
          </a:p>
          <a:p>
            <a:pPr marL="0" indent="0">
              <a:buNone/>
            </a:pPr>
            <a:r>
              <a:rPr lang="en-US" dirty="0" smtClean="0"/>
              <a:t>Hours studied has no effect on student performance. </a:t>
            </a:r>
          </a:p>
          <a:p>
            <a:endParaRPr lang="en-US" dirty="0"/>
          </a:p>
          <a:p>
            <a:endParaRPr lang="en-US" dirty="0"/>
          </a:p>
          <a:p>
            <a:r>
              <a:rPr lang="en-US" dirty="0" smtClean="0"/>
              <a:t>Alternative Hypothesis</a:t>
            </a:r>
          </a:p>
          <a:p>
            <a:pPr marL="0" indent="0">
              <a:buNone/>
            </a:pPr>
            <a:r>
              <a:rPr lang="en-US" dirty="0" smtClean="0"/>
              <a:t>Hours studied has an effect on student performance.</a:t>
            </a:r>
            <a:endParaRPr lang="en-US" dirty="0"/>
          </a:p>
        </p:txBody>
      </p:sp>
    </p:spTree>
    <p:extLst>
      <p:ext uri="{BB962C8B-B14F-4D97-AF65-F5344CB8AC3E}">
        <p14:creationId xmlns:p14="http://schemas.microsoft.com/office/powerpoint/2010/main" val="3775485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Does attending tutoring sessions affect student performance?</a:t>
            </a:r>
            <a:endParaRPr lang="en-US" dirty="0"/>
          </a:p>
        </p:txBody>
      </p:sp>
      <p:sp>
        <p:nvSpPr>
          <p:cNvPr id="3" name="Content Placeholder 2"/>
          <p:cNvSpPr>
            <a:spLocks noGrp="1"/>
          </p:cNvSpPr>
          <p:nvPr>
            <p:ph idx="1"/>
          </p:nvPr>
        </p:nvSpPr>
        <p:spPr/>
        <p:txBody>
          <a:bodyPr/>
          <a:lstStyle/>
          <a:p>
            <a:r>
              <a:rPr lang="en-US" dirty="0" smtClean="0"/>
              <a:t>Null Hypothesis</a:t>
            </a:r>
          </a:p>
          <a:p>
            <a:pPr marL="0" indent="0">
              <a:buNone/>
            </a:pPr>
            <a:r>
              <a:rPr lang="en-US" dirty="0" smtClean="0"/>
              <a:t>Tutoring sessions have no effect on student performance. </a:t>
            </a:r>
          </a:p>
          <a:p>
            <a:endParaRPr lang="en-US" dirty="0"/>
          </a:p>
          <a:p>
            <a:endParaRPr lang="en-US" dirty="0"/>
          </a:p>
          <a:p>
            <a:r>
              <a:rPr lang="en-US" dirty="0" smtClean="0"/>
              <a:t>Alternative Hypothesis</a:t>
            </a:r>
          </a:p>
          <a:p>
            <a:pPr marL="0" indent="0">
              <a:buNone/>
            </a:pPr>
            <a:r>
              <a:rPr lang="en-US" dirty="0"/>
              <a:t>Tutoring sessions </a:t>
            </a:r>
            <a:r>
              <a:rPr lang="en-US" dirty="0" smtClean="0"/>
              <a:t>have an effect on student performance.</a:t>
            </a:r>
            <a:endParaRPr lang="en-US" dirty="0"/>
          </a:p>
        </p:txBody>
      </p:sp>
    </p:spTree>
    <p:extLst>
      <p:ext uri="{BB962C8B-B14F-4D97-AF65-F5344CB8AC3E}">
        <p14:creationId xmlns:p14="http://schemas.microsoft.com/office/powerpoint/2010/main" val="344191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Do previous scores affect student performance?</a:t>
            </a:r>
            <a:endParaRPr lang="en-US" dirty="0"/>
          </a:p>
        </p:txBody>
      </p:sp>
      <p:sp>
        <p:nvSpPr>
          <p:cNvPr id="3" name="Content Placeholder 2"/>
          <p:cNvSpPr>
            <a:spLocks noGrp="1"/>
          </p:cNvSpPr>
          <p:nvPr>
            <p:ph idx="1"/>
          </p:nvPr>
        </p:nvSpPr>
        <p:spPr/>
        <p:txBody>
          <a:bodyPr/>
          <a:lstStyle/>
          <a:p>
            <a:r>
              <a:rPr lang="en-US" dirty="0" smtClean="0"/>
              <a:t>Null Hypothesis</a:t>
            </a:r>
          </a:p>
          <a:p>
            <a:pPr marL="0" indent="0">
              <a:buNone/>
            </a:pPr>
            <a:r>
              <a:rPr lang="en-US" dirty="0" smtClean="0"/>
              <a:t>Previous scores have no effect on student performance. </a:t>
            </a:r>
          </a:p>
          <a:p>
            <a:endParaRPr lang="en-US" dirty="0"/>
          </a:p>
          <a:p>
            <a:endParaRPr lang="en-US" dirty="0"/>
          </a:p>
          <a:p>
            <a:r>
              <a:rPr lang="en-US" dirty="0" smtClean="0"/>
              <a:t>Alternative Hypothesis</a:t>
            </a:r>
          </a:p>
          <a:p>
            <a:pPr marL="0" indent="0">
              <a:buNone/>
            </a:pPr>
            <a:r>
              <a:rPr lang="en-US" dirty="0" smtClean="0"/>
              <a:t>Previous scores have an effect on student performance.</a:t>
            </a:r>
            <a:endParaRPr lang="en-US" dirty="0"/>
          </a:p>
        </p:txBody>
      </p:sp>
    </p:spTree>
    <p:extLst>
      <p:ext uri="{BB962C8B-B14F-4D97-AF65-F5344CB8AC3E}">
        <p14:creationId xmlns:p14="http://schemas.microsoft.com/office/powerpoint/2010/main" val="2152470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Methodology &amp; Discussion of Findings </a:t>
            </a:r>
            <a:endParaRPr lang="en-US" dirty="0"/>
          </a:p>
        </p:txBody>
      </p:sp>
      <p:sp>
        <p:nvSpPr>
          <p:cNvPr id="3" name="Content Placeholder 2"/>
          <p:cNvSpPr>
            <a:spLocks noGrp="1"/>
          </p:cNvSpPr>
          <p:nvPr>
            <p:ph idx="1"/>
          </p:nvPr>
        </p:nvSpPr>
        <p:spPr>
          <a:xfrm>
            <a:off x="677334" y="1650636"/>
            <a:ext cx="8596668" cy="3880773"/>
          </a:xfrm>
        </p:spPr>
        <p:txBody>
          <a:bodyPr>
            <a:normAutofit fontScale="85000" lnSpcReduction="20000"/>
          </a:bodyPr>
          <a:lstStyle/>
          <a:p>
            <a:r>
              <a:rPr lang="en-US" dirty="0" smtClean="0"/>
              <a:t>1. Data Collection </a:t>
            </a:r>
          </a:p>
          <a:p>
            <a:pPr lvl="2"/>
            <a:r>
              <a:rPr lang="en-US" sz="1300" dirty="0"/>
              <a:t>D</a:t>
            </a:r>
            <a:r>
              <a:rPr lang="en-US" sz="1300" dirty="0" smtClean="0"/>
              <a:t>ata was collected from approximately 6,607 students.</a:t>
            </a:r>
          </a:p>
          <a:p>
            <a:pPr lvl="2"/>
            <a:r>
              <a:rPr lang="en-US" sz="1300" dirty="0" smtClean="0"/>
              <a:t>Data included: exam scores, previous scores, hours studied, attendance, tutoring sessions, physical activity, and sleep hours.  </a:t>
            </a:r>
          </a:p>
          <a:p>
            <a:r>
              <a:rPr lang="en-US" dirty="0" smtClean="0"/>
              <a:t>2.Data Cleaning </a:t>
            </a:r>
          </a:p>
          <a:p>
            <a:pPr lvl="2"/>
            <a:r>
              <a:rPr lang="en-US" sz="1200" dirty="0" smtClean="0"/>
              <a:t>The data was cleaned for accuracy.</a:t>
            </a:r>
          </a:p>
          <a:p>
            <a:pPr lvl="2"/>
            <a:r>
              <a:rPr lang="en-US" sz="1200" dirty="0" smtClean="0"/>
              <a:t>Missing Data and/or duplicates were addressed</a:t>
            </a:r>
          </a:p>
          <a:p>
            <a:r>
              <a:rPr lang="en-US" dirty="0" smtClean="0"/>
              <a:t>3. Data Analysis</a:t>
            </a:r>
          </a:p>
          <a:p>
            <a:pPr lvl="2"/>
            <a:r>
              <a:rPr lang="en-US" sz="1300" dirty="0" smtClean="0"/>
              <a:t>Exploratory data analysis included histograms and scatterplots to understand the distribution of the data and outliers. The histograms are not included in this presentation.</a:t>
            </a:r>
          </a:p>
          <a:p>
            <a:pPr lvl="2"/>
            <a:r>
              <a:rPr lang="en-US" sz="1300" dirty="0" smtClean="0"/>
              <a:t>Correlation coefficients were computed to understand the strength of the relationships between the variables. </a:t>
            </a:r>
          </a:p>
          <a:p>
            <a:pPr lvl="2"/>
            <a:r>
              <a:rPr lang="en-US" sz="1300" dirty="0" smtClean="0"/>
              <a:t>Linear regression analysis was conducted to create predictor models and compute the goodness of fit for each variable and exam score. </a:t>
            </a:r>
          </a:p>
          <a:p>
            <a:pPr lvl="2"/>
            <a:r>
              <a:rPr lang="en-US" sz="1300" dirty="0" smtClean="0"/>
              <a:t>ANOVA: Compared the data set of previous scores, hours studied, attendance, tutoring sessions, physical activity and sleep hours to identify how exam scores were impacted.</a:t>
            </a:r>
          </a:p>
          <a:p>
            <a:pPr marL="0" indent="0">
              <a:buNone/>
            </a:pPr>
            <a:r>
              <a:rPr lang="en-US" dirty="0" smtClean="0"/>
              <a:t> </a:t>
            </a:r>
            <a:endParaRPr lang="en-US" dirty="0"/>
          </a:p>
        </p:txBody>
      </p:sp>
    </p:spTree>
    <p:extLst>
      <p:ext uri="{BB962C8B-B14F-4D97-AF65-F5344CB8AC3E}">
        <p14:creationId xmlns:p14="http://schemas.microsoft.com/office/powerpoint/2010/main" val="4135264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Discussion of Findings</a:t>
            </a:r>
            <a:endParaRPr lang="en-US" dirty="0"/>
          </a:p>
        </p:txBody>
      </p:sp>
    </p:spTree>
    <p:extLst>
      <p:ext uri="{BB962C8B-B14F-4D97-AF65-F5344CB8AC3E}">
        <p14:creationId xmlns:p14="http://schemas.microsoft.com/office/powerpoint/2010/main" val="3484591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354104"/>
            <a:ext cx="5825691" cy="4748904"/>
          </a:xfrm>
          <a:prstGeom prst="rect">
            <a:avLst/>
          </a:prstGeom>
        </p:spPr>
      </p:pic>
      <p:sp>
        <p:nvSpPr>
          <p:cNvPr id="5" name="TextBox 4"/>
          <p:cNvSpPr txBox="1"/>
          <p:nvPr/>
        </p:nvSpPr>
        <p:spPr>
          <a:xfrm>
            <a:off x="6571139" y="984738"/>
            <a:ext cx="3214700" cy="5016758"/>
          </a:xfrm>
          <a:prstGeom prst="rect">
            <a:avLst/>
          </a:prstGeom>
          <a:noFill/>
        </p:spPr>
        <p:txBody>
          <a:bodyPr wrap="square" rtlCol="0">
            <a:spAutoFit/>
          </a:bodyPr>
          <a:lstStyle/>
          <a:p>
            <a:r>
              <a:rPr lang="en-US" sz="1600" dirty="0" smtClean="0"/>
              <a:t>The correlation matrix shows the strength of the relationship between the variables using colored cells. The light cells indicate a perfect correlation of 1 which makes sense because each variable is perfectly correlated with itself. The black cells indicate a negative correlation which means that as one variable increases, the other one decreases. For example, as exam scores increase, physical activity decreases. A correlation coefficient of .5 or higher is considered strong. By referencing the legend, exam score and attendance are strongly correlated which is logical.</a:t>
            </a:r>
            <a:endParaRPr lang="en-US" sz="1600" dirty="0"/>
          </a:p>
        </p:txBody>
      </p:sp>
    </p:spTree>
    <p:extLst>
      <p:ext uri="{BB962C8B-B14F-4D97-AF65-F5344CB8AC3E}">
        <p14:creationId xmlns:p14="http://schemas.microsoft.com/office/powerpoint/2010/main" val="2210513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Values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1513786"/>
            <a:ext cx="8596312" cy="1728456"/>
          </a:xfrm>
        </p:spPr>
      </p:pic>
      <p:sp>
        <p:nvSpPr>
          <p:cNvPr id="5" name="TextBox 4"/>
          <p:cNvSpPr txBox="1"/>
          <p:nvPr/>
        </p:nvSpPr>
        <p:spPr>
          <a:xfrm>
            <a:off x="1354015" y="3587261"/>
            <a:ext cx="6972300" cy="2585323"/>
          </a:xfrm>
          <a:prstGeom prst="rect">
            <a:avLst/>
          </a:prstGeom>
          <a:noFill/>
        </p:spPr>
        <p:txBody>
          <a:bodyPr wrap="square" rtlCol="0">
            <a:spAutoFit/>
          </a:bodyPr>
          <a:lstStyle/>
          <a:p>
            <a:r>
              <a:rPr lang="en-US" dirty="0" smtClean="0"/>
              <a:t>The correlation values correspond with the correlation matrix in the previous slide. Attendance and previous scores have the strongest correlation with exam score. Their correlation coefficients are .48 and .42 respectively. Hours studied has the lowest correlation with .03. Sleep hours and physical activity are both negatively correlated with exam score. A negative correlation means that as one variable increases, the other decreases. More specifically, as sleep hours and physical activity increase, exam scores decrease.</a:t>
            </a:r>
            <a:endParaRPr lang="en-US" dirty="0"/>
          </a:p>
        </p:txBody>
      </p:sp>
    </p:spTree>
    <p:extLst>
      <p:ext uri="{BB962C8B-B14F-4D97-AF65-F5344CB8AC3E}">
        <p14:creationId xmlns:p14="http://schemas.microsoft.com/office/powerpoint/2010/main" val="3166669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2368</TotalTime>
  <Words>1058</Words>
  <Application>Microsoft Office PowerPoint</Application>
  <PresentationFormat>Widescreen</PresentationFormat>
  <Paragraphs>82</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Factors that Affect Student Performance (student performance is measured by exam score for this study)  Charles R. Williams, Jr.</vt:lpstr>
      <vt:lpstr>Does attendance affect student performance?</vt:lpstr>
      <vt:lpstr>Does the number of hours studied affect student performance?</vt:lpstr>
      <vt:lpstr>Does attending tutoring sessions affect student performance?</vt:lpstr>
      <vt:lpstr>Do previous scores affect student performance?</vt:lpstr>
      <vt:lpstr>Methodology &amp; Discussion of Findings </vt:lpstr>
      <vt:lpstr>Discussion of Findings</vt:lpstr>
      <vt:lpstr>Correlation Matrix</vt:lpstr>
      <vt:lpstr>Correlation Values</vt:lpstr>
      <vt:lpstr>Index data of correlation values from greatest to smallest </vt:lpstr>
      <vt:lpstr>Bar Graph of Correlation Coefficients  (in descending order)</vt:lpstr>
      <vt:lpstr>Exam Score vs. Attendance  </vt:lpstr>
      <vt:lpstr>Exam Score vs. Hours Studied  </vt:lpstr>
      <vt:lpstr>Exam score vs.Tutoring Sessions </vt:lpstr>
      <vt:lpstr>Exam Score vs. Previous Scores</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Microsoft account</dc:creator>
  <cp:lastModifiedBy>Microsoft account</cp:lastModifiedBy>
  <cp:revision>34</cp:revision>
  <dcterms:created xsi:type="dcterms:W3CDTF">2024-12-23T01:54:30Z</dcterms:created>
  <dcterms:modified xsi:type="dcterms:W3CDTF">2025-01-09T02:52:23Z</dcterms:modified>
</cp:coreProperties>
</file>