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6" r:id="rId7"/>
    <p:sldId id="269" r:id="rId8"/>
    <p:sldId id="267" r:id="rId9"/>
    <p:sldId id="268" r:id="rId10"/>
    <p:sldId id="27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2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21C8-4F46-4036-BB29-64DE3D0A45C1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6401-280C-4D53-AD0F-4FD622D0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21C8-4F46-4036-BB29-64DE3D0A45C1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6401-280C-4D53-AD0F-4FD622D0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5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21C8-4F46-4036-BB29-64DE3D0A45C1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6401-280C-4D53-AD0F-4FD622D0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4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21C8-4F46-4036-BB29-64DE3D0A45C1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6401-280C-4D53-AD0F-4FD622D0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0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21C8-4F46-4036-BB29-64DE3D0A45C1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6401-280C-4D53-AD0F-4FD622D0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0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21C8-4F46-4036-BB29-64DE3D0A45C1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6401-280C-4D53-AD0F-4FD622D0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7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21C8-4F46-4036-BB29-64DE3D0A45C1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6401-280C-4D53-AD0F-4FD622D0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21C8-4F46-4036-BB29-64DE3D0A45C1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6401-280C-4D53-AD0F-4FD622D0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8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21C8-4F46-4036-BB29-64DE3D0A45C1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6401-280C-4D53-AD0F-4FD622D0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2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21C8-4F46-4036-BB29-64DE3D0A45C1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6401-280C-4D53-AD0F-4FD622D0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9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21C8-4F46-4036-BB29-64DE3D0A45C1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6401-280C-4D53-AD0F-4FD622D0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7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221C8-4F46-4036-BB29-64DE3D0A45C1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E6401-280C-4D53-AD0F-4FD622D0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1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RCANN – A </a:t>
            </a:r>
            <a:r>
              <a:rPr lang="en-US" b="1" dirty="0" err="1"/>
              <a:t>R</a:t>
            </a:r>
            <a:r>
              <a:rPr lang="en-US" dirty="0" err="1"/>
              <a:t>e</a:t>
            </a:r>
            <a:r>
              <a:rPr lang="en-US" b="1" dirty="0" err="1"/>
              <a:t>C</a:t>
            </a:r>
            <a:r>
              <a:rPr lang="en-US" dirty="0" err="1"/>
              <a:t>onfigurable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rtificial </a:t>
            </a:r>
            <a:r>
              <a:rPr lang="en-US" b="1" dirty="0"/>
              <a:t>N</a:t>
            </a:r>
            <a:r>
              <a:rPr lang="en-US" dirty="0"/>
              <a:t>eural </a:t>
            </a:r>
            <a:r>
              <a:rPr lang="en-US" b="1" dirty="0"/>
              <a:t>N</a:t>
            </a:r>
            <a:r>
              <a:rPr lang="en-US" dirty="0"/>
              <a:t>etwork for Iris Flower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Matthew Griessler and Nick Landy</a:t>
            </a:r>
          </a:p>
        </p:txBody>
      </p:sp>
    </p:spTree>
    <p:extLst>
      <p:ext uri="{BB962C8B-B14F-4D97-AF65-F5344CB8AC3E}">
        <p14:creationId xmlns:p14="http://schemas.microsoft.com/office/powerpoint/2010/main" val="1732676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- Backpropagation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92711079"/>
                  </p:ext>
                </p:extLst>
              </p:nvPr>
            </p:nvGraphicFramePr>
            <p:xfrm>
              <a:off x="838200" y="1825625"/>
              <a:ext cx="10515600" cy="28301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8623">
                      <a:extLst>
                        <a:ext uri="{9D8B030D-6E8A-4147-A177-3AD203B41FA5}">
                          <a16:colId xmlns:a16="http://schemas.microsoft.com/office/drawing/2014/main" val="3250202467"/>
                        </a:ext>
                      </a:extLst>
                    </a:gridCol>
                    <a:gridCol w="3719837">
                      <a:extLst>
                        <a:ext uri="{9D8B030D-6E8A-4147-A177-3AD203B41FA5}">
                          <a16:colId xmlns:a16="http://schemas.microsoft.com/office/drawing/2014/main" val="904154316"/>
                        </a:ext>
                      </a:extLst>
                    </a:gridCol>
                    <a:gridCol w="4747140">
                      <a:extLst>
                        <a:ext uri="{9D8B030D-6E8A-4147-A177-3AD203B41FA5}">
                          <a16:colId xmlns:a16="http://schemas.microsoft.com/office/drawing/2014/main" val="11235296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Equation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507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BP1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Solves for the error delta in the last layer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01683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BP2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Solves for the error delta in layer l based on the error in layer l+1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2362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BP3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Solves for the component of the error due to the bias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899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BP4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Solves for the component of the error due to the weights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47058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92711079"/>
                  </p:ext>
                </p:extLst>
              </p:nvPr>
            </p:nvGraphicFramePr>
            <p:xfrm>
              <a:off x="838200" y="1825625"/>
              <a:ext cx="10515600" cy="28301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8623">
                      <a:extLst>
                        <a:ext uri="{9D8B030D-6E8A-4147-A177-3AD203B41FA5}">
                          <a16:colId xmlns:a16="http://schemas.microsoft.com/office/drawing/2014/main" val="3250202467"/>
                        </a:ext>
                      </a:extLst>
                    </a:gridCol>
                    <a:gridCol w="3719837">
                      <a:extLst>
                        <a:ext uri="{9D8B030D-6E8A-4147-A177-3AD203B41FA5}">
                          <a16:colId xmlns:a16="http://schemas.microsoft.com/office/drawing/2014/main" val="904154316"/>
                        </a:ext>
                      </a:extLst>
                    </a:gridCol>
                    <a:gridCol w="4747140">
                      <a:extLst>
                        <a:ext uri="{9D8B030D-6E8A-4147-A177-3AD203B41FA5}">
                          <a16:colId xmlns:a16="http://schemas.microsoft.com/office/drawing/2014/main" val="11235296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Equation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507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BP1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155" t="-108197" r="-128151" b="-5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Solves for the error delta in the last layer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01683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BP2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155" t="-120952" r="-128151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Solves for the error delta in layer l based on the error in layer l+1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2362752"/>
                      </a:ext>
                    </a:extLst>
                  </a:tr>
                  <a:tr h="72421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BP3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155" t="-194958" r="-128151" b="-10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Solves for the component of the error due to the bias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899047"/>
                      </a:ext>
                    </a:extLst>
                  </a:tr>
                  <a:tr h="72421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BP4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155" t="-294958" r="-128151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Solves for the component of the error due to the weights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47058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2754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Requirements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484815"/>
              </p:ext>
            </p:extLst>
          </p:nvPr>
        </p:nvGraphicFramePr>
        <p:xfrm>
          <a:off x="3025657" y="1308576"/>
          <a:ext cx="6338564" cy="5484050"/>
        </p:xfrm>
        <a:graphic>
          <a:graphicData uri="http://schemas.openxmlformats.org/drawingml/2006/table">
            <a:tbl>
              <a:tblPr/>
              <a:tblGrid>
                <a:gridCol w="613106">
                  <a:extLst>
                    <a:ext uri="{9D8B030D-6E8A-4147-A177-3AD203B41FA5}">
                      <a16:colId xmlns:a16="http://schemas.microsoft.com/office/drawing/2014/main" val="3758175954"/>
                    </a:ext>
                  </a:extLst>
                </a:gridCol>
                <a:gridCol w="5725458">
                  <a:extLst>
                    <a:ext uri="{9D8B030D-6E8A-4147-A177-3AD203B41FA5}">
                      <a16:colId xmlns:a16="http://schemas.microsoft.com/office/drawing/2014/main" val="2546698980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 #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Requirement Description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914276"/>
                  </a:ext>
                </a:extLst>
              </a:tr>
              <a:tr h="17405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 Requirements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64262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G1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 a neural network on an FPGA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80736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G2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Interface between FPGA and host computer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47328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G3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Demonstrate a speedup from implementation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61742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G4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 training, verification, and evaluation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87196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G5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 epoch and batch processing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949761"/>
                  </a:ext>
                </a:extLst>
              </a:tr>
              <a:tr h="17405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 Network Requirements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00172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N1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Three layer network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89905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N2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Each layer can be configured with generic number of nodes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91480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N3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 forward pass, verification, and backpropagation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586058"/>
                  </a:ext>
                </a:extLst>
              </a:tr>
              <a:tr h="17405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Forward Pass Requirements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7014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 pipe-lined and non-pipelined operation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22349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F2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 Elliot Sigmoid function for activation function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46119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F3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 input from double buffered input memory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35698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F4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Put output into double buffered output memory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035573"/>
                  </a:ext>
                </a:extLst>
              </a:tr>
              <a:tr h="17405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 Requirements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37419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V1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output against expected answer stored in double buffered memory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846089"/>
                  </a:ext>
                </a:extLst>
              </a:tr>
              <a:tr h="17405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Backpropagation Requirements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80021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 backpropagation equation BP1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45226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B2 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 backpropagation equation BP2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6620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B3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 backpropagation equation BP3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84617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B4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 backpropagation equation BP4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00281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B5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 node layer-layer weights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69637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B6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 node biases</a:t>
                      </a:r>
                    </a:p>
                  </a:txBody>
                  <a:tcPr marL="6002" marR="6002" marT="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901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06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4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87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91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6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from Proposal</a:t>
            </a:r>
          </a:p>
          <a:p>
            <a:r>
              <a:rPr lang="en-US" dirty="0"/>
              <a:t>Application Description</a:t>
            </a:r>
          </a:p>
          <a:p>
            <a:r>
              <a:rPr lang="en-US" dirty="0"/>
              <a:t>Implementation Requirements</a:t>
            </a:r>
          </a:p>
          <a:p>
            <a:r>
              <a:rPr lang="en-US" dirty="0"/>
              <a:t>Implementation Design</a:t>
            </a:r>
          </a:p>
          <a:p>
            <a:r>
              <a:rPr lang="en-US" dirty="0"/>
              <a:t>Project Status</a:t>
            </a:r>
          </a:p>
          <a:p>
            <a:r>
              <a:rPr lang="en-US" dirty="0"/>
              <a:t>Testing Plan</a:t>
            </a:r>
          </a:p>
          <a:p>
            <a:r>
              <a:rPr lang="en-US" dirty="0"/>
              <a:t>Moving Forward</a:t>
            </a:r>
          </a:p>
        </p:txBody>
      </p:sp>
    </p:spTree>
    <p:extLst>
      <p:ext uri="{BB962C8B-B14F-4D97-AF65-F5344CB8AC3E}">
        <p14:creationId xmlns:p14="http://schemas.microsoft.com/office/powerpoint/2010/main" val="383433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is a Neural Network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973" y="1843277"/>
            <a:ext cx="8222018" cy="3212677"/>
          </a:xfr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750249"/>
              </p:ext>
            </p:extLst>
          </p:nvPr>
        </p:nvGraphicFramePr>
        <p:xfrm>
          <a:off x="1538894" y="560556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20566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522921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714275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5506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Hidden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MNIST Handwriting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4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Iris flower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61934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499615" y="1293668"/>
            <a:ext cx="155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84792" y="1361675"/>
            <a:ext cx="155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84867" y="1376366"/>
            <a:ext cx="155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959782" y="1376366"/>
            <a:ext cx="0" cy="386108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83795" y="1376366"/>
            <a:ext cx="0" cy="386108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22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from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MNIST design requires more MACs than available</a:t>
            </a:r>
          </a:p>
          <a:p>
            <a:r>
              <a:rPr lang="en-US" dirty="0"/>
              <a:t>We switched to a much simpler dataset, the iris data set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55711"/>
              </p:ext>
            </p:extLst>
          </p:nvPr>
        </p:nvGraphicFramePr>
        <p:xfrm>
          <a:off x="1538894" y="560556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20566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522921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714275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5506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Hidden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MNIST Handwriting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4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Iris flower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61934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25122" y="3308796"/>
            <a:ext cx="65300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Implications of changing datasets</a:t>
            </a:r>
          </a:p>
          <a:p>
            <a:r>
              <a:rPr lang="en-US" sz="2800" dirty="0"/>
              <a:t>Structure: </a:t>
            </a:r>
            <a:r>
              <a:rPr lang="en-US" sz="2800" dirty="0">
                <a:solidFill>
                  <a:schemeClr val="accent6"/>
                </a:solidFill>
              </a:rPr>
              <a:t>Same</a:t>
            </a:r>
          </a:p>
          <a:p>
            <a:r>
              <a:rPr lang="en-US" sz="2800" dirty="0"/>
              <a:t>Required resources: </a:t>
            </a:r>
            <a:r>
              <a:rPr lang="en-US" sz="2800" dirty="0">
                <a:solidFill>
                  <a:schemeClr val="accent6"/>
                </a:solidFill>
              </a:rPr>
              <a:t>Decreases</a:t>
            </a:r>
          </a:p>
        </p:txBody>
      </p:sp>
    </p:spTree>
    <p:extLst>
      <p:ext uri="{BB962C8B-B14F-4D97-AF65-F5344CB8AC3E}">
        <p14:creationId xmlns:p14="http://schemas.microsoft.com/office/powerpoint/2010/main" val="360757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Neural Network -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all starts with the node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50" y="2443085"/>
            <a:ext cx="8327300" cy="3955715"/>
          </a:xfrm>
          <a:prstGeom prst="rect">
            <a:avLst/>
          </a:prstGeom>
        </p:spPr>
      </p:pic>
      <p:cxnSp>
        <p:nvCxnSpPr>
          <p:cNvPr id="6" name="Straight Connector 5"/>
          <p:cNvCxnSpPr>
            <a:cxnSpLocks/>
          </p:cNvCxnSpPr>
          <p:nvPr/>
        </p:nvCxnSpPr>
        <p:spPr>
          <a:xfrm flipH="1">
            <a:off x="406932" y="2308148"/>
            <a:ext cx="8387586" cy="3665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8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– Activation Function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923" y="1368735"/>
            <a:ext cx="10369805" cy="5265119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58389" y="2902802"/>
                <a:ext cx="1249573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89" y="2902802"/>
                <a:ext cx="1249573" cy="525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83672" y="4326211"/>
                <a:ext cx="1885324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2(1+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72" y="4326211"/>
                <a:ext cx="1885324" cy="5695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97357" y="2500083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Sigmoid function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0284" y="3816628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Elliot Sigmoid function</a:t>
            </a: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 flipH="1">
            <a:off x="129260" y="3676377"/>
            <a:ext cx="2451167" cy="1071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71350" y="5413507"/>
                <a:ext cx="1436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50" y="5413507"/>
                <a:ext cx="1436612" cy="276999"/>
              </a:xfrm>
              <a:prstGeom prst="rect">
                <a:avLst/>
              </a:prstGeom>
              <a:blipFill>
                <a:blip r:embed="rId5"/>
                <a:stretch>
                  <a:fillRect l="-847" r="-169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87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- Procedure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321248"/>
              </p:ext>
            </p:extLst>
          </p:nvPr>
        </p:nvGraphicFramePr>
        <p:xfrm>
          <a:off x="838200" y="4140808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678637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436165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285572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90512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Phase of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Forward 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Backpropagation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51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55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795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1853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1929666"/>
            <a:ext cx="105103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Neural network Use Procedure</a:t>
            </a:r>
          </a:p>
          <a:p>
            <a:pPr marL="342900" indent="-342900">
              <a:buAutoNum type="arabicPeriod"/>
            </a:pPr>
            <a:r>
              <a:rPr lang="en-US" dirty="0"/>
              <a:t>Train for one epoch</a:t>
            </a:r>
          </a:p>
          <a:p>
            <a:pPr marL="342900" indent="-342900">
              <a:buAutoNum type="arabicPeriod"/>
            </a:pPr>
            <a:r>
              <a:rPr lang="en-US" dirty="0"/>
              <a:t>Run verification</a:t>
            </a:r>
          </a:p>
          <a:p>
            <a:pPr marL="342900" indent="-342900">
              <a:buAutoNum type="arabicPeriod"/>
            </a:pPr>
            <a:r>
              <a:rPr lang="en-US" dirty="0"/>
              <a:t>If performance is above threshold for accuracy (in our case 80%), go to step 4, otherwise, go back to step 1</a:t>
            </a:r>
          </a:p>
          <a:p>
            <a:pPr marL="342900" indent="-342900">
              <a:buAutoNum type="arabicPeriod"/>
            </a:pPr>
            <a:r>
              <a:rPr lang="en-US" dirty="0"/>
              <a:t>Neural network is now ready for use with data where the answer isn’t known</a:t>
            </a:r>
          </a:p>
        </p:txBody>
      </p:sp>
    </p:spTree>
    <p:extLst>
      <p:ext uri="{BB962C8B-B14F-4D97-AF65-F5344CB8AC3E}">
        <p14:creationId xmlns:p14="http://schemas.microsoft.com/office/powerpoint/2010/main" val="328459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– Forward Pass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Process layers in order: first layer, hidden layer, output layer</a:t>
            </a:r>
          </a:p>
          <a:p>
            <a:pPr marL="514350" indent="-514350">
              <a:buAutoNum type="arabicPeriod"/>
            </a:pPr>
            <a:r>
              <a:rPr lang="en-US" dirty="0"/>
              <a:t>Within a layer, nodes can be processed in parallel</a:t>
            </a:r>
          </a:p>
          <a:p>
            <a:pPr marL="514350" indent="-514350">
              <a:buAutoNum type="arabicPeriod"/>
            </a:pPr>
            <a:r>
              <a:rPr lang="en-US" dirty="0"/>
              <a:t>Each node requires a multiply, accumulate, and activation function evaluation to get an output</a:t>
            </a:r>
          </a:p>
        </p:txBody>
      </p:sp>
      <p:pic>
        <p:nvPicPr>
          <p:cNvPr id="4" name="Content Placeholder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4795"/>
            <a:ext cx="6177324" cy="2413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910" y="3686063"/>
            <a:ext cx="6256424" cy="29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4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- Backpropagation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919" y="1825625"/>
            <a:ext cx="5448300" cy="3790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38663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General idea: evaluate a cost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minimize cost function by adjusting weights and biases.</a:t>
                </a:r>
              </a:p>
              <a:p>
                <a:pPr marL="0" indent="0">
                  <a:buNone/>
                </a:pPr>
                <a:r>
                  <a:rPr lang="en-US" dirty="0"/>
                  <a:t>This is done via the backpropagation algorithm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38663" cy="4351338"/>
              </a:xfrm>
              <a:blipFill>
                <a:blip r:embed="rId3"/>
                <a:stretch>
                  <a:fillRect l="-2313" t="-2241" r="-1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85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534</Words>
  <Application>Microsoft Office PowerPoint</Application>
  <PresentationFormat>Widescreen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RCANN – A ReConfigurable Artificial Neural Network for Iris Flower Classification</vt:lpstr>
      <vt:lpstr>Agenda</vt:lpstr>
      <vt:lpstr>What is a Neural Network</vt:lpstr>
      <vt:lpstr>Changes from proposal</vt:lpstr>
      <vt:lpstr>Neural Network - Node</vt:lpstr>
      <vt:lpstr>Neural Network – Activation Function</vt:lpstr>
      <vt:lpstr>Neural Network - Procedure</vt:lpstr>
      <vt:lpstr>Neural Network – Forward Pass</vt:lpstr>
      <vt:lpstr>Neural Network - Backpropagation</vt:lpstr>
      <vt:lpstr>Neural Network - Backpropagation</vt:lpstr>
      <vt:lpstr>Implementation Requirements</vt:lpstr>
      <vt:lpstr>Implementation Design</vt:lpstr>
      <vt:lpstr>Project Status</vt:lpstr>
      <vt:lpstr>Testing Plan</vt:lpstr>
      <vt:lpstr>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[INSERT TITLE FROM PROPOSAL HERE]</dc:title>
  <dc:creator>Matthew Griessler</dc:creator>
  <cp:lastModifiedBy>Matthew Griessler</cp:lastModifiedBy>
  <cp:revision>14</cp:revision>
  <dcterms:created xsi:type="dcterms:W3CDTF">2017-04-06T00:46:43Z</dcterms:created>
  <dcterms:modified xsi:type="dcterms:W3CDTF">2017-04-06T07:17:28Z</dcterms:modified>
</cp:coreProperties>
</file>