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53" r:id="rId3"/>
  </p:sldMasterIdLst>
  <p:notesMasterIdLst>
    <p:notesMasterId r:id="rId20"/>
  </p:notesMasterIdLst>
  <p:handoutMasterIdLst>
    <p:handoutMasterId r:id="rId21"/>
  </p:handoutMasterIdLst>
  <p:sldIdLst>
    <p:sldId id="775" r:id="rId4"/>
    <p:sldId id="778" r:id="rId5"/>
    <p:sldId id="795" r:id="rId6"/>
    <p:sldId id="796" r:id="rId7"/>
    <p:sldId id="797" r:id="rId8"/>
    <p:sldId id="803" r:id="rId9"/>
    <p:sldId id="804" r:id="rId10"/>
    <p:sldId id="791" r:id="rId11"/>
    <p:sldId id="792" r:id="rId12"/>
    <p:sldId id="802" r:id="rId13"/>
    <p:sldId id="800" r:id="rId14"/>
    <p:sldId id="807" r:id="rId15"/>
    <p:sldId id="808" r:id="rId16"/>
    <p:sldId id="805" r:id="rId17"/>
    <p:sldId id="806" r:id="rId18"/>
    <p:sldId id="809" r:id="rId19"/>
  </p:sldIdLst>
  <p:sldSz cx="9144000" cy="6858000" type="screen4x3"/>
  <p:notesSz cx="6858000" cy="10052050"/>
  <p:defaultTextStyle>
    <a:defPPr>
      <a:defRPr lang="es-ES"/>
    </a:defPPr>
    <a:lvl1pPr algn="l" rtl="0" fontAlgn="base">
      <a:spcBef>
        <a:spcPct val="0"/>
      </a:spcBef>
      <a:spcAft>
        <a:spcPct val="0"/>
      </a:spcAft>
      <a:defRPr sz="2400" b="1" kern="1200">
        <a:solidFill>
          <a:srgbClr val="FFFFFF"/>
        </a:solidFill>
        <a:latin typeface="Arial" charset="0"/>
        <a:ea typeface="+mn-ea"/>
        <a:cs typeface="Times New Roman" pitchFamily="18" charset="0"/>
      </a:defRPr>
    </a:lvl1pPr>
    <a:lvl2pPr marL="457200" algn="l" rtl="0" fontAlgn="base">
      <a:spcBef>
        <a:spcPct val="0"/>
      </a:spcBef>
      <a:spcAft>
        <a:spcPct val="0"/>
      </a:spcAft>
      <a:defRPr sz="2400" b="1" kern="1200">
        <a:solidFill>
          <a:srgbClr val="FFFFFF"/>
        </a:solidFill>
        <a:latin typeface="Arial" charset="0"/>
        <a:ea typeface="+mn-ea"/>
        <a:cs typeface="Times New Roman" pitchFamily="18" charset="0"/>
      </a:defRPr>
    </a:lvl2pPr>
    <a:lvl3pPr marL="914400" algn="l" rtl="0" fontAlgn="base">
      <a:spcBef>
        <a:spcPct val="0"/>
      </a:spcBef>
      <a:spcAft>
        <a:spcPct val="0"/>
      </a:spcAft>
      <a:defRPr sz="2400" b="1" kern="1200">
        <a:solidFill>
          <a:srgbClr val="FFFFFF"/>
        </a:solidFill>
        <a:latin typeface="Arial" charset="0"/>
        <a:ea typeface="+mn-ea"/>
        <a:cs typeface="Times New Roman" pitchFamily="18" charset="0"/>
      </a:defRPr>
    </a:lvl3pPr>
    <a:lvl4pPr marL="1371600" algn="l" rtl="0" fontAlgn="base">
      <a:spcBef>
        <a:spcPct val="0"/>
      </a:spcBef>
      <a:spcAft>
        <a:spcPct val="0"/>
      </a:spcAft>
      <a:defRPr sz="2400" b="1" kern="1200">
        <a:solidFill>
          <a:srgbClr val="FFFFFF"/>
        </a:solidFill>
        <a:latin typeface="Arial" charset="0"/>
        <a:ea typeface="+mn-ea"/>
        <a:cs typeface="Times New Roman" pitchFamily="18" charset="0"/>
      </a:defRPr>
    </a:lvl4pPr>
    <a:lvl5pPr marL="1828800" algn="l" rtl="0" fontAlgn="base">
      <a:spcBef>
        <a:spcPct val="0"/>
      </a:spcBef>
      <a:spcAft>
        <a:spcPct val="0"/>
      </a:spcAft>
      <a:defRPr sz="2400" b="1" kern="1200">
        <a:solidFill>
          <a:srgbClr val="FFFFFF"/>
        </a:solidFill>
        <a:latin typeface="Arial" charset="0"/>
        <a:ea typeface="+mn-ea"/>
        <a:cs typeface="Times New Roman" pitchFamily="18" charset="0"/>
      </a:defRPr>
    </a:lvl5pPr>
    <a:lvl6pPr marL="2286000" algn="l" defTabSz="914400" rtl="0" eaLnBrk="1" latinLnBrk="0" hangingPunct="1">
      <a:defRPr sz="2400" b="1" kern="1200">
        <a:solidFill>
          <a:srgbClr val="FFFFFF"/>
        </a:solidFill>
        <a:latin typeface="Arial" charset="0"/>
        <a:ea typeface="+mn-ea"/>
        <a:cs typeface="Times New Roman" pitchFamily="18" charset="0"/>
      </a:defRPr>
    </a:lvl6pPr>
    <a:lvl7pPr marL="2743200" algn="l" defTabSz="914400" rtl="0" eaLnBrk="1" latinLnBrk="0" hangingPunct="1">
      <a:defRPr sz="2400" b="1" kern="1200">
        <a:solidFill>
          <a:srgbClr val="FFFFFF"/>
        </a:solidFill>
        <a:latin typeface="Arial" charset="0"/>
        <a:ea typeface="+mn-ea"/>
        <a:cs typeface="Times New Roman" pitchFamily="18" charset="0"/>
      </a:defRPr>
    </a:lvl7pPr>
    <a:lvl8pPr marL="3200400" algn="l" defTabSz="914400" rtl="0" eaLnBrk="1" latinLnBrk="0" hangingPunct="1">
      <a:defRPr sz="2400" b="1" kern="1200">
        <a:solidFill>
          <a:srgbClr val="FFFFFF"/>
        </a:solidFill>
        <a:latin typeface="Arial" charset="0"/>
        <a:ea typeface="+mn-ea"/>
        <a:cs typeface="Times New Roman" pitchFamily="18" charset="0"/>
      </a:defRPr>
    </a:lvl8pPr>
    <a:lvl9pPr marL="3657600" algn="l" defTabSz="914400" rtl="0" eaLnBrk="1" latinLnBrk="0" hangingPunct="1">
      <a:defRPr sz="2400" b="1" kern="1200">
        <a:solidFill>
          <a:srgbClr val="FFFFFF"/>
        </a:solidFill>
        <a:latin typeface="Arial"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CC00"/>
    <a:srgbClr val="FF9900"/>
    <a:srgbClr val="FF9933"/>
    <a:srgbClr val="FFFFFF"/>
    <a:srgbClr val="000099"/>
    <a:srgbClr val="EAEAEA"/>
    <a:srgbClr val="DDDDDD"/>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6130" autoAdjust="0"/>
  </p:normalViewPr>
  <p:slideViewPr>
    <p:cSldViewPr snapToGrid="0">
      <p:cViewPr varScale="1">
        <p:scale>
          <a:sx n="71" d="100"/>
          <a:sy n="71" d="100"/>
        </p:scale>
        <p:origin x="-1992" y="-102"/>
      </p:cViewPr>
      <p:guideLst>
        <p:guide orient="horz" pos="2296"/>
        <p:guide orient="horz" pos="935"/>
        <p:guide pos="295"/>
        <p:guide pos="17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4DD318-1F8D-4222-BCB3-B2BAC57CCD80}" type="doc">
      <dgm:prSet loTypeId="urn:microsoft.com/office/officeart/2005/8/layout/cycle3" loCatId="cycle" qsTypeId="urn:microsoft.com/office/officeart/2005/8/quickstyle/simple5" qsCatId="simple" csTypeId="urn:microsoft.com/office/officeart/2005/8/colors/accent1_2" csCatId="accent1" phldr="1"/>
      <dgm:spPr/>
      <dgm:t>
        <a:bodyPr/>
        <a:lstStyle/>
        <a:p>
          <a:endParaRPr lang="es-ES"/>
        </a:p>
      </dgm:t>
    </dgm:pt>
    <dgm:pt modelId="{0C682D4C-5C42-4EE3-A65E-F84732978074}">
      <dgm:prSet phldrT="[Texto]" custT="1"/>
      <dgm:spPr>
        <a:solidFill>
          <a:srgbClr val="CC6600">
            <a:alpha val="80000"/>
          </a:srgbClr>
        </a:solidFill>
        <a:ln>
          <a:noFill/>
        </a:ln>
      </dgm:spPr>
      <dgm:t>
        <a:bodyPr/>
        <a:lstStyle/>
        <a:p>
          <a:r>
            <a:rPr lang="es-ES" sz="1400" dirty="0" smtClean="0">
              <a:solidFill>
                <a:schemeClr val="bg1"/>
              </a:solidFill>
            </a:rPr>
            <a:t>Optimización del Mapa de Riesgos</a:t>
          </a:r>
          <a:endParaRPr lang="es-ES" sz="1400" dirty="0">
            <a:solidFill>
              <a:schemeClr val="bg1"/>
            </a:solidFill>
          </a:endParaRPr>
        </a:p>
      </dgm:t>
    </dgm:pt>
    <dgm:pt modelId="{821ADE4F-C996-483E-90CB-FAA8542C5C67}" type="parTrans" cxnId="{5397B034-134B-4291-928F-146B651F3323}">
      <dgm:prSet/>
      <dgm:spPr/>
      <dgm:t>
        <a:bodyPr/>
        <a:lstStyle/>
        <a:p>
          <a:endParaRPr lang="es-ES" sz="1400"/>
        </a:p>
      </dgm:t>
    </dgm:pt>
    <dgm:pt modelId="{081B0F65-F733-4A3E-8BA8-B7D775262DDA}" type="sibTrans" cxnId="{5397B034-134B-4291-928F-146B651F3323}">
      <dgm:prSet/>
      <dgm:spPr>
        <a:solidFill>
          <a:srgbClr val="FFCC00"/>
        </a:solidFill>
      </dgm:spPr>
      <dgm:t>
        <a:bodyPr/>
        <a:lstStyle/>
        <a:p>
          <a:endParaRPr lang="es-ES" sz="1400"/>
        </a:p>
      </dgm:t>
    </dgm:pt>
    <dgm:pt modelId="{48DB2919-A54A-4EAE-A3A2-6797EEEC9787}">
      <dgm:prSet phldrT="[Texto]" custT="1"/>
      <dgm:spPr>
        <a:solidFill>
          <a:srgbClr val="CC6600">
            <a:alpha val="80000"/>
          </a:srgbClr>
        </a:solidFill>
        <a:ln>
          <a:noFill/>
        </a:ln>
      </dgm:spPr>
      <dgm:t>
        <a:bodyPr/>
        <a:lstStyle/>
        <a:p>
          <a:r>
            <a:rPr lang="es-ES" sz="1400" dirty="0" smtClean="0">
              <a:solidFill>
                <a:schemeClr val="bg1"/>
              </a:solidFill>
            </a:rPr>
            <a:t>Definición del Mapa de Riesgos</a:t>
          </a:r>
          <a:endParaRPr lang="es-ES" sz="1400" dirty="0">
            <a:solidFill>
              <a:schemeClr val="bg1"/>
            </a:solidFill>
          </a:endParaRPr>
        </a:p>
      </dgm:t>
    </dgm:pt>
    <dgm:pt modelId="{A3B9A659-A732-4C29-AB7F-E532D749E241}" type="parTrans" cxnId="{6A2387FC-DAEF-4D7C-8237-B8F777E52A4B}">
      <dgm:prSet/>
      <dgm:spPr/>
      <dgm:t>
        <a:bodyPr/>
        <a:lstStyle/>
        <a:p>
          <a:endParaRPr lang="es-ES" sz="1400"/>
        </a:p>
      </dgm:t>
    </dgm:pt>
    <dgm:pt modelId="{3A0AF07C-B871-4F3B-BEFE-EFC35301502D}" type="sibTrans" cxnId="{6A2387FC-DAEF-4D7C-8237-B8F777E52A4B}">
      <dgm:prSet/>
      <dgm:spPr/>
      <dgm:t>
        <a:bodyPr/>
        <a:lstStyle/>
        <a:p>
          <a:endParaRPr lang="es-ES" sz="1400"/>
        </a:p>
      </dgm:t>
    </dgm:pt>
    <dgm:pt modelId="{0DC11BE4-55B4-40F2-A6F3-E20A2ED42269}">
      <dgm:prSet phldrT="[Texto]" custT="1"/>
      <dgm:spPr>
        <a:solidFill>
          <a:srgbClr val="CC6600">
            <a:alpha val="80000"/>
          </a:srgbClr>
        </a:solidFill>
        <a:ln>
          <a:noFill/>
        </a:ln>
      </dgm:spPr>
      <dgm:t>
        <a:bodyPr/>
        <a:lstStyle/>
        <a:p>
          <a:r>
            <a:rPr lang="es-ES" sz="1400" dirty="0" smtClean="0">
              <a:solidFill>
                <a:schemeClr val="bg1"/>
              </a:solidFill>
            </a:rPr>
            <a:t>Estructura de Gestión de Riesgos</a:t>
          </a:r>
          <a:endParaRPr lang="es-ES" sz="1400" dirty="0">
            <a:solidFill>
              <a:schemeClr val="bg1"/>
            </a:solidFill>
          </a:endParaRPr>
        </a:p>
      </dgm:t>
    </dgm:pt>
    <dgm:pt modelId="{19D129EB-DE68-4F9A-AA5C-CC8E88E5D8B2}" type="parTrans" cxnId="{3C1A386E-C336-4A77-9094-8E50036DB07C}">
      <dgm:prSet/>
      <dgm:spPr/>
      <dgm:t>
        <a:bodyPr/>
        <a:lstStyle/>
        <a:p>
          <a:endParaRPr lang="es-ES" sz="1400"/>
        </a:p>
      </dgm:t>
    </dgm:pt>
    <dgm:pt modelId="{99092BB5-B876-4FB7-A23C-3FA5AB3360F0}" type="sibTrans" cxnId="{3C1A386E-C336-4A77-9094-8E50036DB07C}">
      <dgm:prSet/>
      <dgm:spPr/>
      <dgm:t>
        <a:bodyPr/>
        <a:lstStyle/>
        <a:p>
          <a:endParaRPr lang="es-ES" sz="1400"/>
        </a:p>
      </dgm:t>
    </dgm:pt>
    <dgm:pt modelId="{35DF536B-8335-4A3A-B266-D51DB4834CDC}">
      <dgm:prSet phldrT="[Texto]" custT="1"/>
      <dgm:spPr>
        <a:solidFill>
          <a:srgbClr val="CC6600">
            <a:alpha val="80000"/>
          </a:srgbClr>
        </a:solidFill>
        <a:ln>
          <a:noFill/>
        </a:ln>
      </dgm:spPr>
      <dgm:t>
        <a:bodyPr/>
        <a:lstStyle/>
        <a:p>
          <a:r>
            <a:rPr lang="es-ES" sz="1400" dirty="0" smtClean="0">
              <a:solidFill>
                <a:schemeClr val="bg1"/>
              </a:solidFill>
            </a:rPr>
            <a:t>Medición, Monitoreo y Respuesta</a:t>
          </a:r>
          <a:endParaRPr lang="es-ES" sz="1400" dirty="0">
            <a:solidFill>
              <a:schemeClr val="bg1"/>
            </a:solidFill>
          </a:endParaRPr>
        </a:p>
      </dgm:t>
    </dgm:pt>
    <dgm:pt modelId="{19E77371-D276-42DF-A82B-08CFEDC4544D}" type="parTrans" cxnId="{59655174-67EA-4BF5-99A2-66F5393433C8}">
      <dgm:prSet/>
      <dgm:spPr/>
      <dgm:t>
        <a:bodyPr/>
        <a:lstStyle/>
        <a:p>
          <a:endParaRPr lang="es-ES" sz="1400"/>
        </a:p>
      </dgm:t>
    </dgm:pt>
    <dgm:pt modelId="{02ACE0A4-82A1-48E0-B5C1-A4C3D6AC34B2}" type="sibTrans" cxnId="{59655174-67EA-4BF5-99A2-66F5393433C8}">
      <dgm:prSet/>
      <dgm:spPr/>
      <dgm:t>
        <a:bodyPr/>
        <a:lstStyle/>
        <a:p>
          <a:endParaRPr lang="es-ES" sz="1400"/>
        </a:p>
      </dgm:t>
    </dgm:pt>
    <dgm:pt modelId="{0644CAB3-6ADF-400F-ACD9-61419C6BF41F}" type="pres">
      <dgm:prSet presAssocID="{F84DD318-1F8D-4222-BCB3-B2BAC57CCD80}" presName="Name0" presStyleCnt="0">
        <dgm:presLayoutVars>
          <dgm:dir/>
          <dgm:resizeHandles val="exact"/>
        </dgm:presLayoutVars>
      </dgm:prSet>
      <dgm:spPr/>
      <dgm:t>
        <a:bodyPr/>
        <a:lstStyle/>
        <a:p>
          <a:endParaRPr lang="es-AR"/>
        </a:p>
      </dgm:t>
    </dgm:pt>
    <dgm:pt modelId="{A1A0276A-37BC-4DB6-BEC7-A86DB3C3C172}" type="pres">
      <dgm:prSet presAssocID="{F84DD318-1F8D-4222-BCB3-B2BAC57CCD80}" presName="cycle" presStyleCnt="0"/>
      <dgm:spPr/>
    </dgm:pt>
    <dgm:pt modelId="{9C1796A6-2779-4895-91C5-25D4EC487668}" type="pres">
      <dgm:prSet presAssocID="{0C682D4C-5C42-4EE3-A65E-F84732978074}" presName="nodeFirstNode" presStyleLbl="node1" presStyleIdx="0" presStyleCnt="4" custScaleX="45494" custScaleY="56987" custRadScaleRad="112310" custRadScaleInc="1126">
        <dgm:presLayoutVars>
          <dgm:bulletEnabled val="1"/>
        </dgm:presLayoutVars>
      </dgm:prSet>
      <dgm:spPr/>
      <dgm:t>
        <a:bodyPr/>
        <a:lstStyle/>
        <a:p>
          <a:endParaRPr lang="es-AR"/>
        </a:p>
      </dgm:t>
    </dgm:pt>
    <dgm:pt modelId="{7FDBF035-19EF-4A27-ADFE-6490B3EF24F5}" type="pres">
      <dgm:prSet presAssocID="{081B0F65-F733-4A3E-8BA8-B7D775262DDA}" presName="sibTransFirstNode" presStyleLbl="bgShp" presStyleIdx="0" presStyleCnt="1" custLinFactNeighborX="-736" custLinFactNeighborY="-2024"/>
      <dgm:spPr/>
      <dgm:t>
        <a:bodyPr/>
        <a:lstStyle/>
        <a:p>
          <a:endParaRPr lang="es-AR"/>
        </a:p>
      </dgm:t>
    </dgm:pt>
    <dgm:pt modelId="{052D1E71-9E4F-40F8-B2EE-EC5526CF1E0A}" type="pres">
      <dgm:prSet presAssocID="{48DB2919-A54A-4EAE-A3A2-6797EEEC9787}" presName="nodeFollowingNodes" presStyleLbl="node1" presStyleIdx="1" presStyleCnt="4" custScaleX="45494" custScaleY="56987" custRadScaleRad="124930" custRadScaleInc="10471">
        <dgm:presLayoutVars>
          <dgm:bulletEnabled val="1"/>
        </dgm:presLayoutVars>
      </dgm:prSet>
      <dgm:spPr/>
      <dgm:t>
        <a:bodyPr/>
        <a:lstStyle/>
        <a:p>
          <a:endParaRPr lang="es-AR"/>
        </a:p>
      </dgm:t>
    </dgm:pt>
    <dgm:pt modelId="{1C0F0FE2-0F08-46C5-892E-BBC29FE1E6C8}" type="pres">
      <dgm:prSet presAssocID="{0DC11BE4-55B4-40F2-A6F3-E20A2ED42269}" presName="nodeFollowingNodes" presStyleLbl="node1" presStyleIdx="2" presStyleCnt="4" custScaleX="45494" custScaleY="56987" custRadScaleRad="123070">
        <dgm:presLayoutVars>
          <dgm:bulletEnabled val="1"/>
        </dgm:presLayoutVars>
      </dgm:prSet>
      <dgm:spPr/>
      <dgm:t>
        <a:bodyPr/>
        <a:lstStyle/>
        <a:p>
          <a:endParaRPr lang="es-AR"/>
        </a:p>
      </dgm:t>
    </dgm:pt>
    <dgm:pt modelId="{32548FB9-40A0-40C4-9BED-D6917F1B8211}" type="pres">
      <dgm:prSet presAssocID="{35DF536B-8335-4A3A-B266-D51DB4834CDC}" presName="nodeFollowingNodes" presStyleLbl="node1" presStyleIdx="3" presStyleCnt="4" custScaleX="45494" custScaleY="56987" custRadScaleRad="129936" custRadScaleInc="-11333">
        <dgm:presLayoutVars>
          <dgm:bulletEnabled val="1"/>
        </dgm:presLayoutVars>
      </dgm:prSet>
      <dgm:spPr/>
      <dgm:t>
        <a:bodyPr/>
        <a:lstStyle/>
        <a:p>
          <a:endParaRPr lang="es-AR"/>
        </a:p>
      </dgm:t>
    </dgm:pt>
  </dgm:ptLst>
  <dgm:cxnLst>
    <dgm:cxn modelId="{68583107-769A-4430-B53F-418F8C7BF1EF}" type="presOf" srcId="{081B0F65-F733-4A3E-8BA8-B7D775262DDA}" destId="{7FDBF035-19EF-4A27-ADFE-6490B3EF24F5}" srcOrd="0" destOrd="0" presId="urn:microsoft.com/office/officeart/2005/8/layout/cycle3"/>
    <dgm:cxn modelId="{8B1EEE4B-1BC9-4355-82AA-8F30D73A6B56}" type="presOf" srcId="{0C682D4C-5C42-4EE3-A65E-F84732978074}" destId="{9C1796A6-2779-4895-91C5-25D4EC487668}" srcOrd="0" destOrd="0" presId="urn:microsoft.com/office/officeart/2005/8/layout/cycle3"/>
    <dgm:cxn modelId="{393A13A6-6F38-46EC-BA0E-2F38A8F3B261}" type="presOf" srcId="{35DF536B-8335-4A3A-B266-D51DB4834CDC}" destId="{32548FB9-40A0-40C4-9BED-D6917F1B8211}" srcOrd="0" destOrd="0" presId="urn:microsoft.com/office/officeart/2005/8/layout/cycle3"/>
    <dgm:cxn modelId="{51D8C545-4340-4727-9043-B88FFE451714}" type="presOf" srcId="{F84DD318-1F8D-4222-BCB3-B2BAC57CCD80}" destId="{0644CAB3-6ADF-400F-ACD9-61419C6BF41F}" srcOrd="0" destOrd="0" presId="urn:microsoft.com/office/officeart/2005/8/layout/cycle3"/>
    <dgm:cxn modelId="{C310D08C-4D71-46A0-B6AE-A3B1E8001F47}" type="presOf" srcId="{0DC11BE4-55B4-40F2-A6F3-E20A2ED42269}" destId="{1C0F0FE2-0F08-46C5-892E-BBC29FE1E6C8}" srcOrd="0" destOrd="0" presId="urn:microsoft.com/office/officeart/2005/8/layout/cycle3"/>
    <dgm:cxn modelId="{59655174-67EA-4BF5-99A2-66F5393433C8}" srcId="{F84DD318-1F8D-4222-BCB3-B2BAC57CCD80}" destId="{35DF536B-8335-4A3A-B266-D51DB4834CDC}" srcOrd="3" destOrd="0" parTransId="{19E77371-D276-42DF-A82B-08CFEDC4544D}" sibTransId="{02ACE0A4-82A1-48E0-B5C1-A4C3D6AC34B2}"/>
    <dgm:cxn modelId="{6A2387FC-DAEF-4D7C-8237-B8F777E52A4B}" srcId="{F84DD318-1F8D-4222-BCB3-B2BAC57CCD80}" destId="{48DB2919-A54A-4EAE-A3A2-6797EEEC9787}" srcOrd="1" destOrd="0" parTransId="{A3B9A659-A732-4C29-AB7F-E532D749E241}" sibTransId="{3A0AF07C-B871-4F3B-BEFE-EFC35301502D}"/>
    <dgm:cxn modelId="{3C1A386E-C336-4A77-9094-8E50036DB07C}" srcId="{F84DD318-1F8D-4222-BCB3-B2BAC57CCD80}" destId="{0DC11BE4-55B4-40F2-A6F3-E20A2ED42269}" srcOrd="2" destOrd="0" parTransId="{19D129EB-DE68-4F9A-AA5C-CC8E88E5D8B2}" sibTransId="{99092BB5-B876-4FB7-A23C-3FA5AB3360F0}"/>
    <dgm:cxn modelId="{5397B034-134B-4291-928F-146B651F3323}" srcId="{F84DD318-1F8D-4222-BCB3-B2BAC57CCD80}" destId="{0C682D4C-5C42-4EE3-A65E-F84732978074}" srcOrd="0" destOrd="0" parTransId="{821ADE4F-C996-483E-90CB-FAA8542C5C67}" sibTransId="{081B0F65-F733-4A3E-8BA8-B7D775262DDA}"/>
    <dgm:cxn modelId="{4CDBFA36-406F-45FE-B0C0-E1E69E03BF2B}" type="presOf" srcId="{48DB2919-A54A-4EAE-A3A2-6797EEEC9787}" destId="{052D1E71-9E4F-40F8-B2EE-EC5526CF1E0A}" srcOrd="0" destOrd="0" presId="urn:microsoft.com/office/officeart/2005/8/layout/cycle3"/>
    <dgm:cxn modelId="{5E8F45CB-2849-4842-8A62-BC505393D644}" type="presParOf" srcId="{0644CAB3-6ADF-400F-ACD9-61419C6BF41F}" destId="{A1A0276A-37BC-4DB6-BEC7-A86DB3C3C172}" srcOrd="0" destOrd="0" presId="urn:microsoft.com/office/officeart/2005/8/layout/cycle3"/>
    <dgm:cxn modelId="{AA369040-1364-4F18-BB2F-6EA3B1AA8419}" type="presParOf" srcId="{A1A0276A-37BC-4DB6-BEC7-A86DB3C3C172}" destId="{9C1796A6-2779-4895-91C5-25D4EC487668}" srcOrd="0" destOrd="0" presId="urn:microsoft.com/office/officeart/2005/8/layout/cycle3"/>
    <dgm:cxn modelId="{011DB030-6D7B-4AF0-A16A-C2BDBB9C5E25}" type="presParOf" srcId="{A1A0276A-37BC-4DB6-BEC7-A86DB3C3C172}" destId="{7FDBF035-19EF-4A27-ADFE-6490B3EF24F5}" srcOrd="1" destOrd="0" presId="urn:microsoft.com/office/officeart/2005/8/layout/cycle3"/>
    <dgm:cxn modelId="{E175331A-CD62-4FBE-8FA2-9E9C863E4341}" type="presParOf" srcId="{A1A0276A-37BC-4DB6-BEC7-A86DB3C3C172}" destId="{052D1E71-9E4F-40F8-B2EE-EC5526CF1E0A}" srcOrd="2" destOrd="0" presId="urn:microsoft.com/office/officeart/2005/8/layout/cycle3"/>
    <dgm:cxn modelId="{4A9790D6-327D-444C-8FB8-EE71602FF5CF}" type="presParOf" srcId="{A1A0276A-37BC-4DB6-BEC7-A86DB3C3C172}" destId="{1C0F0FE2-0F08-46C5-892E-BBC29FE1E6C8}" srcOrd="3" destOrd="0" presId="urn:microsoft.com/office/officeart/2005/8/layout/cycle3"/>
    <dgm:cxn modelId="{341F05EA-08B7-464B-B0B6-B755994FDD95}" type="presParOf" srcId="{A1A0276A-37BC-4DB6-BEC7-A86DB3C3C172}" destId="{32548FB9-40A0-40C4-9BED-D6917F1B8211}" srcOrd="4"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DBF035-19EF-4A27-ADFE-6490B3EF24F5}">
      <dsp:nvSpPr>
        <dsp:cNvPr id="0" name=""/>
        <dsp:cNvSpPr/>
      </dsp:nvSpPr>
      <dsp:spPr>
        <a:xfrm>
          <a:off x="689694" y="135619"/>
          <a:ext cx="4014473" cy="4014473"/>
        </a:xfrm>
        <a:prstGeom prst="circularArrow">
          <a:avLst>
            <a:gd name="adj1" fmla="val 4668"/>
            <a:gd name="adj2" fmla="val 272909"/>
            <a:gd name="adj3" fmla="val 14712728"/>
            <a:gd name="adj4" fmla="val 16871000"/>
            <a:gd name="adj5" fmla="val 4847"/>
          </a:avLst>
        </a:prstGeom>
        <a:solidFill>
          <a:srgbClr val="FFCC0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C1796A6-2779-4895-91C5-25D4EC487668}">
      <dsp:nvSpPr>
        <dsp:cNvPr id="0" name=""/>
        <dsp:cNvSpPr/>
      </dsp:nvSpPr>
      <dsp:spPr>
        <a:xfrm>
          <a:off x="2152334" y="141408"/>
          <a:ext cx="1148285" cy="719186"/>
        </a:xfrm>
        <a:prstGeom prst="roundRect">
          <a:avLst/>
        </a:prstGeom>
        <a:solidFill>
          <a:srgbClr val="CC6600">
            <a:alpha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solidFill>
                <a:schemeClr val="bg1"/>
              </a:solidFill>
            </a:rPr>
            <a:t>Optimización del Mapa de Riesgos</a:t>
          </a:r>
          <a:endParaRPr lang="es-ES" sz="1400" kern="1200" dirty="0">
            <a:solidFill>
              <a:schemeClr val="bg1"/>
            </a:solidFill>
          </a:endParaRPr>
        </a:p>
      </dsp:txBody>
      <dsp:txXfrm>
        <a:off x="2152334" y="141408"/>
        <a:ext cx="1148285" cy="719186"/>
      </dsp:txXfrm>
    </dsp:sp>
    <dsp:sp modelId="{052D1E71-9E4F-40F8-B2EE-EC5526CF1E0A}">
      <dsp:nvSpPr>
        <dsp:cNvPr id="0" name=""/>
        <dsp:cNvSpPr/>
      </dsp:nvSpPr>
      <dsp:spPr>
        <a:xfrm>
          <a:off x="3914680" y="1996425"/>
          <a:ext cx="1148285" cy="719186"/>
        </a:xfrm>
        <a:prstGeom prst="roundRect">
          <a:avLst/>
        </a:prstGeom>
        <a:solidFill>
          <a:srgbClr val="CC6600">
            <a:alpha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solidFill>
                <a:schemeClr val="bg1"/>
              </a:solidFill>
            </a:rPr>
            <a:t>Definición del Mapa de Riesgos</a:t>
          </a:r>
          <a:endParaRPr lang="es-ES" sz="1400" kern="1200" dirty="0">
            <a:solidFill>
              <a:schemeClr val="bg1"/>
            </a:solidFill>
          </a:endParaRPr>
        </a:p>
      </dsp:txBody>
      <dsp:txXfrm>
        <a:off x="3914680" y="1996425"/>
        <a:ext cx="1148285" cy="719186"/>
      </dsp:txXfrm>
    </dsp:sp>
    <dsp:sp modelId="{1C0F0FE2-0F08-46C5-892E-BBC29FE1E6C8}">
      <dsp:nvSpPr>
        <dsp:cNvPr id="0" name=""/>
        <dsp:cNvSpPr/>
      </dsp:nvSpPr>
      <dsp:spPr>
        <a:xfrm>
          <a:off x="2129428" y="3520305"/>
          <a:ext cx="1148285" cy="719186"/>
        </a:xfrm>
        <a:prstGeom prst="roundRect">
          <a:avLst/>
        </a:prstGeom>
        <a:solidFill>
          <a:srgbClr val="CC6600">
            <a:alpha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solidFill>
                <a:schemeClr val="bg1"/>
              </a:solidFill>
            </a:rPr>
            <a:t>Estructura de Gestión de Riesgos</a:t>
          </a:r>
          <a:endParaRPr lang="es-ES" sz="1400" kern="1200" dirty="0">
            <a:solidFill>
              <a:schemeClr val="bg1"/>
            </a:solidFill>
          </a:endParaRPr>
        </a:p>
      </dsp:txBody>
      <dsp:txXfrm>
        <a:off x="2129428" y="3520305"/>
        <a:ext cx="1148285" cy="719186"/>
      </dsp:txXfrm>
    </dsp:sp>
    <dsp:sp modelId="{32548FB9-40A0-40C4-9BED-D6917F1B8211}">
      <dsp:nvSpPr>
        <dsp:cNvPr id="0" name=""/>
        <dsp:cNvSpPr/>
      </dsp:nvSpPr>
      <dsp:spPr>
        <a:xfrm>
          <a:off x="275411" y="2025991"/>
          <a:ext cx="1148285" cy="719186"/>
        </a:xfrm>
        <a:prstGeom prst="roundRect">
          <a:avLst/>
        </a:prstGeom>
        <a:solidFill>
          <a:srgbClr val="CC6600">
            <a:alpha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solidFill>
                <a:schemeClr val="bg1"/>
              </a:solidFill>
            </a:rPr>
            <a:t>Medición, Monitoreo y Respuesta</a:t>
          </a:r>
          <a:endParaRPr lang="es-ES" sz="1400" kern="1200" dirty="0">
            <a:solidFill>
              <a:schemeClr val="bg1"/>
            </a:solidFill>
          </a:endParaRPr>
        </a:p>
      </dsp:txBody>
      <dsp:txXfrm>
        <a:off x="275411" y="2025991"/>
        <a:ext cx="1148285" cy="71918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2971800" cy="503238"/>
          </a:xfrm>
          <a:prstGeom prst="rect">
            <a:avLst/>
          </a:prstGeom>
          <a:noFill/>
          <a:ln w="9525">
            <a:noFill/>
            <a:miter lim="800000"/>
            <a:headEnd/>
            <a:tailEnd/>
          </a:ln>
        </p:spPr>
        <p:txBody>
          <a:bodyPr vert="horz" wrap="square" lIns="94046" tIns="47023" rIns="94046" bIns="47023" numCol="1" anchor="t" anchorCtr="0" compatLnSpc="1">
            <a:prstTxWarp prst="textNoShape">
              <a:avLst/>
            </a:prstTxWarp>
          </a:bodyPr>
          <a:lstStyle>
            <a:lvl1pPr defTabSz="939800">
              <a:defRPr sz="1200" b="0">
                <a:solidFill>
                  <a:schemeClr val="tx1"/>
                </a:solidFill>
              </a:defRPr>
            </a:lvl1pPr>
          </a:lstStyle>
          <a:p>
            <a:pPr>
              <a:defRPr/>
            </a:pPr>
            <a:endParaRPr lang="es-AR"/>
          </a:p>
        </p:txBody>
      </p:sp>
      <p:sp>
        <p:nvSpPr>
          <p:cNvPr id="533507" name="Rectangle 3"/>
          <p:cNvSpPr>
            <a:spLocks noGrp="1" noChangeArrowheads="1"/>
          </p:cNvSpPr>
          <p:nvPr>
            <p:ph type="dt" sz="quarter" idx="1"/>
          </p:nvPr>
        </p:nvSpPr>
        <p:spPr bwMode="auto">
          <a:xfrm>
            <a:off x="3884613" y="0"/>
            <a:ext cx="2971800" cy="503238"/>
          </a:xfrm>
          <a:prstGeom prst="rect">
            <a:avLst/>
          </a:prstGeom>
          <a:noFill/>
          <a:ln w="9525">
            <a:noFill/>
            <a:miter lim="800000"/>
            <a:headEnd/>
            <a:tailEnd/>
          </a:ln>
        </p:spPr>
        <p:txBody>
          <a:bodyPr vert="horz" wrap="square" lIns="94046" tIns="47023" rIns="94046" bIns="47023" numCol="1" anchor="t" anchorCtr="0" compatLnSpc="1">
            <a:prstTxWarp prst="textNoShape">
              <a:avLst/>
            </a:prstTxWarp>
          </a:bodyPr>
          <a:lstStyle>
            <a:lvl1pPr algn="r" defTabSz="939800">
              <a:defRPr sz="1200" b="0">
                <a:solidFill>
                  <a:schemeClr val="tx1"/>
                </a:solidFill>
              </a:defRPr>
            </a:lvl1pPr>
          </a:lstStyle>
          <a:p>
            <a:pPr>
              <a:defRPr/>
            </a:pPr>
            <a:endParaRPr lang="es-AR"/>
          </a:p>
        </p:txBody>
      </p:sp>
      <p:sp>
        <p:nvSpPr>
          <p:cNvPr id="533508" name="Rectangle 4"/>
          <p:cNvSpPr>
            <a:spLocks noGrp="1" noChangeArrowheads="1"/>
          </p:cNvSpPr>
          <p:nvPr>
            <p:ph type="ftr" sz="quarter" idx="2"/>
          </p:nvPr>
        </p:nvSpPr>
        <p:spPr bwMode="auto">
          <a:xfrm>
            <a:off x="0" y="9547225"/>
            <a:ext cx="2971800" cy="503238"/>
          </a:xfrm>
          <a:prstGeom prst="rect">
            <a:avLst/>
          </a:prstGeom>
          <a:noFill/>
          <a:ln w="9525">
            <a:noFill/>
            <a:miter lim="800000"/>
            <a:headEnd/>
            <a:tailEnd/>
          </a:ln>
        </p:spPr>
        <p:txBody>
          <a:bodyPr vert="horz" wrap="square" lIns="94046" tIns="47023" rIns="94046" bIns="47023" numCol="1" anchor="b" anchorCtr="0" compatLnSpc="1">
            <a:prstTxWarp prst="textNoShape">
              <a:avLst/>
            </a:prstTxWarp>
          </a:bodyPr>
          <a:lstStyle>
            <a:lvl1pPr defTabSz="939800">
              <a:defRPr sz="1200" b="0">
                <a:solidFill>
                  <a:schemeClr val="tx1"/>
                </a:solidFill>
              </a:defRPr>
            </a:lvl1pPr>
          </a:lstStyle>
          <a:p>
            <a:pPr>
              <a:defRPr/>
            </a:pPr>
            <a:endParaRPr lang="es-AR"/>
          </a:p>
        </p:txBody>
      </p:sp>
      <p:sp>
        <p:nvSpPr>
          <p:cNvPr id="533509" name="Rectangle 5"/>
          <p:cNvSpPr>
            <a:spLocks noGrp="1" noChangeArrowheads="1"/>
          </p:cNvSpPr>
          <p:nvPr>
            <p:ph type="sldNum" sz="quarter" idx="3"/>
          </p:nvPr>
        </p:nvSpPr>
        <p:spPr bwMode="auto">
          <a:xfrm>
            <a:off x="3884613" y="9547225"/>
            <a:ext cx="2971800" cy="503238"/>
          </a:xfrm>
          <a:prstGeom prst="rect">
            <a:avLst/>
          </a:prstGeom>
          <a:noFill/>
          <a:ln w="9525">
            <a:noFill/>
            <a:miter lim="800000"/>
            <a:headEnd/>
            <a:tailEnd/>
          </a:ln>
        </p:spPr>
        <p:txBody>
          <a:bodyPr vert="horz" wrap="square" lIns="94046" tIns="47023" rIns="94046" bIns="47023" numCol="1" anchor="b" anchorCtr="0" compatLnSpc="1">
            <a:prstTxWarp prst="textNoShape">
              <a:avLst/>
            </a:prstTxWarp>
          </a:bodyPr>
          <a:lstStyle>
            <a:lvl1pPr algn="r" defTabSz="939800">
              <a:defRPr sz="1200" b="0">
                <a:solidFill>
                  <a:schemeClr val="tx1"/>
                </a:solidFill>
              </a:defRPr>
            </a:lvl1pPr>
          </a:lstStyle>
          <a:p>
            <a:pPr>
              <a:defRPr/>
            </a:pPr>
            <a:fld id="{82B50BB7-7ADB-4822-9C75-432D4D5B7295}" type="slidenum">
              <a:rPr lang="es-AR"/>
              <a:pPr>
                <a:defRPr/>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503238"/>
          </a:xfrm>
          <a:prstGeom prst="rect">
            <a:avLst/>
          </a:prstGeom>
          <a:noFill/>
          <a:ln w="9525">
            <a:noFill/>
            <a:miter lim="800000"/>
            <a:headEnd/>
            <a:tailEnd/>
          </a:ln>
        </p:spPr>
        <p:txBody>
          <a:bodyPr vert="horz" wrap="square" lIns="94046" tIns="47023" rIns="94046" bIns="47023" numCol="1" anchor="t" anchorCtr="0" compatLnSpc="1">
            <a:prstTxWarp prst="textNoShape">
              <a:avLst/>
            </a:prstTxWarp>
          </a:bodyPr>
          <a:lstStyle>
            <a:lvl1pPr defTabSz="939800">
              <a:defRPr sz="1200" b="0">
                <a:solidFill>
                  <a:schemeClr val="tx1"/>
                </a:solidFill>
              </a:defRPr>
            </a:lvl1pPr>
          </a:lstStyle>
          <a:p>
            <a:pPr>
              <a:defRPr/>
            </a:pPr>
            <a:endParaRPr lang="es-ES"/>
          </a:p>
        </p:txBody>
      </p:sp>
      <p:sp>
        <p:nvSpPr>
          <p:cNvPr id="80899" name="Rectangle 3"/>
          <p:cNvSpPr>
            <a:spLocks noGrp="1" noChangeArrowheads="1"/>
          </p:cNvSpPr>
          <p:nvPr>
            <p:ph type="dt" idx="1"/>
          </p:nvPr>
        </p:nvSpPr>
        <p:spPr bwMode="auto">
          <a:xfrm>
            <a:off x="3884613" y="0"/>
            <a:ext cx="2971800" cy="503238"/>
          </a:xfrm>
          <a:prstGeom prst="rect">
            <a:avLst/>
          </a:prstGeom>
          <a:noFill/>
          <a:ln w="9525">
            <a:noFill/>
            <a:miter lim="800000"/>
            <a:headEnd/>
            <a:tailEnd/>
          </a:ln>
        </p:spPr>
        <p:txBody>
          <a:bodyPr vert="horz" wrap="square" lIns="94046" tIns="47023" rIns="94046" bIns="47023" numCol="1" anchor="t" anchorCtr="0" compatLnSpc="1">
            <a:prstTxWarp prst="textNoShape">
              <a:avLst/>
            </a:prstTxWarp>
          </a:bodyPr>
          <a:lstStyle>
            <a:lvl1pPr algn="r" defTabSz="939800">
              <a:defRPr sz="1200" b="0">
                <a:solidFill>
                  <a:schemeClr val="tx1"/>
                </a:solidFill>
              </a:defRPr>
            </a:lvl1pPr>
          </a:lstStyle>
          <a:p>
            <a:pPr>
              <a:defRPr/>
            </a:pPr>
            <a:endParaRPr lang="es-ES"/>
          </a:p>
        </p:txBody>
      </p:sp>
      <p:sp>
        <p:nvSpPr>
          <p:cNvPr id="20484" name="Rectangle 4"/>
          <p:cNvSpPr>
            <a:spLocks noRot="1" noChangeArrowheads="1" noTextEdit="1"/>
          </p:cNvSpPr>
          <p:nvPr>
            <p:ph type="sldImg" idx="2"/>
          </p:nvPr>
        </p:nvSpPr>
        <p:spPr bwMode="auto">
          <a:xfrm>
            <a:off x="915988" y="754063"/>
            <a:ext cx="5027612" cy="3770312"/>
          </a:xfrm>
          <a:prstGeom prst="rect">
            <a:avLst/>
          </a:prstGeom>
          <a:noFill/>
          <a:ln w="9525">
            <a:solidFill>
              <a:srgbClr val="000000"/>
            </a:solidFill>
            <a:miter lim="800000"/>
            <a:headEnd/>
            <a:tailEnd/>
          </a:ln>
        </p:spPr>
      </p:sp>
      <p:sp>
        <p:nvSpPr>
          <p:cNvPr id="80901" name="Rectangle 5"/>
          <p:cNvSpPr>
            <a:spLocks noGrp="1" noChangeArrowheads="1"/>
          </p:cNvSpPr>
          <p:nvPr>
            <p:ph type="body" sz="quarter" idx="3"/>
          </p:nvPr>
        </p:nvSpPr>
        <p:spPr bwMode="auto">
          <a:xfrm>
            <a:off x="685800" y="4773613"/>
            <a:ext cx="5486400" cy="4524375"/>
          </a:xfrm>
          <a:prstGeom prst="rect">
            <a:avLst/>
          </a:prstGeom>
          <a:noFill/>
          <a:ln w="9525">
            <a:noFill/>
            <a:miter lim="800000"/>
            <a:headEnd/>
            <a:tailEnd/>
          </a:ln>
        </p:spPr>
        <p:txBody>
          <a:bodyPr vert="horz" wrap="square" lIns="94046" tIns="47023" rIns="94046" bIns="47023"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80902" name="Rectangle 6"/>
          <p:cNvSpPr>
            <a:spLocks noGrp="1" noChangeArrowheads="1"/>
          </p:cNvSpPr>
          <p:nvPr>
            <p:ph type="ftr" sz="quarter" idx="4"/>
          </p:nvPr>
        </p:nvSpPr>
        <p:spPr bwMode="auto">
          <a:xfrm>
            <a:off x="0" y="9547225"/>
            <a:ext cx="2971800" cy="503238"/>
          </a:xfrm>
          <a:prstGeom prst="rect">
            <a:avLst/>
          </a:prstGeom>
          <a:noFill/>
          <a:ln w="9525">
            <a:noFill/>
            <a:miter lim="800000"/>
            <a:headEnd/>
            <a:tailEnd/>
          </a:ln>
        </p:spPr>
        <p:txBody>
          <a:bodyPr vert="horz" wrap="square" lIns="94046" tIns="47023" rIns="94046" bIns="47023" numCol="1" anchor="b" anchorCtr="0" compatLnSpc="1">
            <a:prstTxWarp prst="textNoShape">
              <a:avLst/>
            </a:prstTxWarp>
          </a:bodyPr>
          <a:lstStyle>
            <a:lvl1pPr defTabSz="939800">
              <a:defRPr sz="1200" b="0">
                <a:solidFill>
                  <a:schemeClr val="tx1"/>
                </a:solidFill>
              </a:defRPr>
            </a:lvl1pPr>
          </a:lstStyle>
          <a:p>
            <a:pPr>
              <a:defRPr/>
            </a:pPr>
            <a:endParaRPr lang="es-ES"/>
          </a:p>
        </p:txBody>
      </p:sp>
      <p:sp>
        <p:nvSpPr>
          <p:cNvPr id="80903" name="Rectangle 7"/>
          <p:cNvSpPr>
            <a:spLocks noGrp="1" noChangeArrowheads="1"/>
          </p:cNvSpPr>
          <p:nvPr>
            <p:ph type="sldNum" sz="quarter" idx="5"/>
          </p:nvPr>
        </p:nvSpPr>
        <p:spPr bwMode="auto">
          <a:xfrm>
            <a:off x="3884613" y="9547225"/>
            <a:ext cx="2971800" cy="503238"/>
          </a:xfrm>
          <a:prstGeom prst="rect">
            <a:avLst/>
          </a:prstGeom>
          <a:noFill/>
          <a:ln w="9525">
            <a:noFill/>
            <a:miter lim="800000"/>
            <a:headEnd/>
            <a:tailEnd/>
          </a:ln>
        </p:spPr>
        <p:txBody>
          <a:bodyPr vert="horz" wrap="square" lIns="94046" tIns="47023" rIns="94046" bIns="47023" numCol="1" anchor="b" anchorCtr="0" compatLnSpc="1">
            <a:prstTxWarp prst="textNoShape">
              <a:avLst/>
            </a:prstTxWarp>
          </a:bodyPr>
          <a:lstStyle>
            <a:lvl1pPr algn="r" defTabSz="939800">
              <a:defRPr sz="1200" b="0">
                <a:solidFill>
                  <a:schemeClr val="tx1"/>
                </a:solidFill>
              </a:defRPr>
            </a:lvl1pPr>
          </a:lstStyle>
          <a:p>
            <a:pPr>
              <a:defRPr/>
            </a:pPr>
            <a:fld id="{6B8FC441-644E-47FA-9979-A8DCD682FAB2}"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10000"/>
          </a:bodyPr>
          <a:lstStyle/>
          <a:p>
            <a:pPr>
              <a:defRPr/>
            </a:pPr>
            <a:r>
              <a:rPr lang="es-ES" b="1" dirty="0" smtClean="0"/>
              <a:t>Estrategia de riesgo: </a:t>
            </a:r>
            <a:r>
              <a:rPr lang="es-ES" dirty="0" smtClean="0"/>
              <a:t>De la misma forma en que la estrategia de negocio indica la dirección del negocio, una estrategia de riesgo provee de una guía para las actividades de riesgo dentro de la compañía. Se puede establecer el tono para actividades de gestión de riesgos agresivas o conservadoras, dictar cómo las actividades de medición y monitoreo pueden ser desarrolladas y entregar “una visión precisa” requerida por la administración y la dirección. De hecho, es la estrategia de riesgo la que entrega la espina dorsal para incluir la ERM dentro de la cultura del negocio.</a:t>
            </a:r>
          </a:p>
          <a:p>
            <a:pPr>
              <a:defRPr/>
            </a:pPr>
            <a:endParaRPr lang="es-ES" dirty="0" smtClean="0"/>
          </a:p>
          <a:p>
            <a:pPr>
              <a:defRPr/>
            </a:pPr>
            <a:r>
              <a:rPr lang="es-ES" b="1" dirty="0" smtClean="0"/>
              <a:t>Estructura de riesgo: </a:t>
            </a:r>
            <a:r>
              <a:rPr lang="es-ES" dirty="0" smtClean="0"/>
              <a:t>La estrategia de riesgo debería ser ejecutada por la </a:t>
            </a:r>
            <a:r>
              <a:rPr lang="es-ES" b="1" dirty="0" smtClean="0"/>
              <a:t>estructura de riesgo</a:t>
            </a:r>
            <a:r>
              <a:rPr lang="es-ES" dirty="0" smtClean="0"/>
              <a:t>. La estructura considerará los roles y responsabilidades para administrar el riesgo. Ellos también definirán, tanto responsabilidades, como claras líneas de reporte, las que darán poder a los gerentes para actuar dentro de límites definidos ligados al apetito de riesgo. La efectiva integración de estas estructuras exige que el Directorio desarrolle la propiedad del esfuerzo y demuestre su fuerte compromiso con él. Para alcanzar este compromiso, el Directorio necesitará tanto educación como el aseguramiento continuo de que ERM está entregando valor.</a:t>
            </a:r>
            <a:endParaRPr lang="es-ES" b="1" dirty="0" smtClean="0"/>
          </a:p>
          <a:p>
            <a:pPr>
              <a:defRPr/>
            </a:pPr>
            <a:endParaRPr lang="es-ES" b="1" dirty="0" smtClean="0"/>
          </a:p>
          <a:p>
            <a:pPr>
              <a:defRPr/>
            </a:pPr>
            <a:r>
              <a:rPr lang="es-ES" b="1" dirty="0" smtClean="0"/>
              <a:t>Optimización de Riesgos:</a:t>
            </a:r>
            <a:r>
              <a:rPr lang="es-ES" dirty="0" smtClean="0"/>
              <a:t> Las organizaciones entienden su estrategia, han identificado sus riesgos, han definido las interrelaciones de aquellos riesgos dentro de un </a:t>
            </a:r>
            <a:r>
              <a:rPr lang="es-ES" b="1" dirty="0" smtClean="0"/>
              <a:t>mapa de </a:t>
            </a:r>
            <a:r>
              <a:rPr lang="es-ES" b="1" dirty="0" err="1" smtClean="0"/>
              <a:t>riestos</a:t>
            </a:r>
            <a:r>
              <a:rPr lang="es-ES" b="1" dirty="0" smtClean="0"/>
              <a:t> </a:t>
            </a:r>
            <a:r>
              <a:rPr lang="es-ES" dirty="0" smtClean="0"/>
              <a:t>(o cartera / portafolio de riesgos) y han tomado decisiones preliminares sobre cuáles los riesgos requieren una mayor atención administrativa. Optimizar el mapa de riesgos incorpora el concepto de opción; es decir así como un </a:t>
            </a:r>
            <a:r>
              <a:rPr lang="es-ES" b="1" dirty="0" smtClean="0"/>
              <a:t>inversionista </a:t>
            </a:r>
            <a:r>
              <a:rPr lang="es-ES" dirty="0" smtClean="0"/>
              <a:t>ajusta la mezcla de inversiones en base a objetivos definidos para riesgo y retorno, un gerente de riesgo elige entre tácticas para administrar riesgos basados en el apetito de la entidad para el riesgo y su habilidad para absorberlo. Estas opciones pueden incluir agregar controles o limites para los riesgos que pueden exceder el apetito de riesgo de la entidad. Dichas opciones también pueden incluir la reducción de costos relacionado a controles excesivos o tomar acciones para expandir los riesgos en áreas en donde existen controles que proporcionan una capacidad de riesgo adicional. Así el gerente debe equilibrar continuamente el costo/beneficio de tomar dicha acción con la necesidad de optimizar el riesgo en la organización. Mediante la aplicación de variadas tácticas, los administradores de</a:t>
            </a:r>
          </a:p>
          <a:p>
            <a:pPr>
              <a:defRPr/>
            </a:pPr>
            <a:r>
              <a:rPr lang="es-ES" dirty="0" smtClean="0"/>
              <a:t>riesgos pueden comenzar a afectar el desempeño corporativo y de tal modo afectar el valor del accionista. La optimización de riesgo es un proceso iterativo y continuo: cuando una táctica es implementada, otras deberían ser reevaluadas.</a:t>
            </a:r>
          </a:p>
          <a:p>
            <a:pPr>
              <a:defRPr/>
            </a:pPr>
            <a:endParaRPr lang="es-ES" b="1" dirty="0" smtClean="0"/>
          </a:p>
          <a:p>
            <a:pPr>
              <a:defRPr/>
            </a:pPr>
            <a:r>
              <a:rPr lang="es-ES" b="1" dirty="0" smtClean="0"/>
              <a:t>Medición y Monitoreo para Aumentar el Valor: </a:t>
            </a:r>
            <a:r>
              <a:rPr lang="es-ES" dirty="0" smtClean="0"/>
              <a:t>En este punto del proceso, todas las acciones relacionadas a la ERM deberían haber tenido un impacto en la organización. Medir y monitorear estas acciones ahora comienza a ser necesario, como un medio continuo de entender y reportar el status e impacto de los riesgos. Muchas organizaciones están ideando formas para desarrollar estas actividades en toda la empresa y a nivel de procesos.</a:t>
            </a:r>
            <a:endParaRPr lang="es-ES" b="1" dirty="0"/>
          </a:p>
        </p:txBody>
      </p:sp>
      <p:sp>
        <p:nvSpPr>
          <p:cNvPr id="21508" name="3 Marcador de número de diapositiva"/>
          <p:cNvSpPr>
            <a:spLocks noGrp="1"/>
          </p:cNvSpPr>
          <p:nvPr>
            <p:ph type="sldNum" sz="quarter" idx="5"/>
          </p:nvPr>
        </p:nvSpPr>
        <p:spPr>
          <a:noFill/>
        </p:spPr>
        <p:txBody>
          <a:bodyPr/>
          <a:lstStyle/>
          <a:p>
            <a:fld id="{F4AFE094-976A-4F86-BB77-56B055AC8F04}" type="slidenum">
              <a:rPr lang="es-ES" smtClean="0"/>
              <a:pPr/>
              <a:t>7</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0"/>
            <a:ext cx="2286000" cy="61991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0"/>
            <a:ext cx="6705600" cy="61991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524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0"/>
            <a:ext cx="2286000" cy="61991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0"/>
            <a:ext cx="6705600" cy="61991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8"/>
          <p:cNvSpPr>
            <a:spLocks noGrp="1" noChangeArrowheads="1"/>
          </p:cNvSpPr>
          <p:nvPr>
            <p:ph type="sldNum" sz="quarter" idx="10"/>
          </p:nvPr>
        </p:nvSpPr>
        <p:spPr>
          <a:ln/>
        </p:spPr>
        <p:txBody>
          <a:bodyPr/>
          <a:lstStyle>
            <a:lvl1pPr>
              <a:defRPr/>
            </a:lvl1pPr>
          </a:lstStyle>
          <a:p>
            <a:pPr>
              <a:defRPr/>
            </a:pPr>
            <a:fld id="{25FBBEB3-5D8D-47B3-ABC2-F4487F3D13F9}"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sz="quarter" idx="10"/>
          </p:nvPr>
        </p:nvSpPr>
        <p:spPr>
          <a:ln/>
        </p:spPr>
        <p:txBody>
          <a:bodyPr/>
          <a:lstStyle>
            <a:lvl1pPr>
              <a:defRPr/>
            </a:lvl1pPr>
          </a:lstStyle>
          <a:p>
            <a:pPr>
              <a:defRPr/>
            </a:pPr>
            <a:fld id="{07E4BE06-713B-476F-A3F2-2A3A2E96B1CF}"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8"/>
          <p:cNvSpPr>
            <a:spLocks noGrp="1" noChangeArrowheads="1"/>
          </p:cNvSpPr>
          <p:nvPr>
            <p:ph type="sldNum" sz="quarter" idx="10"/>
          </p:nvPr>
        </p:nvSpPr>
        <p:spPr>
          <a:ln/>
        </p:spPr>
        <p:txBody>
          <a:bodyPr/>
          <a:lstStyle>
            <a:lvl1pPr>
              <a:defRPr/>
            </a:lvl1pPr>
          </a:lstStyle>
          <a:p>
            <a:pPr>
              <a:defRPr/>
            </a:pPr>
            <a:fld id="{75BA4F33-CF61-4C7A-9971-CB25B4CF2A60}"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524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8"/>
          <p:cNvSpPr>
            <a:spLocks noGrp="1" noChangeArrowheads="1"/>
          </p:cNvSpPr>
          <p:nvPr>
            <p:ph type="sldNum" sz="quarter" idx="10"/>
          </p:nvPr>
        </p:nvSpPr>
        <p:spPr>
          <a:ln/>
        </p:spPr>
        <p:txBody>
          <a:bodyPr/>
          <a:lstStyle>
            <a:lvl1pPr>
              <a:defRPr/>
            </a:lvl1pPr>
          </a:lstStyle>
          <a:p>
            <a:pPr>
              <a:defRPr/>
            </a:pPr>
            <a:fld id="{43F3DB96-A67F-470F-A4DD-49F4DEDD1CFF}"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8"/>
          <p:cNvSpPr>
            <a:spLocks noGrp="1" noChangeArrowheads="1"/>
          </p:cNvSpPr>
          <p:nvPr>
            <p:ph type="sldNum" sz="quarter" idx="10"/>
          </p:nvPr>
        </p:nvSpPr>
        <p:spPr>
          <a:ln/>
        </p:spPr>
        <p:txBody>
          <a:bodyPr/>
          <a:lstStyle>
            <a:lvl1pPr>
              <a:defRPr/>
            </a:lvl1pPr>
          </a:lstStyle>
          <a:p>
            <a:pPr>
              <a:defRPr/>
            </a:pPr>
            <a:fld id="{C2B99EC2-6813-4706-BC8D-C4A0B963A06F}"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8"/>
          <p:cNvSpPr>
            <a:spLocks noGrp="1" noChangeArrowheads="1"/>
          </p:cNvSpPr>
          <p:nvPr>
            <p:ph type="sldNum" sz="quarter" idx="10"/>
          </p:nvPr>
        </p:nvSpPr>
        <p:spPr>
          <a:ln/>
        </p:spPr>
        <p:txBody>
          <a:bodyPr/>
          <a:lstStyle>
            <a:lvl1pPr>
              <a:defRPr/>
            </a:lvl1pPr>
          </a:lstStyle>
          <a:p>
            <a:pPr>
              <a:defRPr/>
            </a:pPr>
            <a:fld id="{51EA4F43-1CA5-4634-86ED-BC8E39EC371E}"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A5DC6E8A-9FB0-47F2-BAE8-3E91A3EA60C6}"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sz="quarter" idx="10"/>
          </p:nvPr>
        </p:nvSpPr>
        <p:spPr>
          <a:ln/>
        </p:spPr>
        <p:txBody>
          <a:bodyPr/>
          <a:lstStyle>
            <a:lvl1pPr>
              <a:defRPr/>
            </a:lvl1pPr>
          </a:lstStyle>
          <a:p>
            <a:pPr>
              <a:defRPr/>
            </a:pPr>
            <a:fld id="{4970700B-CF80-4355-A8E4-630D9830D9B5}"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sz="quarter" idx="10"/>
          </p:nvPr>
        </p:nvSpPr>
        <p:spPr>
          <a:ln/>
        </p:spPr>
        <p:txBody>
          <a:bodyPr/>
          <a:lstStyle>
            <a:lvl1pPr>
              <a:defRPr/>
            </a:lvl1pPr>
          </a:lstStyle>
          <a:p>
            <a:pPr>
              <a:defRPr/>
            </a:pPr>
            <a:fld id="{D8AA62CB-DB57-46C2-8B2C-CED7ADCF2C29}"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sz="quarter" idx="10"/>
          </p:nvPr>
        </p:nvSpPr>
        <p:spPr>
          <a:ln/>
        </p:spPr>
        <p:txBody>
          <a:bodyPr/>
          <a:lstStyle>
            <a:lvl1pPr>
              <a:defRPr/>
            </a:lvl1pPr>
          </a:lstStyle>
          <a:p>
            <a:pPr>
              <a:defRPr/>
            </a:pPr>
            <a:fld id="{10A5376C-6994-4977-8BAA-50D60FE445E6}"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0"/>
            <a:ext cx="2286000" cy="61991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0"/>
            <a:ext cx="6705600" cy="61991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sz="quarter" idx="10"/>
          </p:nvPr>
        </p:nvSpPr>
        <p:spPr>
          <a:ln/>
        </p:spPr>
        <p:txBody>
          <a:bodyPr/>
          <a:lstStyle>
            <a:lvl1pPr>
              <a:defRPr/>
            </a:lvl1pPr>
          </a:lstStyle>
          <a:p>
            <a:pPr>
              <a:defRPr/>
            </a:pPr>
            <a:fld id="{F7015D21-F54C-4AD7-BBBB-8CED2410199A}"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524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066800"/>
            <a:ext cx="4343400" cy="5132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4419600"/>
          </a:xfrm>
          <a:prstGeom prst="rect">
            <a:avLst/>
          </a:prstGeom>
          <a:solidFill>
            <a:schemeClr val="tx2"/>
          </a:solidFill>
          <a:ln w="9525">
            <a:noFill/>
            <a:miter lim="800000"/>
            <a:headEnd/>
            <a:tailEnd/>
          </a:ln>
          <a:effectLst/>
        </p:spPr>
        <p:txBody>
          <a:bodyPr wrap="none" anchor="ctr"/>
          <a:lstStyle/>
          <a:p>
            <a:pPr algn="ctr" eaLnBrk="0" hangingPunct="0">
              <a:lnSpc>
                <a:spcPct val="130000"/>
              </a:lnSpc>
              <a:spcBef>
                <a:spcPct val="30000"/>
              </a:spcBef>
              <a:defRPr/>
            </a:pPr>
            <a:endParaRPr lang="es-MX" b="0">
              <a:solidFill>
                <a:schemeClr val="tx1"/>
              </a:solidFill>
              <a:latin typeface="Verdana" pitchFamily="34" charset="0"/>
              <a:cs typeface="+mn-cs"/>
            </a:endParaRPr>
          </a:p>
        </p:txBody>
      </p:sp>
      <p:pic>
        <p:nvPicPr>
          <p:cNvPr id="1027" name="10 Imagen" descr="IMR.PNG"/>
          <p:cNvPicPr>
            <a:picLocks noChangeAspect="1"/>
          </p:cNvPicPr>
          <p:nvPr/>
        </p:nvPicPr>
        <p:blipFill>
          <a:blip r:embed="rId13" cstate="print"/>
          <a:srcRect t="11127" b="15092"/>
          <a:stretch>
            <a:fillRect/>
          </a:stretch>
        </p:blipFill>
        <p:spPr bwMode="auto">
          <a:xfrm>
            <a:off x="457200" y="4645025"/>
            <a:ext cx="1530350" cy="1595438"/>
          </a:xfrm>
          <a:prstGeom prst="rect">
            <a:avLst/>
          </a:prstGeom>
          <a:noFill/>
          <a:ln w="9525">
            <a:noFill/>
            <a:miter lim="800000"/>
            <a:headEnd/>
            <a:tailEnd/>
          </a:ln>
        </p:spPr>
      </p:pic>
      <p:sp>
        <p:nvSpPr>
          <p:cNvPr id="1028" name="Rectangle 2"/>
          <p:cNvSpPr>
            <a:spLocks noGrp="1" noChangeArrowheads="1"/>
          </p:cNvSpPr>
          <p:nvPr>
            <p:ph type="title"/>
          </p:nvPr>
        </p:nvSpPr>
        <p:spPr bwMode="auto">
          <a:xfrm>
            <a:off x="0" y="0"/>
            <a:ext cx="9144000" cy="8064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1029" name="Rectangle 7"/>
          <p:cNvSpPr>
            <a:spLocks noGrp="1" noChangeArrowheads="1"/>
          </p:cNvSpPr>
          <p:nvPr>
            <p:ph type="body" idx="1"/>
          </p:nvPr>
        </p:nvSpPr>
        <p:spPr bwMode="auto">
          <a:xfrm>
            <a:off x="152400" y="1066800"/>
            <a:ext cx="8839200" cy="5132388"/>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Arial" charset="0"/>
        </a:defRPr>
      </a:lvl2pPr>
      <a:lvl3pPr algn="l" rtl="0" eaLnBrk="0" fontAlgn="base" hangingPunct="0">
        <a:spcBef>
          <a:spcPct val="0"/>
        </a:spcBef>
        <a:spcAft>
          <a:spcPct val="0"/>
        </a:spcAft>
        <a:defRPr sz="1600" b="1">
          <a:solidFill>
            <a:schemeClr val="tx2"/>
          </a:solidFill>
          <a:latin typeface="Arial" charset="0"/>
        </a:defRPr>
      </a:lvl3pPr>
      <a:lvl4pPr algn="l" rtl="0" eaLnBrk="0" fontAlgn="base" hangingPunct="0">
        <a:spcBef>
          <a:spcPct val="0"/>
        </a:spcBef>
        <a:spcAft>
          <a:spcPct val="0"/>
        </a:spcAft>
        <a:defRPr sz="1600" b="1">
          <a:solidFill>
            <a:schemeClr val="tx2"/>
          </a:solidFill>
          <a:latin typeface="Arial" charset="0"/>
        </a:defRPr>
      </a:lvl4pPr>
      <a:lvl5pPr algn="l" rtl="0" eaLnBrk="0" fontAlgn="base" hangingPunct="0">
        <a:spcBef>
          <a:spcPct val="0"/>
        </a:spcBef>
        <a:spcAft>
          <a:spcPct val="0"/>
        </a:spcAft>
        <a:defRPr sz="1600" b="1">
          <a:solidFill>
            <a:schemeClr val="tx2"/>
          </a:solidFill>
          <a:latin typeface="Arial" charset="0"/>
        </a:defRPr>
      </a:lvl5pPr>
      <a:lvl6pPr marL="457200" algn="l" rtl="0" eaLnBrk="0" fontAlgn="base" hangingPunct="0">
        <a:spcBef>
          <a:spcPct val="0"/>
        </a:spcBef>
        <a:spcAft>
          <a:spcPct val="0"/>
        </a:spcAft>
        <a:defRPr sz="1600" b="1">
          <a:solidFill>
            <a:schemeClr val="tx2"/>
          </a:solidFill>
          <a:latin typeface="Arial" charset="0"/>
        </a:defRPr>
      </a:lvl6pPr>
      <a:lvl7pPr marL="914400" algn="l" rtl="0" eaLnBrk="0" fontAlgn="base" hangingPunct="0">
        <a:spcBef>
          <a:spcPct val="0"/>
        </a:spcBef>
        <a:spcAft>
          <a:spcPct val="0"/>
        </a:spcAft>
        <a:defRPr sz="1600" b="1">
          <a:solidFill>
            <a:schemeClr val="tx2"/>
          </a:solidFill>
          <a:latin typeface="Arial" charset="0"/>
        </a:defRPr>
      </a:lvl7pPr>
      <a:lvl8pPr marL="1371600" algn="l" rtl="0" eaLnBrk="0" fontAlgn="base" hangingPunct="0">
        <a:spcBef>
          <a:spcPct val="0"/>
        </a:spcBef>
        <a:spcAft>
          <a:spcPct val="0"/>
        </a:spcAft>
        <a:defRPr sz="1600" b="1">
          <a:solidFill>
            <a:schemeClr val="tx2"/>
          </a:solidFill>
          <a:latin typeface="Arial" charset="0"/>
        </a:defRPr>
      </a:lvl8pPr>
      <a:lvl9pPr marL="1828800" algn="l" rtl="0" eaLnBrk="0" fontAlgn="base" hangingPunct="0">
        <a:spcBef>
          <a:spcPct val="0"/>
        </a:spcBef>
        <a:spcAft>
          <a:spcPct val="0"/>
        </a:spcAft>
        <a:defRPr sz="1600" b="1">
          <a:solidFill>
            <a:schemeClr val="tx2"/>
          </a:solidFill>
          <a:latin typeface="Arial" charset="0"/>
        </a:defRPr>
      </a:lvl9pPr>
    </p:titleStyle>
    <p:bodyStyle>
      <a:lvl1pPr marL="342900" indent="-342900" algn="l" rtl="0" eaLnBrk="0" fontAlgn="base" hangingPunct="0">
        <a:spcBef>
          <a:spcPct val="30000"/>
        </a:spcBef>
        <a:spcAft>
          <a:spcPct val="0"/>
        </a:spcAft>
        <a:buClr>
          <a:srgbClr val="800000"/>
        </a:buClr>
        <a:buFont typeface="Wingdings" pitchFamily="2" charset="2"/>
        <a:buChar char="Ø"/>
        <a:defRPr sz="1400">
          <a:solidFill>
            <a:schemeClr val="tx1"/>
          </a:solidFill>
          <a:latin typeface="+mn-lt"/>
          <a:ea typeface="+mn-ea"/>
          <a:cs typeface="+mn-cs"/>
        </a:defRPr>
      </a:lvl1pPr>
      <a:lvl2pPr marL="742950" indent="-285750" algn="l" rtl="0" eaLnBrk="0" fontAlgn="base" hangingPunct="0">
        <a:spcBef>
          <a:spcPct val="30000"/>
        </a:spcBef>
        <a:spcAft>
          <a:spcPct val="0"/>
        </a:spcAft>
        <a:buClr>
          <a:srgbClr val="800000"/>
        </a:buClr>
        <a:buFont typeface="Wingdings" pitchFamily="2" charset="2"/>
        <a:buChar char="ü"/>
        <a:defRPr sz="1200">
          <a:solidFill>
            <a:schemeClr val="tx1"/>
          </a:solidFill>
          <a:latin typeface="+mn-lt"/>
          <a:cs typeface="+mn-cs"/>
        </a:defRPr>
      </a:lvl2pPr>
      <a:lvl3pPr marL="1143000" indent="-228600" algn="l" rtl="0" eaLnBrk="0" fontAlgn="base" hangingPunct="0">
        <a:spcBef>
          <a:spcPct val="30000"/>
        </a:spcBef>
        <a:spcAft>
          <a:spcPct val="20000"/>
        </a:spcAft>
        <a:buClr>
          <a:srgbClr val="800000"/>
        </a:buClr>
        <a:buChar char="•"/>
        <a:defRPr sz="1100">
          <a:solidFill>
            <a:schemeClr val="tx1"/>
          </a:solidFill>
          <a:latin typeface="+mn-lt"/>
          <a:cs typeface="+mn-cs"/>
        </a:defRPr>
      </a:lvl3pPr>
      <a:lvl4pPr marL="1600200" indent="-228600" algn="l" rtl="0" eaLnBrk="0" fontAlgn="base" hangingPunct="0">
        <a:spcBef>
          <a:spcPct val="20000"/>
        </a:spcBef>
        <a:spcAft>
          <a:spcPct val="20000"/>
        </a:spcAft>
        <a:buClr>
          <a:srgbClr val="800000"/>
        </a:buClr>
        <a:buChar char="•"/>
        <a:defRPr sz="1000">
          <a:solidFill>
            <a:schemeClr val="tx1"/>
          </a:solidFill>
          <a:latin typeface="+mn-lt"/>
          <a:cs typeface="+mn-cs"/>
        </a:defRPr>
      </a:lvl4pPr>
      <a:lvl5pPr marL="2057400" indent="-228600" algn="l" rtl="0" eaLnBrk="0" fontAlgn="base" hangingPunct="0">
        <a:spcBef>
          <a:spcPct val="20000"/>
        </a:spcBef>
        <a:spcAft>
          <a:spcPct val="20000"/>
        </a:spcAft>
        <a:buClr>
          <a:srgbClr val="800000"/>
        </a:buClr>
        <a:buChar char="•"/>
        <a:defRPr sz="1000">
          <a:solidFill>
            <a:schemeClr val="tx1"/>
          </a:solidFill>
          <a:latin typeface="+mn-lt"/>
          <a:cs typeface="+mn-cs"/>
        </a:defRPr>
      </a:lvl5pPr>
      <a:lvl6pPr marL="2514600" indent="-228600" algn="l" rtl="0" eaLnBrk="0" fontAlgn="base" hangingPunct="0">
        <a:spcBef>
          <a:spcPct val="20000"/>
        </a:spcBef>
        <a:spcAft>
          <a:spcPct val="20000"/>
        </a:spcAft>
        <a:buClr>
          <a:srgbClr val="800000"/>
        </a:buClr>
        <a:buChar char="•"/>
        <a:defRPr sz="1000">
          <a:solidFill>
            <a:schemeClr val="tx1"/>
          </a:solidFill>
          <a:latin typeface="+mn-lt"/>
          <a:cs typeface="+mn-cs"/>
        </a:defRPr>
      </a:lvl6pPr>
      <a:lvl7pPr marL="2971800" indent="-228600" algn="l" rtl="0" eaLnBrk="0" fontAlgn="base" hangingPunct="0">
        <a:spcBef>
          <a:spcPct val="20000"/>
        </a:spcBef>
        <a:spcAft>
          <a:spcPct val="20000"/>
        </a:spcAft>
        <a:buClr>
          <a:srgbClr val="800000"/>
        </a:buClr>
        <a:buChar char="•"/>
        <a:defRPr sz="1000">
          <a:solidFill>
            <a:schemeClr val="tx1"/>
          </a:solidFill>
          <a:latin typeface="+mn-lt"/>
          <a:cs typeface="+mn-cs"/>
        </a:defRPr>
      </a:lvl7pPr>
      <a:lvl8pPr marL="3429000" indent="-228600" algn="l" rtl="0" eaLnBrk="0" fontAlgn="base" hangingPunct="0">
        <a:spcBef>
          <a:spcPct val="20000"/>
        </a:spcBef>
        <a:spcAft>
          <a:spcPct val="20000"/>
        </a:spcAft>
        <a:buClr>
          <a:srgbClr val="800000"/>
        </a:buClr>
        <a:buChar char="•"/>
        <a:defRPr sz="1000">
          <a:solidFill>
            <a:schemeClr val="tx1"/>
          </a:solidFill>
          <a:latin typeface="+mn-lt"/>
          <a:cs typeface="+mn-cs"/>
        </a:defRPr>
      </a:lvl8pPr>
      <a:lvl9pPr marL="3886200" indent="-228600" algn="l" rtl="0" eaLnBrk="0" fontAlgn="base" hangingPunct="0">
        <a:spcBef>
          <a:spcPct val="20000"/>
        </a:spcBef>
        <a:spcAft>
          <a:spcPct val="20000"/>
        </a:spcAft>
        <a:buClr>
          <a:srgbClr val="800000"/>
        </a:buClr>
        <a:buChar char="•"/>
        <a:defRPr sz="1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3175" y="6381750"/>
            <a:ext cx="9144000" cy="107950"/>
          </a:xfrm>
          <a:prstGeom prst="rect">
            <a:avLst/>
          </a:prstGeom>
          <a:solidFill>
            <a:schemeClr val="tx2"/>
          </a:solidFill>
          <a:ln w="9525">
            <a:noFill/>
            <a:miter lim="800000"/>
            <a:headEnd/>
            <a:tailEnd/>
          </a:ln>
          <a:effectLst/>
        </p:spPr>
        <p:txBody>
          <a:bodyPr wrap="none" anchor="ctr"/>
          <a:lstStyle/>
          <a:p>
            <a:pPr algn="ctr" eaLnBrk="0" hangingPunct="0">
              <a:lnSpc>
                <a:spcPct val="130000"/>
              </a:lnSpc>
              <a:spcBef>
                <a:spcPct val="30000"/>
              </a:spcBef>
              <a:defRPr/>
            </a:pPr>
            <a:endParaRPr lang="es-ES" b="0">
              <a:solidFill>
                <a:schemeClr val="tx1"/>
              </a:solidFill>
              <a:latin typeface="Verdana" pitchFamily="34" charset="0"/>
              <a:cs typeface="+mn-cs"/>
            </a:endParaRPr>
          </a:p>
        </p:txBody>
      </p:sp>
      <p:sp>
        <p:nvSpPr>
          <p:cNvPr id="3080" name="Rectangle 8"/>
          <p:cNvSpPr>
            <a:spLocks noChangeArrowheads="1"/>
          </p:cNvSpPr>
          <p:nvPr/>
        </p:nvSpPr>
        <p:spPr bwMode="auto">
          <a:xfrm>
            <a:off x="0" y="825500"/>
            <a:ext cx="9144000" cy="107950"/>
          </a:xfrm>
          <a:prstGeom prst="rect">
            <a:avLst/>
          </a:prstGeom>
          <a:solidFill>
            <a:schemeClr val="accent1"/>
          </a:solidFill>
          <a:ln w="9525">
            <a:noFill/>
            <a:miter lim="800000"/>
            <a:headEnd/>
            <a:tailEnd/>
          </a:ln>
          <a:effectLst/>
        </p:spPr>
        <p:txBody>
          <a:bodyPr wrap="none" anchor="ctr"/>
          <a:lstStyle/>
          <a:p>
            <a:pPr algn="ctr" eaLnBrk="0" hangingPunct="0">
              <a:lnSpc>
                <a:spcPct val="130000"/>
              </a:lnSpc>
              <a:spcBef>
                <a:spcPct val="30000"/>
              </a:spcBef>
              <a:defRPr/>
            </a:pPr>
            <a:endParaRPr lang="es-ES" b="0">
              <a:solidFill>
                <a:schemeClr val="tx1"/>
              </a:solidFill>
              <a:latin typeface="Verdana" pitchFamily="34" charset="0"/>
              <a:cs typeface="+mn-cs"/>
            </a:endParaRPr>
          </a:p>
        </p:txBody>
      </p:sp>
      <p:sp>
        <p:nvSpPr>
          <p:cNvPr id="2052" name="Rectangle 2"/>
          <p:cNvSpPr>
            <a:spLocks noGrp="1" noChangeArrowheads="1"/>
          </p:cNvSpPr>
          <p:nvPr>
            <p:ph type="title"/>
          </p:nvPr>
        </p:nvSpPr>
        <p:spPr bwMode="auto">
          <a:xfrm>
            <a:off x="0" y="0"/>
            <a:ext cx="9144000" cy="8064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2053" name="Rectangle 7"/>
          <p:cNvSpPr>
            <a:spLocks noGrp="1" noChangeArrowheads="1"/>
          </p:cNvSpPr>
          <p:nvPr>
            <p:ph type="body" idx="1"/>
          </p:nvPr>
        </p:nvSpPr>
        <p:spPr bwMode="auto">
          <a:xfrm>
            <a:off x="152400" y="1066800"/>
            <a:ext cx="8839200" cy="5132388"/>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pic>
        <p:nvPicPr>
          <p:cNvPr id="2054" name="7 Imagen" descr="IMR.PNG"/>
          <p:cNvPicPr>
            <a:picLocks noChangeAspect="1"/>
          </p:cNvPicPr>
          <p:nvPr/>
        </p:nvPicPr>
        <p:blipFill>
          <a:blip r:embed="rId13" cstate="print"/>
          <a:srcRect l="-182" t="14725" r="743" b="15906"/>
          <a:stretch>
            <a:fillRect/>
          </a:stretch>
        </p:blipFill>
        <p:spPr bwMode="auto">
          <a:xfrm>
            <a:off x="277813" y="6267450"/>
            <a:ext cx="584200" cy="576263"/>
          </a:xfrm>
          <a:prstGeom prst="rect">
            <a:avLst/>
          </a:prstGeom>
          <a:noFill/>
          <a:ln w="9525">
            <a:noFill/>
            <a:miter lim="800000"/>
            <a:headEnd/>
            <a:tailEnd/>
          </a:ln>
        </p:spPr>
      </p:pic>
      <p:sp>
        <p:nvSpPr>
          <p:cNvPr id="9" name="Rectangle 8"/>
          <p:cNvSpPr>
            <a:spLocks noChangeArrowheads="1"/>
          </p:cNvSpPr>
          <p:nvPr/>
        </p:nvSpPr>
        <p:spPr bwMode="auto">
          <a:xfrm>
            <a:off x="0" y="825500"/>
            <a:ext cx="9144000" cy="107950"/>
          </a:xfrm>
          <a:prstGeom prst="rect">
            <a:avLst/>
          </a:prstGeom>
          <a:solidFill>
            <a:schemeClr val="tx2"/>
          </a:solidFill>
          <a:ln w="9525">
            <a:noFill/>
            <a:miter lim="800000"/>
            <a:headEnd/>
            <a:tailEnd/>
          </a:ln>
          <a:effectLst/>
        </p:spPr>
        <p:txBody>
          <a:bodyPr wrap="none" anchor="ctr"/>
          <a:lstStyle/>
          <a:p>
            <a:pPr algn="ctr" eaLnBrk="0" hangingPunct="0">
              <a:lnSpc>
                <a:spcPct val="130000"/>
              </a:lnSpc>
              <a:spcBef>
                <a:spcPct val="30000"/>
              </a:spcBef>
              <a:defRPr/>
            </a:pPr>
            <a:endParaRPr lang="es-ES" b="0">
              <a:solidFill>
                <a:schemeClr val="tx1"/>
              </a:solidFill>
              <a:latin typeface="Verdana" pitchFamily="34" charset="0"/>
              <a:cs typeface="+mn-cs"/>
            </a:endParaRPr>
          </a:p>
        </p:txBody>
      </p:sp>
      <p:sp>
        <p:nvSpPr>
          <p:cNvPr id="14" name="3 Marcador de número de diapositiva"/>
          <p:cNvSpPr txBox="1">
            <a:spLocks noGrp="1"/>
          </p:cNvSpPr>
          <p:nvPr/>
        </p:nvSpPr>
        <p:spPr bwMode="auto">
          <a:xfrm>
            <a:off x="8255000" y="6527800"/>
            <a:ext cx="635000" cy="304800"/>
          </a:xfrm>
          <a:prstGeom prst="rect">
            <a:avLst/>
          </a:prstGeom>
          <a:noFill/>
          <a:ln w="12700" cap="sq">
            <a:miter lim="800000"/>
            <a:headEnd type="none" w="sm" len="sm"/>
            <a:tailEnd type="none" w="sm" len="sm"/>
          </a:ln>
        </p:spPr>
        <p:txBody>
          <a:bodyPr/>
          <a:lstStyle/>
          <a:p>
            <a:pPr algn="r" eaLnBrk="0" hangingPunct="0">
              <a:lnSpc>
                <a:spcPct val="130000"/>
              </a:lnSpc>
              <a:spcBef>
                <a:spcPct val="50000"/>
              </a:spcBef>
              <a:defRPr/>
            </a:pPr>
            <a:fld id="{22C7D304-DC6A-4D45-88DA-3EEB5BE49F58}" type="slidenum">
              <a:rPr lang="es-ES" sz="1200">
                <a:solidFill>
                  <a:schemeClr val="accent1"/>
                </a:solidFill>
                <a:latin typeface="+mn-lt"/>
                <a:cs typeface="+mn-cs"/>
              </a:rPr>
              <a:pPr algn="r" eaLnBrk="0" hangingPunct="0">
                <a:lnSpc>
                  <a:spcPct val="130000"/>
                </a:lnSpc>
                <a:spcBef>
                  <a:spcPct val="50000"/>
                </a:spcBef>
                <a:defRPr/>
              </a:pPr>
              <a:t>‹Nº›</a:t>
            </a:fld>
            <a:endParaRPr lang="es-ES" sz="1200" dirty="0">
              <a:solidFill>
                <a:schemeClr val="accent1"/>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Narrow" pitchFamily="34" charset="0"/>
        </a:defRPr>
      </a:lvl2pPr>
      <a:lvl3pPr algn="l" rtl="0" eaLnBrk="0" fontAlgn="base" hangingPunct="0">
        <a:spcBef>
          <a:spcPct val="0"/>
        </a:spcBef>
        <a:spcAft>
          <a:spcPct val="0"/>
        </a:spcAft>
        <a:defRPr sz="2000" b="1">
          <a:solidFill>
            <a:schemeClr val="tx2"/>
          </a:solidFill>
          <a:latin typeface="Arial Narrow" pitchFamily="34" charset="0"/>
        </a:defRPr>
      </a:lvl3pPr>
      <a:lvl4pPr algn="l" rtl="0" eaLnBrk="0" fontAlgn="base" hangingPunct="0">
        <a:spcBef>
          <a:spcPct val="0"/>
        </a:spcBef>
        <a:spcAft>
          <a:spcPct val="0"/>
        </a:spcAft>
        <a:defRPr sz="2000" b="1">
          <a:solidFill>
            <a:schemeClr val="tx2"/>
          </a:solidFill>
          <a:latin typeface="Arial Narrow" pitchFamily="34" charset="0"/>
        </a:defRPr>
      </a:lvl4pPr>
      <a:lvl5pPr algn="l" rtl="0" eaLnBrk="0" fontAlgn="base" hangingPunct="0">
        <a:spcBef>
          <a:spcPct val="0"/>
        </a:spcBef>
        <a:spcAft>
          <a:spcPct val="0"/>
        </a:spcAft>
        <a:defRPr sz="2000" b="1">
          <a:solidFill>
            <a:schemeClr val="tx2"/>
          </a:solidFill>
          <a:latin typeface="Arial Narrow" pitchFamily="34" charset="0"/>
        </a:defRPr>
      </a:lvl5pPr>
      <a:lvl6pPr marL="457200" algn="l" rtl="0" eaLnBrk="0" fontAlgn="base" hangingPunct="0">
        <a:spcBef>
          <a:spcPct val="0"/>
        </a:spcBef>
        <a:spcAft>
          <a:spcPct val="0"/>
        </a:spcAft>
        <a:defRPr sz="2000" b="1">
          <a:solidFill>
            <a:schemeClr val="tx2"/>
          </a:solidFill>
          <a:latin typeface="Arial Narrow" pitchFamily="34" charset="0"/>
        </a:defRPr>
      </a:lvl6pPr>
      <a:lvl7pPr marL="914400" algn="l" rtl="0" eaLnBrk="0" fontAlgn="base" hangingPunct="0">
        <a:spcBef>
          <a:spcPct val="0"/>
        </a:spcBef>
        <a:spcAft>
          <a:spcPct val="0"/>
        </a:spcAft>
        <a:defRPr sz="2000" b="1">
          <a:solidFill>
            <a:schemeClr val="tx2"/>
          </a:solidFill>
          <a:latin typeface="Arial Narrow" pitchFamily="34" charset="0"/>
        </a:defRPr>
      </a:lvl7pPr>
      <a:lvl8pPr marL="1371600" algn="l" rtl="0" eaLnBrk="0" fontAlgn="base" hangingPunct="0">
        <a:spcBef>
          <a:spcPct val="0"/>
        </a:spcBef>
        <a:spcAft>
          <a:spcPct val="0"/>
        </a:spcAft>
        <a:defRPr sz="2000" b="1">
          <a:solidFill>
            <a:schemeClr val="tx2"/>
          </a:solidFill>
          <a:latin typeface="Arial Narrow" pitchFamily="34" charset="0"/>
        </a:defRPr>
      </a:lvl8pPr>
      <a:lvl9pPr marL="1828800" algn="l" rtl="0" eaLnBrk="0" fontAlgn="base" hangingPunct="0">
        <a:spcBef>
          <a:spcPct val="0"/>
        </a:spcBef>
        <a:spcAft>
          <a:spcPct val="0"/>
        </a:spcAft>
        <a:defRPr sz="2000" b="1">
          <a:solidFill>
            <a:schemeClr val="tx2"/>
          </a:solidFill>
          <a:latin typeface="Arial Narrow" pitchFamily="34" charset="0"/>
        </a:defRPr>
      </a:lvl9pPr>
    </p:titleStyle>
    <p:bodyStyle>
      <a:lvl1pPr marL="342900" indent="-342900" algn="l" rtl="0" eaLnBrk="0" fontAlgn="base" hangingPunct="0">
        <a:spcBef>
          <a:spcPct val="30000"/>
        </a:spcBef>
        <a:spcAft>
          <a:spcPct val="0"/>
        </a:spcAft>
        <a:buClr>
          <a:srgbClr val="800000"/>
        </a:buClr>
        <a:buFont typeface="Wingdings" pitchFamily="2" charset="2"/>
        <a:buChar char="Ø"/>
        <a:defRPr>
          <a:solidFill>
            <a:schemeClr val="tx1"/>
          </a:solidFill>
          <a:latin typeface="+mn-lt"/>
          <a:ea typeface="+mn-ea"/>
          <a:cs typeface="+mn-cs"/>
        </a:defRPr>
      </a:lvl1pPr>
      <a:lvl2pPr marL="742950" indent="-285750" algn="l" rtl="0" eaLnBrk="0" fontAlgn="base" hangingPunct="0">
        <a:spcBef>
          <a:spcPct val="30000"/>
        </a:spcBef>
        <a:spcAft>
          <a:spcPct val="0"/>
        </a:spcAft>
        <a:buClr>
          <a:srgbClr val="800000"/>
        </a:buClr>
        <a:buFont typeface="Wingdings" pitchFamily="2" charset="2"/>
        <a:buChar char="ü"/>
        <a:defRPr sz="1600">
          <a:solidFill>
            <a:schemeClr val="tx1"/>
          </a:solidFill>
          <a:latin typeface="+mn-lt"/>
          <a:cs typeface="+mn-cs"/>
        </a:defRPr>
      </a:lvl2pPr>
      <a:lvl3pPr marL="1143000" indent="-228600" algn="l" rtl="0" eaLnBrk="0" fontAlgn="base" hangingPunct="0">
        <a:spcBef>
          <a:spcPct val="30000"/>
        </a:spcBef>
        <a:spcAft>
          <a:spcPct val="20000"/>
        </a:spcAft>
        <a:buClr>
          <a:srgbClr val="800000"/>
        </a:buClr>
        <a:buChar char="•"/>
        <a:defRPr sz="1400">
          <a:solidFill>
            <a:schemeClr val="tx1"/>
          </a:solidFill>
          <a:latin typeface="+mn-lt"/>
          <a:cs typeface="+mn-cs"/>
        </a:defRPr>
      </a:lvl3pPr>
      <a:lvl4pPr marL="1600200" indent="-228600" algn="l" rtl="0" eaLnBrk="0" fontAlgn="base" hangingPunct="0">
        <a:spcBef>
          <a:spcPct val="20000"/>
        </a:spcBef>
        <a:spcAft>
          <a:spcPct val="20000"/>
        </a:spcAft>
        <a:buClr>
          <a:srgbClr val="800000"/>
        </a:buClr>
        <a:buChar char="•"/>
        <a:defRPr sz="1200">
          <a:solidFill>
            <a:schemeClr val="tx1"/>
          </a:solidFill>
          <a:latin typeface="+mn-lt"/>
          <a:cs typeface="+mn-cs"/>
        </a:defRPr>
      </a:lvl4pPr>
      <a:lvl5pPr marL="2057400" indent="-228600" algn="l" rtl="0" eaLnBrk="0" fontAlgn="base" hangingPunct="0">
        <a:spcBef>
          <a:spcPct val="20000"/>
        </a:spcBef>
        <a:spcAft>
          <a:spcPct val="20000"/>
        </a:spcAft>
        <a:buClr>
          <a:srgbClr val="800000"/>
        </a:buClr>
        <a:buChar char="•"/>
        <a:defRPr sz="1200">
          <a:solidFill>
            <a:schemeClr val="tx1"/>
          </a:solidFill>
          <a:latin typeface="+mn-lt"/>
          <a:cs typeface="+mn-cs"/>
        </a:defRPr>
      </a:lvl5pPr>
      <a:lvl6pPr marL="2514600" indent="-228600" algn="l" rtl="0" eaLnBrk="0" fontAlgn="base" hangingPunct="0">
        <a:spcBef>
          <a:spcPct val="20000"/>
        </a:spcBef>
        <a:spcAft>
          <a:spcPct val="20000"/>
        </a:spcAft>
        <a:buClr>
          <a:srgbClr val="800000"/>
        </a:buClr>
        <a:buChar char="•"/>
        <a:defRPr sz="1200">
          <a:solidFill>
            <a:schemeClr val="tx1"/>
          </a:solidFill>
          <a:latin typeface="+mn-lt"/>
          <a:cs typeface="+mn-cs"/>
        </a:defRPr>
      </a:lvl6pPr>
      <a:lvl7pPr marL="2971800" indent="-228600" algn="l" rtl="0" eaLnBrk="0" fontAlgn="base" hangingPunct="0">
        <a:spcBef>
          <a:spcPct val="20000"/>
        </a:spcBef>
        <a:spcAft>
          <a:spcPct val="20000"/>
        </a:spcAft>
        <a:buClr>
          <a:srgbClr val="800000"/>
        </a:buClr>
        <a:buChar char="•"/>
        <a:defRPr sz="1200">
          <a:solidFill>
            <a:schemeClr val="tx1"/>
          </a:solidFill>
          <a:latin typeface="+mn-lt"/>
          <a:cs typeface="+mn-cs"/>
        </a:defRPr>
      </a:lvl7pPr>
      <a:lvl8pPr marL="3429000" indent="-228600" algn="l" rtl="0" eaLnBrk="0" fontAlgn="base" hangingPunct="0">
        <a:spcBef>
          <a:spcPct val="20000"/>
        </a:spcBef>
        <a:spcAft>
          <a:spcPct val="20000"/>
        </a:spcAft>
        <a:buClr>
          <a:srgbClr val="800000"/>
        </a:buClr>
        <a:buChar char="•"/>
        <a:defRPr sz="1200">
          <a:solidFill>
            <a:schemeClr val="tx1"/>
          </a:solidFill>
          <a:latin typeface="+mn-lt"/>
          <a:cs typeface="+mn-cs"/>
        </a:defRPr>
      </a:lvl8pPr>
      <a:lvl9pPr marL="3886200" indent="-228600" algn="l" rtl="0" eaLnBrk="0" fontAlgn="base" hangingPunct="0">
        <a:spcBef>
          <a:spcPct val="20000"/>
        </a:spcBef>
        <a:spcAft>
          <a:spcPct val="20000"/>
        </a:spcAft>
        <a:buClr>
          <a:srgbClr val="800000"/>
        </a:buClr>
        <a:buChar char="•"/>
        <a:defRPr sz="12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 name="9 Rectángulo"/>
          <p:cNvSpPr/>
          <p:nvPr/>
        </p:nvSpPr>
        <p:spPr>
          <a:xfrm flipH="1">
            <a:off x="1643063" y="282575"/>
            <a:ext cx="7500937" cy="330200"/>
          </a:xfrm>
          <a:prstGeom prst="rect">
            <a:avLst/>
          </a:prstGeom>
          <a:gradFill flip="none" rotWithShape="1">
            <a:gsLst>
              <a:gs pos="0">
                <a:schemeClr val="bg1"/>
              </a:gs>
              <a:gs pos="80000">
                <a:schemeClr val="accent1">
                  <a:shade val="93000"/>
                  <a:satMod val="130000"/>
                </a:schemeClr>
              </a:gs>
              <a:gs pos="100000">
                <a:schemeClr val="accent1">
                  <a:shade val="94000"/>
                  <a:satMod val="13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s-MX" sz="7200">
              <a:solidFill>
                <a:schemeClr val="tx2"/>
              </a:solidFill>
            </a:endParaRPr>
          </a:p>
        </p:txBody>
      </p:sp>
      <p:sp>
        <p:nvSpPr>
          <p:cNvPr id="11" name="10 Rectángulo"/>
          <p:cNvSpPr/>
          <p:nvPr/>
        </p:nvSpPr>
        <p:spPr>
          <a:xfrm>
            <a:off x="0" y="282575"/>
            <a:ext cx="642938" cy="330200"/>
          </a:xfrm>
          <a:prstGeom prst="rect">
            <a:avLst/>
          </a:prstGeom>
          <a:gradFill flip="none" rotWithShape="1">
            <a:gsLst>
              <a:gs pos="0">
                <a:schemeClr val="bg1"/>
              </a:gs>
              <a:gs pos="80000">
                <a:schemeClr val="accent1">
                  <a:shade val="93000"/>
                  <a:satMod val="130000"/>
                </a:schemeClr>
              </a:gs>
              <a:gs pos="100000">
                <a:schemeClr val="accent1">
                  <a:shade val="94000"/>
                  <a:satMod val="13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MX" sz="7200" b="0"/>
          </a:p>
        </p:txBody>
      </p:sp>
      <p:pic>
        <p:nvPicPr>
          <p:cNvPr id="3076" name="11 Imagen" descr="IMR.PNG"/>
          <p:cNvPicPr>
            <a:picLocks noChangeAspect="1"/>
          </p:cNvPicPr>
          <p:nvPr/>
        </p:nvPicPr>
        <p:blipFill>
          <a:blip r:embed="rId13" cstate="print"/>
          <a:srcRect b="11989"/>
          <a:stretch>
            <a:fillRect/>
          </a:stretch>
        </p:blipFill>
        <p:spPr bwMode="auto">
          <a:xfrm>
            <a:off x="660400" y="0"/>
            <a:ext cx="1000125" cy="1244600"/>
          </a:xfrm>
          <a:prstGeom prst="rect">
            <a:avLst/>
          </a:prstGeom>
          <a:noFill/>
          <a:ln w="9525">
            <a:noFill/>
            <a:miter lim="800000"/>
            <a:headEnd/>
            <a:tailEnd/>
          </a:ln>
        </p:spPr>
      </p:pic>
      <p:cxnSp>
        <p:nvCxnSpPr>
          <p:cNvPr id="13" name="12 Conector recto"/>
          <p:cNvCxnSpPr/>
          <p:nvPr/>
        </p:nvCxnSpPr>
        <p:spPr>
          <a:xfrm>
            <a:off x="717550" y="3346450"/>
            <a:ext cx="8101013" cy="0"/>
          </a:xfrm>
          <a:prstGeom prst="line">
            <a:avLst/>
          </a:prstGeom>
        </p:spPr>
        <p:style>
          <a:lnRef idx="2">
            <a:schemeClr val="accent2"/>
          </a:lnRef>
          <a:fillRef idx="0">
            <a:schemeClr val="accent2"/>
          </a:fillRef>
          <a:effectRef idx="1">
            <a:schemeClr val="accent2"/>
          </a:effectRef>
          <a:fontRef idx="minor">
            <a:schemeClr val="tx1"/>
          </a:fontRef>
        </p:style>
      </p:cxnSp>
      <p:sp>
        <p:nvSpPr>
          <p:cNvPr id="3078" name="Rectangle 2"/>
          <p:cNvSpPr>
            <a:spLocks noGrp="1" noChangeArrowheads="1"/>
          </p:cNvSpPr>
          <p:nvPr>
            <p:ph type="title"/>
          </p:nvPr>
        </p:nvSpPr>
        <p:spPr bwMode="auto">
          <a:xfrm>
            <a:off x="0" y="0"/>
            <a:ext cx="9144000" cy="8064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3079" name="Rectangle 7"/>
          <p:cNvSpPr>
            <a:spLocks noGrp="1" noChangeArrowheads="1"/>
          </p:cNvSpPr>
          <p:nvPr>
            <p:ph type="body" idx="1"/>
          </p:nvPr>
        </p:nvSpPr>
        <p:spPr bwMode="auto">
          <a:xfrm>
            <a:off x="152400" y="1066800"/>
            <a:ext cx="8839200" cy="5132388"/>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530440"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cs typeface="+mn-cs"/>
              </a:defRPr>
            </a:lvl1pPr>
          </a:lstStyle>
          <a:p>
            <a:pPr>
              <a:defRPr/>
            </a:pPr>
            <a:fld id="{240570B9-601B-4A37-8AA4-A43290F2B33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Narrow" pitchFamily="34" charset="0"/>
        </a:defRPr>
      </a:lvl2pPr>
      <a:lvl3pPr algn="l" rtl="0" eaLnBrk="0" fontAlgn="base" hangingPunct="0">
        <a:spcBef>
          <a:spcPct val="0"/>
        </a:spcBef>
        <a:spcAft>
          <a:spcPct val="0"/>
        </a:spcAft>
        <a:defRPr sz="2000" b="1">
          <a:solidFill>
            <a:schemeClr val="tx2"/>
          </a:solidFill>
          <a:latin typeface="Arial Narrow" pitchFamily="34" charset="0"/>
        </a:defRPr>
      </a:lvl3pPr>
      <a:lvl4pPr algn="l" rtl="0" eaLnBrk="0" fontAlgn="base" hangingPunct="0">
        <a:spcBef>
          <a:spcPct val="0"/>
        </a:spcBef>
        <a:spcAft>
          <a:spcPct val="0"/>
        </a:spcAft>
        <a:defRPr sz="2000" b="1">
          <a:solidFill>
            <a:schemeClr val="tx2"/>
          </a:solidFill>
          <a:latin typeface="Arial Narrow" pitchFamily="34" charset="0"/>
        </a:defRPr>
      </a:lvl4pPr>
      <a:lvl5pPr algn="l" rtl="0" eaLnBrk="0" fontAlgn="base" hangingPunct="0">
        <a:spcBef>
          <a:spcPct val="0"/>
        </a:spcBef>
        <a:spcAft>
          <a:spcPct val="0"/>
        </a:spcAft>
        <a:defRPr sz="2000" b="1">
          <a:solidFill>
            <a:schemeClr val="tx2"/>
          </a:solidFill>
          <a:latin typeface="Arial Narrow" pitchFamily="34" charset="0"/>
        </a:defRPr>
      </a:lvl5pPr>
      <a:lvl6pPr marL="457200" algn="l" rtl="0" fontAlgn="base">
        <a:spcBef>
          <a:spcPct val="0"/>
        </a:spcBef>
        <a:spcAft>
          <a:spcPct val="0"/>
        </a:spcAft>
        <a:defRPr sz="2000" b="1">
          <a:solidFill>
            <a:schemeClr val="tx2"/>
          </a:solidFill>
          <a:latin typeface="Arial Narrow" pitchFamily="34" charset="0"/>
        </a:defRPr>
      </a:lvl6pPr>
      <a:lvl7pPr marL="914400" algn="l" rtl="0" fontAlgn="base">
        <a:spcBef>
          <a:spcPct val="0"/>
        </a:spcBef>
        <a:spcAft>
          <a:spcPct val="0"/>
        </a:spcAft>
        <a:defRPr sz="2000" b="1">
          <a:solidFill>
            <a:schemeClr val="tx2"/>
          </a:solidFill>
          <a:latin typeface="Arial Narrow" pitchFamily="34" charset="0"/>
        </a:defRPr>
      </a:lvl7pPr>
      <a:lvl8pPr marL="1371600" algn="l" rtl="0" fontAlgn="base">
        <a:spcBef>
          <a:spcPct val="0"/>
        </a:spcBef>
        <a:spcAft>
          <a:spcPct val="0"/>
        </a:spcAft>
        <a:defRPr sz="2000" b="1">
          <a:solidFill>
            <a:schemeClr val="tx2"/>
          </a:solidFill>
          <a:latin typeface="Arial Narrow" pitchFamily="34" charset="0"/>
        </a:defRPr>
      </a:lvl8pPr>
      <a:lvl9pPr marL="1828800" algn="l" rtl="0" fontAlgn="base">
        <a:spcBef>
          <a:spcPct val="0"/>
        </a:spcBef>
        <a:spcAft>
          <a:spcPct val="0"/>
        </a:spcAft>
        <a:defRPr sz="2000" b="1">
          <a:solidFill>
            <a:schemeClr val="tx2"/>
          </a:solidFill>
          <a:latin typeface="Arial Narrow" pitchFamily="34" charset="0"/>
        </a:defRPr>
      </a:lvl9pPr>
    </p:titleStyle>
    <p:bodyStyle>
      <a:lvl1pPr marL="342900" indent="-342900" algn="l" rtl="0" eaLnBrk="0" fontAlgn="base" hangingPunct="0">
        <a:spcBef>
          <a:spcPct val="30000"/>
        </a:spcBef>
        <a:spcAft>
          <a:spcPct val="0"/>
        </a:spcAft>
        <a:buClr>
          <a:srgbClr val="800000"/>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30000"/>
        </a:spcBef>
        <a:spcAft>
          <a:spcPct val="0"/>
        </a:spcAft>
        <a:buClr>
          <a:srgbClr val="800000"/>
        </a:buClr>
        <a:buFont typeface="Wingdings" pitchFamily="2" charset="2"/>
        <a:buChar char="ü"/>
        <a:defRPr sz="1600">
          <a:solidFill>
            <a:schemeClr val="tx1"/>
          </a:solidFill>
          <a:latin typeface="+mn-lt"/>
        </a:defRPr>
      </a:lvl2pPr>
      <a:lvl3pPr marL="1143000" indent="-228600" algn="l" rtl="0" eaLnBrk="0" fontAlgn="base" hangingPunct="0">
        <a:spcBef>
          <a:spcPct val="30000"/>
        </a:spcBef>
        <a:spcAft>
          <a:spcPct val="20000"/>
        </a:spcAft>
        <a:buClr>
          <a:srgbClr val="800000"/>
        </a:buClr>
        <a:buChar char="•"/>
        <a:defRPr sz="1400">
          <a:solidFill>
            <a:schemeClr val="tx1"/>
          </a:solidFill>
          <a:latin typeface="+mn-lt"/>
        </a:defRPr>
      </a:lvl3pPr>
      <a:lvl4pPr marL="1600200" indent="-228600" algn="l" rtl="0" eaLnBrk="0" fontAlgn="base" hangingPunct="0">
        <a:spcBef>
          <a:spcPct val="20000"/>
        </a:spcBef>
        <a:spcAft>
          <a:spcPct val="20000"/>
        </a:spcAft>
        <a:buClr>
          <a:srgbClr val="800000"/>
        </a:buClr>
        <a:buChar char="•"/>
        <a:defRPr sz="1200">
          <a:solidFill>
            <a:schemeClr val="tx1"/>
          </a:solidFill>
          <a:latin typeface="+mn-lt"/>
        </a:defRPr>
      </a:lvl4pPr>
      <a:lvl5pPr marL="2057400" indent="-228600" algn="l" rtl="0" eaLnBrk="0" fontAlgn="base" hangingPunct="0">
        <a:spcBef>
          <a:spcPct val="20000"/>
        </a:spcBef>
        <a:spcAft>
          <a:spcPct val="20000"/>
        </a:spcAft>
        <a:buClr>
          <a:srgbClr val="800000"/>
        </a:buClr>
        <a:buChar char="•"/>
        <a:defRPr sz="1200">
          <a:solidFill>
            <a:schemeClr val="tx1"/>
          </a:solidFill>
          <a:latin typeface="+mn-lt"/>
        </a:defRPr>
      </a:lvl5pPr>
      <a:lvl6pPr marL="2514600" indent="-228600" algn="l" rtl="0" fontAlgn="base">
        <a:spcBef>
          <a:spcPct val="20000"/>
        </a:spcBef>
        <a:spcAft>
          <a:spcPct val="20000"/>
        </a:spcAft>
        <a:buClr>
          <a:srgbClr val="800000"/>
        </a:buClr>
        <a:buChar char="•"/>
        <a:defRPr sz="1200">
          <a:solidFill>
            <a:schemeClr val="tx1"/>
          </a:solidFill>
          <a:latin typeface="+mn-lt"/>
        </a:defRPr>
      </a:lvl6pPr>
      <a:lvl7pPr marL="2971800" indent="-228600" algn="l" rtl="0" fontAlgn="base">
        <a:spcBef>
          <a:spcPct val="20000"/>
        </a:spcBef>
        <a:spcAft>
          <a:spcPct val="20000"/>
        </a:spcAft>
        <a:buClr>
          <a:srgbClr val="800000"/>
        </a:buClr>
        <a:buChar char="•"/>
        <a:defRPr sz="1200">
          <a:solidFill>
            <a:schemeClr val="tx1"/>
          </a:solidFill>
          <a:latin typeface="+mn-lt"/>
        </a:defRPr>
      </a:lvl7pPr>
      <a:lvl8pPr marL="3429000" indent="-228600" algn="l" rtl="0" fontAlgn="base">
        <a:spcBef>
          <a:spcPct val="20000"/>
        </a:spcBef>
        <a:spcAft>
          <a:spcPct val="20000"/>
        </a:spcAft>
        <a:buClr>
          <a:srgbClr val="800000"/>
        </a:buClr>
        <a:buChar char="•"/>
        <a:defRPr sz="1200">
          <a:solidFill>
            <a:schemeClr val="tx1"/>
          </a:solidFill>
          <a:latin typeface="+mn-lt"/>
        </a:defRPr>
      </a:lvl8pPr>
      <a:lvl9pPr marL="3886200" indent="-228600" algn="l" rtl="0" fontAlgn="base">
        <a:spcBef>
          <a:spcPct val="20000"/>
        </a:spcBef>
        <a:spcAft>
          <a:spcPct val="20000"/>
        </a:spcAft>
        <a:buClr>
          <a:srgbClr val="800000"/>
        </a:buClr>
        <a:buChar char="•"/>
        <a:defRPr sz="12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imrconsulting.com/" TargetMode="External"/><Relationship Id="rId1" Type="http://schemas.openxmlformats.org/officeDocument/2006/relationships/slideLayout" Target="../slideLayouts/slideLayout18.xml"/><Relationship Id="rId6" Type="http://schemas.openxmlformats.org/officeDocument/2006/relationships/hyperlink" Target="mailto:aindarte@imrconsulting.com" TargetMode="External"/><Relationship Id="rId5" Type="http://schemas.openxmlformats.org/officeDocument/2006/relationships/hyperlink" Target="mailto:rrubiero@imrconsulting.com" TargetMode="External"/><Relationship Id="rId4" Type="http://schemas.openxmlformats.org/officeDocument/2006/relationships/hyperlink" Target="mailto:amenini@imrconsulting.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4 Imagen" descr="Puzzle.jpg"/>
          <p:cNvPicPr>
            <a:picLocks noChangeAspect="1"/>
          </p:cNvPicPr>
          <p:nvPr/>
        </p:nvPicPr>
        <p:blipFill>
          <a:blip r:embed="rId2" cstate="print"/>
          <a:srcRect/>
          <a:stretch>
            <a:fillRect/>
          </a:stretch>
        </p:blipFill>
        <p:spPr bwMode="auto">
          <a:xfrm>
            <a:off x="6400800" y="4540250"/>
            <a:ext cx="2743200" cy="1824038"/>
          </a:xfrm>
          <a:prstGeom prst="rect">
            <a:avLst/>
          </a:prstGeom>
          <a:noFill/>
          <a:ln w="9525">
            <a:noFill/>
            <a:miter lim="800000"/>
            <a:headEnd/>
            <a:tailEnd/>
          </a:ln>
        </p:spPr>
      </p:pic>
      <p:sp>
        <p:nvSpPr>
          <p:cNvPr id="4099" name="Rectangle 4"/>
          <p:cNvSpPr>
            <a:spLocks noGrp="1" noChangeArrowheads="1"/>
          </p:cNvSpPr>
          <p:nvPr>
            <p:ph type="ctrTitle"/>
          </p:nvPr>
        </p:nvSpPr>
        <p:spPr>
          <a:xfrm>
            <a:off x="685800" y="1984375"/>
            <a:ext cx="8070850" cy="1470025"/>
          </a:xfrm>
        </p:spPr>
        <p:txBody>
          <a:bodyPr/>
          <a:lstStyle/>
          <a:p>
            <a:r>
              <a:rPr lang="es-ES" sz="3600" smtClean="0"/>
              <a:t>¿Cómo aportar valor al negocio por medio de una gestión efectiva de los riesgos?</a:t>
            </a:r>
          </a:p>
        </p:txBody>
      </p:sp>
      <p:sp>
        <p:nvSpPr>
          <p:cNvPr id="4100" name="Rectangle 5"/>
          <p:cNvSpPr>
            <a:spLocks noGrp="1" noChangeArrowheads="1"/>
          </p:cNvSpPr>
          <p:nvPr>
            <p:ph type="subTitle" idx="1"/>
          </p:nvPr>
        </p:nvSpPr>
        <p:spPr>
          <a:xfrm>
            <a:off x="1860550" y="3786188"/>
            <a:ext cx="4799013" cy="1752600"/>
          </a:xfrm>
        </p:spPr>
        <p:txBody>
          <a:bodyPr/>
          <a:lstStyle/>
          <a:p>
            <a:pPr algn="l"/>
            <a:r>
              <a:rPr lang="es-ES" sz="2000" smtClean="0"/>
              <a:t>Adopte un enfoque de gestión integral de riesgos empresariales que permita evaluar y administrar las incertidumbres que la empresa enfrenta a medida que crea valor</a:t>
            </a:r>
          </a:p>
        </p:txBody>
      </p:sp>
      <p:sp>
        <p:nvSpPr>
          <p:cNvPr id="4101" name="Rectangle 7"/>
          <p:cNvSpPr>
            <a:spLocks noChangeArrowheads="1"/>
          </p:cNvSpPr>
          <p:nvPr/>
        </p:nvSpPr>
        <p:spPr bwMode="auto">
          <a:xfrm>
            <a:off x="762000" y="6191250"/>
            <a:ext cx="4598988" cy="615950"/>
          </a:xfrm>
          <a:prstGeom prst="rect">
            <a:avLst/>
          </a:prstGeom>
          <a:noFill/>
          <a:ln w="9525" algn="ctr">
            <a:noFill/>
            <a:miter lim="800000"/>
            <a:headEnd/>
            <a:tailEnd/>
          </a:ln>
        </p:spPr>
        <p:txBody>
          <a:bodyPr lIns="92075" tIns="46038" rIns="92075" bIns="46038">
            <a:spAutoFit/>
          </a:bodyPr>
          <a:lstStyle/>
          <a:p>
            <a:r>
              <a:rPr lang="es-MX" sz="1000" b="0">
                <a:solidFill>
                  <a:schemeClr val="tx2"/>
                </a:solidFill>
              </a:rPr>
              <a:t>PRESENTACIÓN DE SERVICIOS</a:t>
            </a:r>
          </a:p>
          <a:p>
            <a:endParaRPr lang="es-ES" sz="1400" b="0">
              <a:solidFill>
                <a:schemeClr val="tx2"/>
              </a:solidFill>
            </a:endParaRPr>
          </a:p>
          <a:p>
            <a:r>
              <a:rPr lang="es-ES" sz="1000">
                <a:solidFill>
                  <a:srgbClr val="4D4D4D"/>
                </a:solidFill>
              </a:rPr>
              <a:t>GESTIÓN DE RIESGOS EN ENTIDADES FINANCIERAS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r>
              <a:rPr lang="es-AR" smtClean="0"/>
              <a:t>Algunos clientes de la industria que confían en nuestra red de profesionales</a:t>
            </a:r>
            <a:endParaRPr lang="es-ES" smtClean="0"/>
          </a:p>
        </p:txBody>
      </p:sp>
      <p:sp>
        <p:nvSpPr>
          <p:cNvPr id="13315" name="4 Marcador de contenido"/>
          <p:cNvSpPr>
            <a:spLocks noGrp="1"/>
          </p:cNvSpPr>
          <p:nvPr>
            <p:ph sz="half" idx="1"/>
          </p:nvPr>
        </p:nvSpPr>
        <p:spPr/>
        <p:txBody>
          <a:bodyPr/>
          <a:lstStyle/>
          <a:p>
            <a:pPr>
              <a:buSzPct val="150000"/>
              <a:buFont typeface="Arial Narrow" pitchFamily="34" charset="0"/>
              <a:buChar char="●"/>
            </a:pPr>
            <a:r>
              <a:rPr lang="es-AR" sz="1800" b="1" smtClean="0"/>
              <a:t>Servicios financieros y Seguros</a:t>
            </a:r>
          </a:p>
          <a:p>
            <a:pPr>
              <a:buFont typeface="Wingdings" pitchFamily="2" charset="2"/>
              <a:buNone/>
            </a:pPr>
            <a:r>
              <a:rPr lang="es-AR" sz="1400" smtClean="0"/>
              <a:t>	Banco BI Creditanstalt</a:t>
            </a:r>
          </a:p>
          <a:p>
            <a:pPr>
              <a:buFont typeface="Wingdings" pitchFamily="2" charset="2"/>
              <a:buNone/>
            </a:pPr>
            <a:r>
              <a:rPr lang="es-AR" sz="1400" smtClean="0"/>
              <a:t>	Banco Bisel</a:t>
            </a:r>
          </a:p>
          <a:p>
            <a:pPr>
              <a:buFont typeface="Wingdings" pitchFamily="2" charset="2"/>
              <a:buNone/>
            </a:pPr>
            <a:r>
              <a:rPr lang="es-AR" sz="1400" smtClean="0"/>
              <a:t>	Banco de Tierra del Fuego</a:t>
            </a:r>
          </a:p>
          <a:p>
            <a:pPr>
              <a:buFont typeface="Wingdings" pitchFamily="2" charset="2"/>
              <a:buNone/>
            </a:pPr>
            <a:r>
              <a:rPr lang="es-AR" sz="1400" smtClean="0"/>
              <a:t>	Banco Galicia</a:t>
            </a:r>
          </a:p>
          <a:p>
            <a:pPr>
              <a:buFont typeface="Wingdings" pitchFamily="2" charset="2"/>
              <a:buNone/>
            </a:pPr>
            <a:r>
              <a:rPr lang="es-AR" sz="1400" smtClean="0"/>
              <a:t>	Bank Boston NA</a:t>
            </a:r>
          </a:p>
          <a:p>
            <a:pPr>
              <a:buFont typeface="Wingdings" pitchFamily="2" charset="2"/>
              <a:buNone/>
            </a:pPr>
            <a:r>
              <a:rPr lang="es-AR" sz="1400" smtClean="0"/>
              <a:t>	Bolsa de Comercio de Bs. As.</a:t>
            </a:r>
          </a:p>
          <a:p>
            <a:pPr>
              <a:buFont typeface="Wingdings" pitchFamily="2" charset="2"/>
              <a:buNone/>
            </a:pPr>
            <a:r>
              <a:rPr lang="es-AR" sz="1400" smtClean="0"/>
              <a:t>	BOVESPA</a:t>
            </a:r>
          </a:p>
          <a:p>
            <a:pPr>
              <a:buFont typeface="Wingdings" pitchFamily="2" charset="2"/>
              <a:buNone/>
            </a:pPr>
            <a:r>
              <a:rPr lang="es-AR" sz="1400" smtClean="0"/>
              <a:t>	CEI Citicorp Holdings</a:t>
            </a:r>
          </a:p>
          <a:p>
            <a:pPr>
              <a:buFont typeface="Wingdings" pitchFamily="2" charset="2"/>
              <a:buNone/>
            </a:pPr>
            <a:r>
              <a:rPr lang="es-AR" sz="1400" smtClean="0"/>
              <a:t>	Corp. Metropolitana de Finanzas</a:t>
            </a:r>
          </a:p>
          <a:p>
            <a:pPr>
              <a:buFont typeface="Wingdings" pitchFamily="2" charset="2"/>
              <a:buNone/>
            </a:pPr>
            <a:r>
              <a:rPr lang="es-AR" sz="1400" smtClean="0"/>
              <a:t>	HSBC La Buenos Aires</a:t>
            </a:r>
          </a:p>
          <a:p>
            <a:pPr>
              <a:buFont typeface="Wingdings" pitchFamily="2" charset="2"/>
              <a:buNone/>
            </a:pPr>
            <a:r>
              <a:rPr lang="es-AR" sz="1400" smtClean="0"/>
              <a:t>	La Franco Argentina</a:t>
            </a:r>
          </a:p>
          <a:p>
            <a:pPr>
              <a:buFont typeface="Wingdings" pitchFamily="2" charset="2"/>
              <a:buNone/>
            </a:pPr>
            <a:r>
              <a:rPr lang="es-AR" sz="1400" smtClean="0"/>
              <a:t>	ACE Seguros</a:t>
            </a:r>
          </a:p>
          <a:p>
            <a:pPr>
              <a:buFont typeface="Wingdings" pitchFamily="2" charset="2"/>
              <a:buNone/>
            </a:pPr>
            <a:r>
              <a:rPr lang="es-AR" sz="1400" smtClean="0"/>
              <a:t>	AIG – La Meridional</a:t>
            </a:r>
          </a:p>
        </p:txBody>
      </p:sp>
      <p:sp>
        <p:nvSpPr>
          <p:cNvPr id="13316" name="5 Marcador de contenido"/>
          <p:cNvSpPr>
            <a:spLocks noGrp="1"/>
          </p:cNvSpPr>
          <p:nvPr>
            <p:ph sz="half" idx="2"/>
          </p:nvPr>
        </p:nvSpPr>
        <p:spPr>
          <a:xfrm>
            <a:off x="3276600" y="1066800"/>
            <a:ext cx="4343400" cy="5132388"/>
          </a:xfrm>
        </p:spPr>
        <p:txBody>
          <a:bodyPr/>
          <a:lstStyle/>
          <a:p>
            <a:pPr>
              <a:buSzPct val="150000"/>
              <a:buFont typeface="Arial Narrow" pitchFamily="34" charset="0"/>
              <a:buChar char="●"/>
            </a:pPr>
            <a:endParaRPr lang="es-AR" sz="1800" b="1" smtClean="0"/>
          </a:p>
          <a:p>
            <a:pPr>
              <a:buFont typeface="Wingdings" pitchFamily="2" charset="2"/>
              <a:buNone/>
            </a:pPr>
            <a:r>
              <a:rPr lang="es-AR" sz="1400" smtClean="0"/>
              <a:t>	Mercantil Andina</a:t>
            </a:r>
          </a:p>
          <a:p>
            <a:pPr>
              <a:buFont typeface="Wingdings" pitchFamily="2" charset="2"/>
              <a:buNone/>
            </a:pPr>
            <a:r>
              <a:rPr lang="es-AR" sz="1400" smtClean="0"/>
              <a:t>	Santander Río Seguros</a:t>
            </a:r>
          </a:p>
          <a:p>
            <a:pPr>
              <a:buFont typeface="Wingdings" pitchFamily="2" charset="2"/>
              <a:buNone/>
            </a:pPr>
            <a:r>
              <a:rPr lang="es-AR" sz="1400" smtClean="0"/>
              <a:t>	MAPFRE Seguros</a:t>
            </a:r>
          </a:p>
          <a:p>
            <a:pPr>
              <a:buFont typeface="Wingdings" pitchFamily="2" charset="2"/>
              <a:buNone/>
            </a:pPr>
            <a:r>
              <a:rPr lang="es-AR" sz="1400" smtClean="0"/>
              <a:t>	Royal Sun Alliance (RSA)</a:t>
            </a:r>
          </a:p>
          <a:p>
            <a:pPr>
              <a:buFont typeface="Wingdings" pitchFamily="2" charset="2"/>
              <a:buNone/>
            </a:pPr>
            <a:r>
              <a:rPr lang="es-AR" sz="1400" smtClean="0"/>
              <a:t>	Orígenes</a:t>
            </a:r>
          </a:p>
          <a:p>
            <a:pPr>
              <a:buFont typeface="Wingdings" pitchFamily="2" charset="2"/>
              <a:buNone/>
            </a:pPr>
            <a:r>
              <a:rPr lang="es-AR" sz="1400" smtClean="0"/>
              <a:t>	Zurich</a:t>
            </a:r>
          </a:p>
          <a:p>
            <a:pPr>
              <a:buFont typeface="Wingdings" pitchFamily="2" charset="2"/>
              <a:buNone/>
            </a:pPr>
            <a:r>
              <a:rPr lang="es-AR" sz="1400" smtClean="0"/>
              <a:t>	Metlife Argentina</a:t>
            </a:r>
          </a:p>
          <a:p>
            <a:pPr>
              <a:buFont typeface="Wingdings" pitchFamily="2" charset="2"/>
              <a:buNone/>
            </a:pPr>
            <a:r>
              <a:rPr lang="es-AR" sz="1400" smtClean="0"/>
              <a:t>	L’Union de Paris</a:t>
            </a:r>
          </a:p>
          <a:p>
            <a:pPr>
              <a:buFont typeface="Wingdings" pitchFamily="2" charset="2"/>
              <a:buNone/>
            </a:pPr>
            <a:r>
              <a:rPr lang="es-AR" sz="1400" smtClean="0"/>
              <a:t>	Prosegur</a:t>
            </a:r>
          </a:p>
          <a:p>
            <a:pPr>
              <a:buFont typeface="Wingdings" pitchFamily="2" charset="2"/>
              <a:buNone/>
            </a:pPr>
            <a:r>
              <a:rPr lang="es-AR" sz="1400" smtClean="0"/>
              <a:t>	LibertiySeguros</a:t>
            </a:r>
          </a:p>
          <a:p>
            <a:pPr>
              <a:buFont typeface="Wingdings" pitchFamily="2" charset="2"/>
              <a:buNone/>
            </a:pPr>
            <a:r>
              <a:rPr lang="es-AR" sz="1400" smtClean="0"/>
              <a:t>	NACIÓN Fideicomisos S.A.</a:t>
            </a:r>
          </a:p>
          <a:p>
            <a:pPr>
              <a:buFont typeface="Wingdings" pitchFamily="2" charset="2"/>
              <a:buNone/>
            </a:pPr>
            <a:r>
              <a:rPr lang="es-AR" sz="1400" smtClean="0"/>
              <a:t>	Provincia Seguros</a:t>
            </a:r>
          </a:p>
        </p:txBody>
      </p:sp>
      <p:pic>
        <p:nvPicPr>
          <p:cNvPr id="13317" name="6 Imagen" descr="servic5.jpg"/>
          <p:cNvPicPr>
            <a:picLocks noChangeAspect="1"/>
          </p:cNvPicPr>
          <p:nvPr/>
        </p:nvPicPr>
        <p:blipFill>
          <a:blip r:embed="rId2" cstate="print"/>
          <a:srcRect/>
          <a:stretch>
            <a:fillRect/>
          </a:stretch>
        </p:blipFill>
        <p:spPr bwMode="auto">
          <a:xfrm>
            <a:off x="5861050" y="2374900"/>
            <a:ext cx="3081338" cy="398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chor="b"/>
          <a:lstStyle/>
          <a:p>
            <a:r>
              <a:rPr lang="es-MX" smtClean="0"/>
              <a:t>Información de contacto</a:t>
            </a:r>
            <a:endParaRPr lang="es-ES" smtClean="0"/>
          </a:p>
        </p:txBody>
      </p:sp>
      <p:sp>
        <p:nvSpPr>
          <p:cNvPr id="14339" name="3 CuadroTexto"/>
          <p:cNvSpPr txBox="1">
            <a:spLocks noChangeArrowheads="1"/>
          </p:cNvSpPr>
          <p:nvPr/>
        </p:nvSpPr>
        <p:spPr bwMode="auto">
          <a:xfrm>
            <a:off x="1931988" y="1609725"/>
            <a:ext cx="3605212" cy="1384300"/>
          </a:xfrm>
          <a:prstGeom prst="rect">
            <a:avLst/>
          </a:prstGeom>
          <a:noFill/>
          <a:ln w="9525">
            <a:noFill/>
            <a:miter lim="800000"/>
            <a:headEnd/>
            <a:tailEnd/>
          </a:ln>
        </p:spPr>
        <p:txBody>
          <a:bodyPr>
            <a:spAutoFit/>
          </a:bodyPr>
          <a:lstStyle/>
          <a:p>
            <a:r>
              <a:rPr lang="es-MX" sz="1400" b="0">
                <a:solidFill>
                  <a:srgbClr val="4D4D4D"/>
                </a:solidFill>
              </a:rPr>
              <a:t>Av. Julio A. Roca 610, 8° Piso B</a:t>
            </a:r>
          </a:p>
          <a:p>
            <a:r>
              <a:rPr lang="es-MX" sz="1400" b="0">
                <a:solidFill>
                  <a:srgbClr val="4D4D4D"/>
                </a:solidFill>
              </a:rPr>
              <a:t>C1067ABO Ciudad de Buenos Aires</a:t>
            </a:r>
          </a:p>
          <a:p>
            <a:r>
              <a:rPr lang="es-MX" sz="1400" b="0">
                <a:solidFill>
                  <a:srgbClr val="4D4D4D"/>
                </a:solidFill>
              </a:rPr>
              <a:t>Argentina.</a:t>
            </a:r>
          </a:p>
          <a:p>
            <a:r>
              <a:rPr lang="es-MX" sz="1400" b="0">
                <a:solidFill>
                  <a:srgbClr val="4D4D4D"/>
                </a:solidFill>
              </a:rPr>
              <a:t>Tel: (54 11) 4331 0931</a:t>
            </a:r>
          </a:p>
          <a:p>
            <a:r>
              <a:rPr lang="es-MX" sz="1400" b="0">
                <a:solidFill>
                  <a:srgbClr val="800000"/>
                </a:solidFill>
                <a:hlinkClick r:id="rId2"/>
              </a:rPr>
              <a:t>www.imrconsulting.com</a:t>
            </a:r>
            <a:endParaRPr lang="es-MX" sz="1400" b="0">
              <a:solidFill>
                <a:srgbClr val="800000"/>
              </a:solidFill>
            </a:endParaRPr>
          </a:p>
          <a:p>
            <a:endParaRPr lang="es-MX" sz="1400" b="0">
              <a:solidFill>
                <a:srgbClr val="800000"/>
              </a:solidFill>
            </a:endParaRPr>
          </a:p>
        </p:txBody>
      </p:sp>
      <p:pic>
        <p:nvPicPr>
          <p:cNvPr id="14340" name="Picture 8"/>
          <p:cNvPicPr>
            <a:picLocks noChangeAspect="1" noChangeArrowheads="1"/>
          </p:cNvPicPr>
          <p:nvPr/>
        </p:nvPicPr>
        <p:blipFill>
          <a:blip r:embed="rId3" cstate="print"/>
          <a:srcRect/>
          <a:stretch>
            <a:fillRect/>
          </a:stretch>
        </p:blipFill>
        <p:spPr bwMode="auto">
          <a:xfrm>
            <a:off x="577850" y="1397000"/>
            <a:ext cx="1244600" cy="1425575"/>
          </a:xfrm>
          <a:prstGeom prst="rect">
            <a:avLst/>
          </a:prstGeom>
          <a:noFill/>
          <a:ln w="9525" algn="ctr">
            <a:noFill/>
            <a:miter lim="800000"/>
            <a:headEnd/>
            <a:tailEnd/>
          </a:ln>
        </p:spPr>
      </p:pic>
      <p:sp>
        <p:nvSpPr>
          <p:cNvPr id="14341" name="3 CuadroTexto"/>
          <p:cNvSpPr txBox="1">
            <a:spLocks noChangeArrowheads="1"/>
          </p:cNvSpPr>
          <p:nvPr/>
        </p:nvSpPr>
        <p:spPr bwMode="auto">
          <a:xfrm>
            <a:off x="1931988" y="2974975"/>
            <a:ext cx="2536825" cy="738188"/>
          </a:xfrm>
          <a:prstGeom prst="rect">
            <a:avLst/>
          </a:prstGeom>
          <a:noFill/>
          <a:ln w="9525">
            <a:noFill/>
            <a:miter lim="800000"/>
            <a:headEnd/>
            <a:tailEnd/>
          </a:ln>
        </p:spPr>
        <p:txBody>
          <a:bodyPr wrap="none">
            <a:spAutoFit/>
          </a:bodyPr>
          <a:lstStyle/>
          <a:p>
            <a:r>
              <a:rPr lang="es-MX" sz="1400">
                <a:solidFill>
                  <a:srgbClr val="4D4D4D"/>
                </a:solidFill>
              </a:rPr>
              <a:t>Andrés Menini</a:t>
            </a:r>
            <a:endParaRPr lang="es-MX" sz="1400" b="0">
              <a:solidFill>
                <a:srgbClr val="4D4D4D"/>
              </a:solidFill>
            </a:endParaRPr>
          </a:p>
          <a:p>
            <a:r>
              <a:rPr lang="es-MX" sz="1400" b="0">
                <a:solidFill>
                  <a:srgbClr val="4D4D4D"/>
                </a:solidFill>
              </a:rPr>
              <a:t>Cel: (54 9 11) 3579 1446</a:t>
            </a:r>
          </a:p>
          <a:p>
            <a:r>
              <a:rPr lang="es-MX" sz="1400" b="0">
                <a:solidFill>
                  <a:srgbClr val="800000"/>
                </a:solidFill>
                <a:hlinkClick r:id="rId4"/>
              </a:rPr>
              <a:t>amenini@imrconsulting.com</a:t>
            </a:r>
            <a:r>
              <a:rPr lang="es-MX" sz="1400" b="0">
                <a:solidFill>
                  <a:srgbClr val="800000"/>
                </a:solidFill>
              </a:rPr>
              <a:t> </a:t>
            </a:r>
          </a:p>
        </p:txBody>
      </p:sp>
      <p:sp>
        <p:nvSpPr>
          <p:cNvPr id="14342" name="3 CuadroTexto"/>
          <p:cNvSpPr txBox="1">
            <a:spLocks noChangeArrowheads="1"/>
          </p:cNvSpPr>
          <p:nvPr/>
        </p:nvSpPr>
        <p:spPr bwMode="auto">
          <a:xfrm>
            <a:off x="1931988" y="3863975"/>
            <a:ext cx="2474912" cy="738188"/>
          </a:xfrm>
          <a:prstGeom prst="rect">
            <a:avLst/>
          </a:prstGeom>
          <a:noFill/>
          <a:ln w="9525">
            <a:noFill/>
            <a:miter lim="800000"/>
            <a:headEnd/>
            <a:tailEnd/>
          </a:ln>
        </p:spPr>
        <p:txBody>
          <a:bodyPr wrap="none">
            <a:spAutoFit/>
          </a:bodyPr>
          <a:lstStyle/>
          <a:p>
            <a:r>
              <a:rPr lang="es-MX" sz="1400">
                <a:solidFill>
                  <a:srgbClr val="4D4D4D"/>
                </a:solidFill>
              </a:rPr>
              <a:t>Rosendo Rubiero</a:t>
            </a:r>
            <a:endParaRPr lang="es-MX" sz="1400" b="0">
              <a:solidFill>
                <a:srgbClr val="4D4D4D"/>
              </a:solidFill>
            </a:endParaRPr>
          </a:p>
          <a:p>
            <a:r>
              <a:rPr lang="es-MX" sz="1400" b="0">
                <a:solidFill>
                  <a:srgbClr val="4D4D4D"/>
                </a:solidFill>
              </a:rPr>
              <a:t>Cel: (54 9 11) 3579 1445</a:t>
            </a:r>
          </a:p>
          <a:p>
            <a:r>
              <a:rPr lang="es-MX" sz="1400" b="0">
                <a:solidFill>
                  <a:srgbClr val="800000"/>
                </a:solidFill>
                <a:hlinkClick r:id="rId5"/>
              </a:rPr>
              <a:t>rrubiero@imrconsulting.com</a:t>
            </a:r>
            <a:r>
              <a:rPr lang="es-MX" sz="1400" b="0">
                <a:solidFill>
                  <a:srgbClr val="800000"/>
                </a:solidFill>
              </a:rPr>
              <a:t> </a:t>
            </a:r>
          </a:p>
        </p:txBody>
      </p:sp>
      <p:sp>
        <p:nvSpPr>
          <p:cNvPr id="14343" name="3 CuadroTexto"/>
          <p:cNvSpPr txBox="1">
            <a:spLocks noChangeArrowheads="1"/>
          </p:cNvSpPr>
          <p:nvPr/>
        </p:nvSpPr>
        <p:spPr bwMode="auto">
          <a:xfrm>
            <a:off x="1941513" y="4795838"/>
            <a:ext cx="2505075" cy="738187"/>
          </a:xfrm>
          <a:prstGeom prst="rect">
            <a:avLst/>
          </a:prstGeom>
          <a:noFill/>
          <a:ln w="9525">
            <a:noFill/>
            <a:miter lim="800000"/>
            <a:headEnd/>
            <a:tailEnd/>
          </a:ln>
        </p:spPr>
        <p:txBody>
          <a:bodyPr wrap="none">
            <a:spAutoFit/>
          </a:bodyPr>
          <a:lstStyle/>
          <a:p>
            <a:r>
              <a:rPr lang="es-MX" sz="1400">
                <a:solidFill>
                  <a:srgbClr val="4D4D4D"/>
                </a:solidFill>
              </a:rPr>
              <a:t>Alejandro Indarte</a:t>
            </a:r>
          </a:p>
          <a:p>
            <a:r>
              <a:rPr lang="es-MX" sz="1400" b="0">
                <a:solidFill>
                  <a:srgbClr val="4D4D4D"/>
                </a:solidFill>
              </a:rPr>
              <a:t>Cel: (54 9 11) 4071 4919</a:t>
            </a:r>
          </a:p>
          <a:p>
            <a:r>
              <a:rPr lang="es-MX" sz="1400" b="0">
                <a:solidFill>
                  <a:srgbClr val="800000"/>
                </a:solidFill>
                <a:hlinkClick r:id="rId6"/>
              </a:rPr>
              <a:t>aindarte@imrconsulting.com</a:t>
            </a:r>
            <a:r>
              <a:rPr lang="es-MX" sz="1400" b="0">
                <a:solidFill>
                  <a:srgbClr val="800000"/>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r>
              <a:rPr lang="es-ES" smtClean="0"/>
              <a:t>Andrés Menini</a:t>
            </a:r>
            <a:br>
              <a:rPr lang="es-ES" smtClean="0"/>
            </a:br>
            <a:r>
              <a:rPr lang="es-ES" b="0" smtClean="0"/>
              <a:t>Socio Gerente</a:t>
            </a:r>
          </a:p>
        </p:txBody>
      </p:sp>
      <p:sp>
        <p:nvSpPr>
          <p:cNvPr id="15363" name="2 Marcador de contenido"/>
          <p:cNvSpPr>
            <a:spLocks noGrp="1"/>
          </p:cNvSpPr>
          <p:nvPr>
            <p:ph idx="1"/>
          </p:nvPr>
        </p:nvSpPr>
        <p:spPr/>
        <p:txBody>
          <a:bodyPr/>
          <a:lstStyle/>
          <a:p>
            <a:pPr>
              <a:spcBef>
                <a:spcPts val="1200"/>
              </a:spcBef>
            </a:pPr>
            <a:r>
              <a:rPr lang="es-ES" sz="1400" smtClean="0"/>
              <a:t>En sus más de dieciocho años como consultor en empresas de primera línea, primero en Andersen y actualmente en IMR &amp; asociados ha desarrollado principalmente proyectos de consultoría operativa, análisis estratégico, implementación de sistemas, productividad, cambio organizacional, logística, y balanced scorecards.</a:t>
            </a:r>
          </a:p>
          <a:p>
            <a:pPr>
              <a:spcBef>
                <a:spcPts val="1200"/>
              </a:spcBef>
              <a:buFont typeface="Wingdings" pitchFamily="2" charset="2"/>
              <a:buNone/>
            </a:pPr>
            <a:r>
              <a:rPr lang="es-ES" sz="1400" smtClean="0"/>
              <a:t>	Participó activamente en proyectos en empresas en Argentina, Chile, Brasil, Bolivia, Puerto Rico, Estados Unidos y Rusia.</a:t>
            </a:r>
          </a:p>
          <a:p>
            <a:pPr>
              <a:spcBef>
                <a:spcPts val="1200"/>
              </a:spcBef>
            </a:pPr>
            <a:r>
              <a:rPr lang="es-ES" sz="1400" smtClean="0"/>
              <a:t>Resumen de Actuación profesional.</a:t>
            </a:r>
          </a:p>
          <a:p>
            <a:pPr>
              <a:spcBef>
                <a:spcPts val="1200"/>
              </a:spcBef>
              <a:buFont typeface="Wingdings" pitchFamily="2" charset="2"/>
              <a:buNone/>
            </a:pPr>
            <a:r>
              <a:rPr lang="es-ES" sz="1400" smtClean="0"/>
              <a:t>	A continuación se detallan algunos los principales ámbitos en los que ha desarrollado su experiencia profesional:</a:t>
            </a:r>
          </a:p>
          <a:p>
            <a:pPr lvl="1">
              <a:spcBef>
                <a:spcPts val="1200"/>
              </a:spcBef>
            </a:pPr>
            <a:r>
              <a:rPr lang="es-ES" sz="1200" smtClean="0"/>
              <a:t>Rediseño de procesos e implementación de sistemas integrados (ERP, comercial y producción). </a:t>
            </a:r>
          </a:p>
          <a:p>
            <a:pPr lvl="1">
              <a:spcBef>
                <a:spcPts val="600"/>
              </a:spcBef>
            </a:pPr>
            <a:r>
              <a:rPr lang="es-ES" sz="1200" smtClean="0"/>
              <a:t>Fusión e integración de empresas incluyendo reingeniería integral  procesos y mapa de sistemas.</a:t>
            </a:r>
          </a:p>
          <a:p>
            <a:pPr lvl="1">
              <a:spcBef>
                <a:spcPts val="600"/>
              </a:spcBef>
            </a:pPr>
            <a:r>
              <a:rPr lang="es-ES" sz="1200" smtClean="0"/>
              <a:t>Rediseño de organización y procesos incluyendo, entre otros, procesos administrativos, abastecimiento corporativo y operacionales. </a:t>
            </a:r>
          </a:p>
          <a:p>
            <a:pPr lvl="1">
              <a:spcBef>
                <a:spcPts val="600"/>
              </a:spcBef>
            </a:pPr>
            <a:r>
              <a:rPr lang="es-ES" sz="1200" smtClean="0"/>
              <a:t>Desarrollo e implementación de múltiples proyectos de “Gestión Orientada a Procesos” (GOP) y rediseño de procesos incluyendo alineamiento con el modelo de gestión FUNDIBEQ.</a:t>
            </a:r>
          </a:p>
          <a:p>
            <a:pPr lvl="1">
              <a:spcBef>
                <a:spcPts val="600"/>
              </a:spcBef>
            </a:pPr>
            <a:r>
              <a:rPr lang="es-ES" sz="1200" smtClean="0"/>
              <a:t>Definición de modelos de costeo y determinación de precios.</a:t>
            </a:r>
          </a:p>
          <a:p>
            <a:pPr lvl="1">
              <a:spcBef>
                <a:spcPts val="600"/>
              </a:spcBef>
            </a:pPr>
            <a:r>
              <a:rPr lang="es-ES" sz="1200" smtClean="0"/>
              <a:t>Identificación de ahorros en los procesos de comerciales, operativos y administrativos y definición de los indicadores de gestión en una empresa de gas envasado</a:t>
            </a:r>
          </a:p>
          <a:p>
            <a:pPr lvl="1">
              <a:spcBef>
                <a:spcPts val="600"/>
              </a:spcBef>
            </a:pPr>
            <a:r>
              <a:rPr lang="es-ES" sz="1200" smtClean="0"/>
              <a:t>Identificación de iniciativas de mejora y definición del cuadro de mando integral (balanced scorecard).</a:t>
            </a:r>
          </a:p>
          <a:p>
            <a:pPr lvl="1">
              <a:spcBef>
                <a:spcPts val="600"/>
              </a:spcBef>
            </a:pPr>
            <a:r>
              <a:rPr lang="es-ES" sz="1200" smtClean="0"/>
              <a:t>Alineamiento del sistema de control interno con la norma Sarbanes-Oxley.</a:t>
            </a:r>
          </a:p>
          <a:p>
            <a:pPr lvl="1">
              <a:spcBef>
                <a:spcPts val="600"/>
              </a:spcBef>
            </a:pPr>
            <a:r>
              <a:rPr lang="es-ES" sz="1200" smtClean="0"/>
              <a:t>Definición e instrumentación de modelos y prácticas de Administración de Riesgos Tecnológicos, Continuidad del Negocio y Recuperación ante Desastres.</a:t>
            </a:r>
          </a:p>
          <a:p>
            <a:pPr>
              <a:spcBef>
                <a:spcPts val="600"/>
              </a:spcBef>
            </a:pPr>
            <a:endParaRPr lang="es-ES" sz="1400" smtClean="0"/>
          </a:p>
          <a:p>
            <a:pPr lvl="1">
              <a:spcBef>
                <a:spcPts val="600"/>
              </a:spcBef>
            </a:pPr>
            <a:endParaRPr lang="es-ES"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ES" smtClean="0"/>
              <a:t>Rosendo Rubiero</a:t>
            </a:r>
            <a:br>
              <a:rPr lang="es-ES" smtClean="0"/>
            </a:br>
            <a:r>
              <a:rPr lang="es-ES" b="0" smtClean="0"/>
              <a:t>Socio Gerente</a:t>
            </a:r>
          </a:p>
        </p:txBody>
      </p:sp>
      <p:sp>
        <p:nvSpPr>
          <p:cNvPr id="16387" name="2 Marcador de contenido"/>
          <p:cNvSpPr>
            <a:spLocks noGrp="1"/>
          </p:cNvSpPr>
          <p:nvPr>
            <p:ph idx="1"/>
          </p:nvPr>
        </p:nvSpPr>
        <p:spPr/>
        <p:txBody>
          <a:bodyPr/>
          <a:lstStyle/>
          <a:p>
            <a:pPr>
              <a:spcBef>
                <a:spcPts val="1200"/>
              </a:spcBef>
            </a:pPr>
            <a:r>
              <a:rPr lang="es-ES" sz="1400" smtClean="0"/>
              <a:t>Consultor con más de dieciocho años de experiencia incluyendo el gerenciamiento de numerosos proyectos desarrollados en compañías de primera línea de distintos países. Entre 1993 y 2002 trabajó en Arthur Andersen, retirándose como Gerente Senior; desde el 2002 hasta 2007 en iLatina Business Services donde se desempeñó como Director de Consultoría, reportando al Presidente y dueño de la compañía; y desde 2008 a la actualidad como socio fundador de IMR &amp; Asociados. </a:t>
            </a:r>
          </a:p>
          <a:p>
            <a:pPr>
              <a:spcBef>
                <a:spcPts val="1200"/>
              </a:spcBef>
              <a:buFont typeface="Wingdings" pitchFamily="2" charset="2"/>
              <a:buNone/>
            </a:pPr>
            <a:r>
              <a:rPr lang="es-ES" sz="1400" smtClean="0"/>
              <a:t>	Participó activamente en proyectos en empresas en Argentina, Chile, Brasil, Bolivia, Puerto Rico, Estados Unidos y Rusia.</a:t>
            </a:r>
          </a:p>
          <a:p>
            <a:pPr>
              <a:spcBef>
                <a:spcPts val="1200"/>
              </a:spcBef>
            </a:pPr>
            <a:r>
              <a:rPr lang="es-ES" sz="1400" smtClean="0"/>
              <a:t>Resumen de actuación profesional.</a:t>
            </a:r>
          </a:p>
          <a:p>
            <a:pPr>
              <a:spcBef>
                <a:spcPts val="1200"/>
              </a:spcBef>
              <a:buFont typeface="Wingdings" pitchFamily="2" charset="2"/>
              <a:buNone/>
            </a:pPr>
            <a:r>
              <a:rPr lang="es-ES" sz="1400" smtClean="0"/>
              <a:t>	A continuación se detallan algunos los principales ámbitos en los que ha desarrollado su experiencia profesional:</a:t>
            </a:r>
          </a:p>
          <a:p>
            <a:pPr lvl="1">
              <a:spcBef>
                <a:spcPts val="1200"/>
              </a:spcBef>
            </a:pPr>
            <a:r>
              <a:rPr lang="es-ES" sz="1200" smtClean="0"/>
              <a:t>Diseño organizacional, análisis y rediseño de procesos operativos y logísticos, entre otros, e implementación de sistemas integrados (ERP, comercial y producción). </a:t>
            </a:r>
          </a:p>
          <a:p>
            <a:pPr lvl="1">
              <a:spcBef>
                <a:spcPts val="600"/>
              </a:spcBef>
            </a:pPr>
            <a:r>
              <a:rPr lang="es-ES" sz="1200" smtClean="0"/>
              <a:t>Fusión e integración de empresas incluyendo reingeniería integral  procesos y mapa de sistemas.</a:t>
            </a:r>
          </a:p>
          <a:p>
            <a:pPr lvl="1">
              <a:spcBef>
                <a:spcPts val="600"/>
              </a:spcBef>
            </a:pPr>
            <a:r>
              <a:rPr lang="es-ES" sz="1200" smtClean="0"/>
              <a:t>Diseño e implementación del Sistema de Gestión de Operaciones (incluye actualizaciones posteriores) así como de modelos de Planeamiento Integrado.</a:t>
            </a:r>
          </a:p>
          <a:p>
            <a:pPr lvl="1">
              <a:spcBef>
                <a:spcPts val="600"/>
              </a:spcBef>
            </a:pPr>
            <a:r>
              <a:rPr lang="es-ES" sz="1200" smtClean="0"/>
              <a:t>Diseño de modelos de aseguramiento y control de la calidad de los proveedores incluyendo experiencia en análisis y estratificación de proveedores y contratistas.</a:t>
            </a:r>
          </a:p>
          <a:p>
            <a:pPr lvl="1">
              <a:spcBef>
                <a:spcPts val="600"/>
              </a:spcBef>
            </a:pPr>
            <a:r>
              <a:rPr lang="es-ES" sz="1200" smtClean="0"/>
              <a:t>Diseño, desarrollo y/o implementación de sistemas como soporte de los procesos clave de negocio incluyendo desarrollo e implementación de reportes de control de gestión y desempeño corporativo.</a:t>
            </a:r>
          </a:p>
          <a:p>
            <a:pPr lvl="1">
              <a:spcBef>
                <a:spcPts val="600"/>
              </a:spcBef>
            </a:pPr>
            <a:r>
              <a:rPr lang="es-ES" sz="1200" smtClean="0"/>
              <a:t>Análisis de costos de estructura y de localización de funciones.</a:t>
            </a:r>
          </a:p>
          <a:p>
            <a:pPr lvl="1">
              <a:spcBef>
                <a:spcPts val="600"/>
              </a:spcBef>
            </a:pPr>
            <a:r>
              <a:rPr lang="es-ES" sz="1200" smtClean="0"/>
              <a:t>Facilitación del cambio en el proceso de implementación de un centro de servicios compartidos en uno de los mayores grupos multimedia de la Argentina.</a:t>
            </a:r>
          </a:p>
          <a:p>
            <a:pPr>
              <a:spcBef>
                <a:spcPts val="600"/>
              </a:spcBef>
            </a:pPr>
            <a:endParaRPr lang="es-ES" sz="1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 smtClean="0"/>
              <a:t>Alejandro Indarte</a:t>
            </a:r>
            <a:br>
              <a:rPr lang="es-ES" smtClean="0"/>
            </a:br>
            <a:r>
              <a:rPr lang="es-ES" b="0" smtClean="0"/>
              <a:t>Gerente de Consultoría de Negocios y Eficiencia de TI</a:t>
            </a:r>
          </a:p>
        </p:txBody>
      </p:sp>
      <p:sp>
        <p:nvSpPr>
          <p:cNvPr id="17411" name="2 Marcador de contenido"/>
          <p:cNvSpPr>
            <a:spLocks noGrp="1"/>
          </p:cNvSpPr>
          <p:nvPr>
            <p:ph idx="1"/>
          </p:nvPr>
        </p:nvSpPr>
        <p:spPr/>
        <p:txBody>
          <a:bodyPr/>
          <a:lstStyle/>
          <a:p>
            <a:r>
              <a:rPr lang="es-ES" sz="1400" smtClean="0"/>
              <a:t>Consultor con más de 10 años de experiencia con fuerte visión de negocio, orientación a resultados, capacidad de liderazgo y sólida formación tecnológica y metodológica. </a:t>
            </a:r>
          </a:p>
          <a:p>
            <a:pPr>
              <a:buFont typeface="Wingdings" pitchFamily="2" charset="2"/>
              <a:buNone/>
            </a:pPr>
            <a:r>
              <a:rPr lang="es-ES" sz="1400" smtClean="0"/>
              <a:t>	Carrera profesional desarrollada principalmente como miembro de reconocidas firmas de consultoría multinacionales (Arthur Andersen y Ernst &amp; Young) en diversas industrias y organizaciones tanto en el país como en el exterior. </a:t>
            </a:r>
          </a:p>
          <a:p>
            <a:pPr>
              <a:buFont typeface="Wingdings" pitchFamily="2" charset="2"/>
              <a:buNone/>
            </a:pPr>
            <a:r>
              <a:rPr lang="es-ES" sz="1400" smtClean="0"/>
              <a:t>	Acreditada experiencia en consultoría, auditoría y dirección de proyectos tecnológicos en compañías de la industria farmacéutica, energía, entidades financieras y de seguros, compañías de telecomunicaciones y retail. </a:t>
            </a:r>
          </a:p>
          <a:p>
            <a:r>
              <a:rPr lang="es-ES" sz="1400" smtClean="0"/>
              <a:t>Resumen de actuación profesional.</a:t>
            </a:r>
          </a:p>
          <a:p>
            <a:pPr>
              <a:buFont typeface="Wingdings" pitchFamily="2" charset="2"/>
              <a:buNone/>
            </a:pPr>
            <a:r>
              <a:rPr lang="es-ES" sz="1400" smtClean="0"/>
              <a:t>	A continuación se detallan algunos los principales ámbitos en los que ha desarrollado su experiencia profesional relativa a TI:</a:t>
            </a:r>
          </a:p>
          <a:p>
            <a:pPr lvl="1"/>
            <a:r>
              <a:rPr lang="es-ES" sz="1200" smtClean="0"/>
              <a:t>Asesoramiento en gestión y alineación estratégica de las tecnologías de información y comunicación (TICs) incluyendo evaluación de necesidades de integración de servicios de sistemas y comunicaciones (Share Services) y conducción de proyectos en dicho ámbito.</a:t>
            </a:r>
          </a:p>
          <a:p>
            <a:pPr lvl="1"/>
            <a:r>
              <a:rPr lang="es-ES" sz="1200" smtClean="0"/>
              <a:t>Dirección y Gestión de Proyectos (pe. incluyendo proyectos tecnológicos, desarrollo de soluciones de software, implementación de soluciones para gestión de la performance de los negocios incluyendo Business Intelligence y Balanced Scorecard, Sistemas de Información Geográfica, entre otros).</a:t>
            </a:r>
          </a:p>
          <a:p>
            <a:pPr lvl="1"/>
            <a:r>
              <a:rPr lang="es-ES" sz="1200" smtClean="0"/>
              <a:t>Diseño e implementación de Soluciones Tecnológicas y Arquitecturas de Seguridad (pe. segmentación de redes, arquitectura de firewalls, sistema de detección y protección de intrusos).</a:t>
            </a:r>
          </a:p>
          <a:p>
            <a:pPr lvl="1"/>
            <a:r>
              <a:rPr lang="es-ES" sz="1200" smtClean="0"/>
              <a:t>Asesoramiento en Seguridad de la Información y Protección de Datos (pe. Revisión de configuraciones, Hacking ético, desarrollo de normas, procedimientos y estándares de seguridad).</a:t>
            </a:r>
          </a:p>
          <a:p>
            <a:pPr lvl="1"/>
            <a:r>
              <a:rPr lang="es-ES" sz="1200" smtClean="0"/>
              <a:t>Instrumentación de Estándares y Mejores Prácticas (pe. basados en los modelos CObIT, ISO 17799, ITIL, entre otros).</a:t>
            </a:r>
          </a:p>
          <a:p>
            <a:pPr lvl="1"/>
            <a:r>
              <a:rPr lang="es-ES" sz="1200" smtClean="0"/>
              <a:t>Definición e instrumentación de modelos y prácticas de Administración de Riesgos Tecnológicos, Continuidad del Negocio y Recuperación ante Desastres.</a:t>
            </a:r>
          </a:p>
          <a:p>
            <a:pPr lvl="1"/>
            <a:r>
              <a:rPr lang="es-ES" sz="1200" smtClean="0"/>
              <a:t>Asesoramiento e instrumentación de modelos y prácticas de cumplimiento de TI con marcos normativos / regulatorios (pe. Normas del Banco Central, Sarbanes-Oxley, Lavado de Dinero, entre otros).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 smtClean="0"/>
              <a:t>Consultor Especialista de Industria</a:t>
            </a:r>
            <a:br>
              <a:rPr lang="es-ES" smtClean="0"/>
            </a:br>
            <a:r>
              <a:rPr lang="es-ES" b="0" smtClean="0"/>
              <a:t>Antecedentes relativos a Prevención de Lavado del Dinero</a:t>
            </a:r>
          </a:p>
        </p:txBody>
      </p:sp>
      <p:sp>
        <p:nvSpPr>
          <p:cNvPr id="18435" name="2 Marcador de contenido"/>
          <p:cNvSpPr>
            <a:spLocks noGrp="1"/>
          </p:cNvSpPr>
          <p:nvPr>
            <p:ph idx="1"/>
          </p:nvPr>
        </p:nvSpPr>
        <p:spPr/>
        <p:txBody>
          <a:bodyPr/>
          <a:lstStyle/>
          <a:p>
            <a:r>
              <a:rPr lang="es-ES" sz="1400" smtClean="0"/>
              <a:t>Antecedentes Profesionales</a:t>
            </a:r>
          </a:p>
          <a:p>
            <a:pPr lvl="1"/>
            <a:r>
              <a:rPr lang="es-ES" sz="1200" smtClean="0"/>
              <a:t>Trainee en el Harris Trust &amp; Saving Bank, Chicago, Illinois, USA; |965-1967</a:t>
            </a:r>
          </a:p>
          <a:p>
            <a:pPr lvl="1"/>
            <a:r>
              <a:rPr lang="es-ES" sz="1200" smtClean="0"/>
              <a:t>Trainee en el Citibank N.A., Buenos Aires; 1967-1968</a:t>
            </a:r>
          </a:p>
          <a:p>
            <a:pPr lvl="1"/>
            <a:r>
              <a:rPr lang="es-ES" sz="1200" smtClean="0"/>
              <a:t>Secretario de Redacción de “El Político”, Buenos Aires; 1969-1971 </a:t>
            </a:r>
          </a:p>
          <a:p>
            <a:pPr lvl="1"/>
            <a:r>
              <a:rPr lang="es-ES" sz="1200" smtClean="0"/>
              <a:t>Representante de Business International Corp. (NY); 1971 -1986</a:t>
            </a:r>
          </a:p>
          <a:p>
            <a:pPr lvl="1"/>
            <a:r>
              <a:rPr lang="es-ES" sz="1200" smtClean="0"/>
              <a:t>Asesor de la Secretaría de Información Pública de la Presidencia de la Nación; 1971 -1982</a:t>
            </a:r>
          </a:p>
          <a:p>
            <a:pPr lvl="1"/>
            <a:r>
              <a:rPr lang="es-ES" sz="1200" smtClean="0"/>
              <a:t>Director de la Cámara Argentina de Casas y Agencias de Cambio, Buenos Aires, Argentina  1982-1992</a:t>
            </a:r>
          </a:p>
          <a:p>
            <a:pPr lvl="1"/>
            <a:r>
              <a:rPr lang="es-ES" sz="1200" smtClean="0"/>
              <a:t>Director de la Federación Interamericana de Casas de Cambio 1989 -1991 </a:t>
            </a:r>
          </a:p>
          <a:p>
            <a:pPr lvl="1"/>
            <a:r>
              <a:rPr lang="es-ES" sz="1200" smtClean="0"/>
              <a:t>Síndico Titular del Mercado de Futuros y Opciones de Buenos Aires (MERFOX), Asociado a la Bolsa de Comercio de Buenos Aires, Argentina 1991-1992</a:t>
            </a:r>
          </a:p>
          <a:p>
            <a:pPr lvl="1"/>
            <a:r>
              <a:rPr lang="es-ES" sz="1200" smtClean="0"/>
              <a:t>Integrante de la Comisión de Uso Indebido de la Banca, Asociación de Bancos de la República Argentina (ABRA) 1995-1998</a:t>
            </a:r>
          </a:p>
          <a:p>
            <a:pPr lvl="1"/>
            <a:r>
              <a:rPr lang="es-ES" sz="1200" smtClean="0"/>
              <a:t>Asesor Legal de la Cámara Argentina de Casas y Agencias de Cambio (CADECAC);</a:t>
            </a:r>
          </a:p>
          <a:p>
            <a:pPr lvl="1"/>
            <a:r>
              <a:rPr lang="es-ES" sz="1200" smtClean="0"/>
              <a:t>Presidente, Comisión Directiva, Automóvil CLUB Argentino, Mercedes, BA; 2002-</a:t>
            </a:r>
          </a:p>
          <a:p>
            <a:pPr lvl="1"/>
            <a:r>
              <a:rPr lang="es-ES" sz="1200" smtClean="0"/>
              <a:t>Conjuez, Suprema Corte de Justicia de la Provincia de Buenos Aires, 2005 -</a:t>
            </a:r>
          </a:p>
          <a:p>
            <a:r>
              <a:rPr lang="es-ES" sz="1400" smtClean="0"/>
              <a:t>Actividad Académica (aspectos más relevantes)</a:t>
            </a:r>
          </a:p>
          <a:p>
            <a:pPr lvl="1"/>
            <a:r>
              <a:rPr lang="es-ES" sz="1200" smtClean="0"/>
              <a:t>Profesor en cursos sobre Régimen Legal de Cambios, Asociación de Abogados de Buenos Aires, 1988-1991;</a:t>
            </a:r>
          </a:p>
          <a:p>
            <a:pPr lvl="1"/>
            <a:r>
              <a:rPr lang="es-ES" sz="1200" smtClean="0"/>
              <a:t>Profesor en cursos sobre Régimen Legal de Bancos y Cambios, Asociación Argentina de Estudios Fiscales 1996-;</a:t>
            </a:r>
          </a:p>
          <a:p>
            <a:pPr lvl="1"/>
            <a:r>
              <a:rPr lang="es-ES" sz="1200" smtClean="0"/>
              <a:t>Miembro del Consejo Editorial de “Alert Publications Inc.”, Editores de Money Laundering Alert y Alerta de Lavado de Dinero;  Miami, USA, 2000-</a:t>
            </a:r>
          </a:p>
          <a:p>
            <a:pPr lvl="1"/>
            <a:r>
              <a:rPr lang="es-ES" sz="1200" smtClean="0"/>
              <a:t>Miembro del Consejo Académico del “Instituto de Práctica Forense”, Buenos Aires, 2000-2002</a:t>
            </a:r>
          </a:p>
          <a:p>
            <a:pPr lvl="1"/>
            <a:r>
              <a:rPr lang="es-ES" sz="1200" smtClean="0"/>
              <a:t>Miembro Consultor del ICEPS (Institute for Criminal Economic Penal Studies),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smtClean="0"/>
              <a:t>Consultor Especialista de Industria </a:t>
            </a:r>
            <a:r>
              <a:rPr lang="es-ES" b="0" smtClean="0"/>
              <a:t>(cont.)</a:t>
            </a:r>
            <a:br>
              <a:rPr lang="es-ES" b="0" smtClean="0"/>
            </a:br>
            <a:r>
              <a:rPr lang="es-ES" b="0" smtClean="0"/>
              <a:t>Antecedentes relativos a Prevención de Lavado del Dinero</a:t>
            </a:r>
            <a:endParaRPr lang="es-ES" smtClean="0"/>
          </a:p>
        </p:txBody>
      </p:sp>
      <p:sp>
        <p:nvSpPr>
          <p:cNvPr id="19459" name="2 Marcador de contenido"/>
          <p:cNvSpPr>
            <a:spLocks noGrp="1"/>
          </p:cNvSpPr>
          <p:nvPr>
            <p:ph idx="1"/>
          </p:nvPr>
        </p:nvSpPr>
        <p:spPr/>
        <p:txBody>
          <a:bodyPr/>
          <a:lstStyle/>
          <a:p>
            <a:r>
              <a:rPr lang="es-ES" sz="1600" smtClean="0"/>
              <a:t>Actividad Académica (aspectos más relevantes) – cont.</a:t>
            </a:r>
          </a:p>
          <a:p>
            <a:pPr lvl="1"/>
            <a:r>
              <a:rPr lang="es-ES" sz="1400" smtClean="0"/>
              <a:t>Presidente (designado en Noviembre de 2007) de la Fundación Argentina para el Estudio y Análisis de la Prevención del Lavado de Activos y Financiación del Terrorismo (FAPLA)2004-; </a:t>
            </a:r>
          </a:p>
          <a:p>
            <a:pPr lvl="1"/>
            <a:r>
              <a:rPr lang="es-ES" sz="1400" smtClean="0"/>
              <a:t>Docente del Postgrado en Lavado de Dinero de la Pontificia Universidad del Salvador (convenio con ABAPPRA) Octubre 2003-</a:t>
            </a:r>
          </a:p>
          <a:p>
            <a:pPr lvl="1"/>
            <a:r>
              <a:rPr lang="es-ES" sz="1400" smtClean="0"/>
              <a:t>Docente en el Postgrado para la Prevención del Blanqueo de Capitales; Universidad de Salamanca – FELABAN, 2004- </a:t>
            </a:r>
          </a:p>
          <a:p>
            <a:pPr lvl="1"/>
            <a:r>
              <a:rPr lang="es-ES" sz="1400" smtClean="0"/>
              <a:t>Docente en el Curso de Actualización en Prevención del Blanqueo de Capitales y Financiamiento del terrorismo, Escuela de Post Grado, Facultad de Derecho y Ciencias Sociales, Universidad de Buenos Aires (convenio UIF) </a:t>
            </a:r>
          </a:p>
          <a:p>
            <a:pPr lvl="1"/>
            <a:r>
              <a:rPr lang="es-ES" sz="1400" smtClean="0"/>
              <a:t>Miembro Fundador y Secretario de la Comisión de Prevención de Lavado de Dinero y Financiamiento del Terrorismo, Instituto de Estudios  Economía y Delito; Facultad de Ciencias Económicas, Universidad de Buenos Aires; Marzo 2008-</a:t>
            </a:r>
          </a:p>
          <a:p>
            <a:r>
              <a:rPr lang="es-ES" sz="1400" smtClean="0"/>
              <a:t>Publicaciones y conferencias (ejemplos más relevantes en diferentes años)</a:t>
            </a:r>
          </a:p>
          <a:p>
            <a:pPr lvl="1"/>
            <a:r>
              <a:rPr lang="es-ES" sz="1200" smtClean="0"/>
              <a:t>“Ley 26.476 de Blanqueo y la Ley 25.246 de Lavado de Dinero , Tratados y Convenciones Internacionales”;  Seminarios La Ley en asociación con Thompson Reuters, Buenos Aires, 6 de Marzo de 2009</a:t>
            </a:r>
          </a:p>
          <a:p>
            <a:pPr lvl="1"/>
            <a:r>
              <a:rPr lang="es-ES" sz="1200" smtClean="0"/>
              <a:t>Presidente, Cumbre Internacional en Prevención de Lavado de Dinero y Financiamiento del Terrorismo; Universidad Austral, Buenos Aires,  Abril de 2008</a:t>
            </a:r>
          </a:p>
          <a:p>
            <a:pPr lvl="1"/>
            <a:r>
              <a:rPr lang="es-ES" sz="1200" smtClean="0"/>
              <a:t>Disertante “GAFISUD AML/CFT Training Workshop for Regulators of Money Services Businesses”;  International Law Enforcement Academy, Lima, Peru, Mayo 29 – 31st, 2007, </a:t>
            </a:r>
          </a:p>
          <a:p>
            <a:pPr lvl="1"/>
            <a:r>
              <a:rPr lang="es-ES" sz="1200" smtClean="0"/>
              <a:t>Disertante: “Lavado de Dinero”; I Congreso Argentino e Iberoamericano de Derecho Bancario – V Congreso de Aspectos Legales de las Entidades Financieras”;  Lomas de Zamora, Buenos Aires, 28 y 29 de Junio de 2007</a:t>
            </a:r>
          </a:p>
          <a:p>
            <a:pPr lvl="1"/>
            <a:r>
              <a:rPr lang="es-ES" sz="1200" smtClean="0"/>
              <a:t>Disertante: “Lavado de Dinero: El Desafío de la Década”; I Seminario Sobre Prevención de Lavado de Dinero y Financiamiento del terrorismo; Encuentro Regional; Montevideo, Uruguay; Septiembre 14 y 15, 2007;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4 Imagen" descr="darts.jpg"/>
          <p:cNvPicPr>
            <a:picLocks noChangeAspect="1"/>
          </p:cNvPicPr>
          <p:nvPr/>
        </p:nvPicPr>
        <p:blipFill>
          <a:blip r:embed="rId2" cstate="print"/>
          <a:srcRect/>
          <a:stretch>
            <a:fillRect/>
          </a:stretch>
        </p:blipFill>
        <p:spPr bwMode="auto">
          <a:xfrm>
            <a:off x="6769100" y="4003675"/>
            <a:ext cx="2374900" cy="2374900"/>
          </a:xfrm>
          <a:prstGeom prst="rect">
            <a:avLst/>
          </a:prstGeom>
          <a:noFill/>
          <a:ln w="9525">
            <a:noFill/>
            <a:miter lim="800000"/>
            <a:headEnd/>
            <a:tailEnd/>
          </a:ln>
        </p:spPr>
      </p:pic>
      <p:sp>
        <p:nvSpPr>
          <p:cNvPr id="5123" name="1 Título"/>
          <p:cNvSpPr>
            <a:spLocks noGrp="1"/>
          </p:cNvSpPr>
          <p:nvPr>
            <p:ph type="title"/>
          </p:nvPr>
        </p:nvSpPr>
        <p:spPr/>
        <p:txBody>
          <a:bodyPr/>
          <a:lstStyle/>
          <a:p>
            <a:pPr eaLnBrk="1" hangingPunct="1"/>
            <a:r>
              <a:rPr lang="es-AR" smtClean="0"/>
              <a:t>Objeto del documento</a:t>
            </a:r>
          </a:p>
        </p:txBody>
      </p:sp>
      <p:sp>
        <p:nvSpPr>
          <p:cNvPr id="5124" name="2 Marcador de contenido"/>
          <p:cNvSpPr>
            <a:spLocks noGrp="1"/>
          </p:cNvSpPr>
          <p:nvPr>
            <p:ph idx="1"/>
          </p:nvPr>
        </p:nvSpPr>
        <p:spPr>
          <a:xfrm>
            <a:off x="152400" y="1066800"/>
            <a:ext cx="8524875" cy="5132388"/>
          </a:xfrm>
        </p:spPr>
        <p:txBody>
          <a:bodyPr anchor="ctr"/>
          <a:lstStyle/>
          <a:p>
            <a:pPr eaLnBrk="1" hangingPunct="1">
              <a:spcBef>
                <a:spcPct val="0"/>
              </a:spcBef>
              <a:spcAft>
                <a:spcPct val="50000"/>
              </a:spcAft>
            </a:pPr>
            <a:r>
              <a:rPr lang="es-AR" smtClean="0"/>
              <a:t>Este documento está diseñado para orientar a las entidades financiera en el proceso de instrumentación de un modelo de gestión integral de riesgos. </a:t>
            </a:r>
          </a:p>
          <a:p>
            <a:pPr eaLnBrk="1" hangingPunct="1">
              <a:spcBef>
                <a:spcPct val="0"/>
              </a:spcBef>
              <a:spcAft>
                <a:spcPct val="50000"/>
              </a:spcAft>
            </a:pPr>
            <a:r>
              <a:rPr lang="es-AR" smtClean="0"/>
              <a:t>En tal sentido, se resumen los siguientes aspectos:</a:t>
            </a:r>
          </a:p>
          <a:p>
            <a:pPr lvl="1" eaLnBrk="1" hangingPunct="1">
              <a:spcBef>
                <a:spcPct val="0"/>
              </a:spcBef>
              <a:spcAft>
                <a:spcPct val="50000"/>
              </a:spcAft>
            </a:pPr>
            <a:r>
              <a:rPr lang="es-AR" sz="1800" smtClean="0"/>
              <a:t>Desafíos del contexto actual de negocio.</a:t>
            </a:r>
          </a:p>
          <a:p>
            <a:pPr lvl="1" eaLnBrk="1" hangingPunct="1">
              <a:spcBef>
                <a:spcPct val="0"/>
              </a:spcBef>
              <a:spcAft>
                <a:spcPct val="50000"/>
              </a:spcAft>
            </a:pPr>
            <a:r>
              <a:rPr lang="es-MX" sz="1800" smtClean="0"/>
              <a:t>Imperativos a considerar.</a:t>
            </a:r>
          </a:p>
          <a:p>
            <a:pPr lvl="1" eaLnBrk="1" hangingPunct="1">
              <a:spcBef>
                <a:spcPct val="0"/>
              </a:spcBef>
              <a:spcAft>
                <a:spcPct val="50000"/>
              </a:spcAft>
            </a:pPr>
            <a:r>
              <a:rPr lang="es-AR" sz="1800" smtClean="0"/>
              <a:t>Enfoque metodológico para la gestión integral de riesgos.</a:t>
            </a:r>
          </a:p>
          <a:p>
            <a:pPr lvl="1" eaLnBrk="1" hangingPunct="1">
              <a:spcBef>
                <a:spcPct val="0"/>
              </a:spcBef>
              <a:spcAft>
                <a:spcPct val="50000"/>
              </a:spcAft>
            </a:pPr>
            <a:r>
              <a:rPr lang="es-AR" sz="1800" smtClean="0"/>
              <a:t>Sobre IMR Consulting.</a:t>
            </a:r>
          </a:p>
          <a:p>
            <a:pPr lvl="1" eaLnBrk="1" hangingPunct="1">
              <a:spcBef>
                <a:spcPct val="0"/>
              </a:spcBef>
              <a:spcAft>
                <a:spcPct val="50000"/>
              </a:spcAft>
            </a:pPr>
            <a:r>
              <a:rPr lang="es-AR" sz="1800" smtClean="0"/>
              <a:t>Sobre nuestro enfoque de servicio de Gestión de Riesgos y Cumplimiento.</a:t>
            </a:r>
          </a:p>
          <a:p>
            <a:pPr lvl="1" eaLnBrk="1" hangingPunct="1">
              <a:spcBef>
                <a:spcPct val="0"/>
              </a:spcBef>
              <a:spcAft>
                <a:spcPct val="50000"/>
              </a:spcAft>
            </a:pPr>
            <a:r>
              <a:rPr lang="es-AR" sz="1800" smtClean="0"/>
              <a:t>Algunos clientes de la industria que confían en nuestra red 		                de profesionales.</a:t>
            </a:r>
          </a:p>
          <a:p>
            <a:pPr lvl="1" eaLnBrk="1" hangingPunct="1">
              <a:spcBef>
                <a:spcPct val="0"/>
              </a:spcBef>
              <a:spcAft>
                <a:spcPct val="50000"/>
              </a:spcAft>
            </a:pPr>
            <a:r>
              <a:rPr lang="es-AR" sz="1800" smtClean="0"/>
              <a:t>Información de contacto y curricula.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MX" smtClean="0"/>
              <a:t>Desafíos del contexto actual de negocio</a:t>
            </a:r>
            <a:endParaRPr lang="es-ES" smtClean="0"/>
          </a:p>
        </p:txBody>
      </p:sp>
      <p:sp>
        <p:nvSpPr>
          <p:cNvPr id="6147" name="Rectangle 3"/>
          <p:cNvSpPr>
            <a:spLocks noGrp="1" noChangeArrowheads="1"/>
          </p:cNvSpPr>
          <p:nvPr>
            <p:ph type="body" idx="1"/>
          </p:nvPr>
        </p:nvSpPr>
        <p:spPr>
          <a:xfrm>
            <a:off x="1230313" y="1071563"/>
            <a:ext cx="6784975" cy="1041400"/>
          </a:xfrm>
          <a:ln>
            <a:solidFill>
              <a:schemeClr val="tx2"/>
            </a:solidFill>
          </a:ln>
        </p:spPr>
        <p:txBody>
          <a:bodyPr anchor="ctr"/>
          <a:lstStyle/>
          <a:p>
            <a:pPr marL="0" indent="0" algn="ctr">
              <a:buFont typeface="Wingdings" pitchFamily="2" charset="2"/>
              <a:buNone/>
            </a:pPr>
            <a:r>
              <a:rPr lang="es-ES" sz="1600" smtClean="0"/>
              <a:t>La actual crisis financiera ha obligado a los bancos de todo el mundo a tener una visión más crítica de cómo gestionar el riesgo, y a la vez ha puesto de manifiesto algunas debilidades en la gestión del mismo en toda la industria de servicios financieros dando lugar a mayores presiones por parte de los organismos de control y regulación</a:t>
            </a:r>
          </a:p>
        </p:txBody>
      </p:sp>
      <p:pic>
        <p:nvPicPr>
          <p:cNvPr id="6148" name="Picture 4" descr="estrategia_redefinicion2"/>
          <p:cNvPicPr>
            <a:picLocks noChangeAspect="1" noChangeArrowheads="1"/>
          </p:cNvPicPr>
          <p:nvPr/>
        </p:nvPicPr>
        <p:blipFill>
          <a:blip r:embed="rId2" cstate="print"/>
          <a:srcRect/>
          <a:stretch>
            <a:fillRect/>
          </a:stretch>
        </p:blipFill>
        <p:spPr bwMode="auto">
          <a:xfrm>
            <a:off x="2917825" y="2243138"/>
            <a:ext cx="3878263" cy="4144962"/>
          </a:xfrm>
          <a:prstGeom prst="rect">
            <a:avLst/>
          </a:prstGeom>
          <a:noFill/>
          <a:ln w="9525">
            <a:noFill/>
            <a:miter lim="800000"/>
            <a:headEnd/>
            <a:tailEnd/>
          </a:ln>
        </p:spPr>
      </p:pic>
      <p:sp>
        <p:nvSpPr>
          <p:cNvPr id="6149" name="Text Box 5"/>
          <p:cNvSpPr txBox="1">
            <a:spLocks noChangeArrowheads="1"/>
          </p:cNvSpPr>
          <p:nvPr/>
        </p:nvSpPr>
        <p:spPr bwMode="auto">
          <a:xfrm>
            <a:off x="6076950" y="2271713"/>
            <a:ext cx="3001963" cy="581025"/>
          </a:xfrm>
          <a:prstGeom prst="rect">
            <a:avLst/>
          </a:prstGeom>
          <a:noFill/>
          <a:ln w="9525" algn="ctr">
            <a:noFill/>
            <a:miter lim="800000"/>
            <a:headEnd/>
            <a:tailEnd/>
          </a:ln>
        </p:spPr>
        <p:txBody>
          <a:bodyPr lIns="92075" tIns="46038" rIns="92075" bIns="46038">
            <a:spAutoFit/>
          </a:bodyPr>
          <a:lstStyle/>
          <a:p>
            <a:pPr>
              <a:spcBef>
                <a:spcPct val="50000"/>
              </a:spcBef>
            </a:pPr>
            <a:r>
              <a:rPr lang="es-MX" sz="1600" b="0">
                <a:solidFill>
                  <a:schemeClr val="tx1"/>
                </a:solidFill>
                <a:latin typeface="Arial Narrow" pitchFamily="34" charset="0"/>
              </a:rPr>
              <a:t>Alta </a:t>
            </a:r>
            <a:r>
              <a:rPr lang="es-MX" sz="1600">
                <a:solidFill>
                  <a:schemeClr val="tx2"/>
                </a:solidFill>
                <a:latin typeface="Arial Narrow" pitchFamily="34" charset="0"/>
              </a:rPr>
              <a:t>dinámica</a:t>
            </a:r>
            <a:r>
              <a:rPr lang="es-MX" sz="1600" b="0">
                <a:solidFill>
                  <a:schemeClr val="tx1"/>
                </a:solidFill>
                <a:latin typeface="Arial Narrow" pitchFamily="34" charset="0"/>
              </a:rPr>
              <a:t> y </a:t>
            </a:r>
            <a:r>
              <a:rPr lang="es-MX" sz="1600">
                <a:solidFill>
                  <a:schemeClr val="tx2"/>
                </a:solidFill>
                <a:latin typeface="Arial Narrow" pitchFamily="34" charset="0"/>
              </a:rPr>
              <a:t>turbulencia</a:t>
            </a:r>
            <a:r>
              <a:rPr lang="es-MX" sz="1600" b="0">
                <a:solidFill>
                  <a:schemeClr val="tx1"/>
                </a:solidFill>
                <a:latin typeface="Arial Narrow" pitchFamily="34" charset="0"/>
              </a:rPr>
              <a:t> en el contexto vigente y proyectado</a:t>
            </a:r>
            <a:endParaRPr lang="es-ES" sz="1600" b="0">
              <a:solidFill>
                <a:schemeClr val="tx1"/>
              </a:solidFill>
              <a:latin typeface="Arial Narrow" pitchFamily="34" charset="0"/>
            </a:endParaRPr>
          </a:p>
        </p:txBody>
      </p:sp>
      <p:sp>
        <p:nvSpPr>
          <p:cNvPr id="6150" name="Text Box 6"/>
          <p:cNvSpPr txBox="1">
            <a:spLocks noChangeArrowheads="1"/>
          </p:cNvSpPr>
          <p:nvPr/>
        </p:nvSpPr>
        <p:spPr bwMode="auto">
          <a:xfrm>
            <a:off x="14288" y="2681288"/>
            <a:ext cx="3001962" cy="581025"/>
          </a:xfrm>
          <a:prstGeom prst="rect">
            <a:avLst/>
          </a:prstGeom>
          <a:noFill/>
          <a:ln w="9525" algn="ctr">
            <a:noFill/>
            <a:miter lim="800000"/>
            <a:headEnd/>
            <a:tailEnd/>
          </a:ln>
        </p:spPr>
        <p:txBody>
          <a:bodyPr lIns="92075" tIns="46038" rIns="92075" bIns="46038">
            <a:spAutoFit/>
          </a:bodyPr>
          <a:lstStyle/>
          <a:p>
            <a:pPr algn="r">
              <a:spcBef>
                <a:spcPct val="50000"/>
              </a:spcBef>
            </a:pPr>
            <a:r>
              <a:rPr lang="es-MX" sz="1600" b="0">
                <a:solidFill>
                  <a:schemeClr val="tx1"/>
                </a:solidFill>
                <a:latin typeface="Arial Narrow" pitchFamily="34" charset="0"/>
              </a:rPr>
              <a:t>Mayor demanda de </a:t>
            </a:r>
            <a:r>
              <a:rPr lang="es-MX" sz="1600">
                <a:solidFill>
                  <a:schemeClr val="tx2"/>
                </a:solidFill>
                <a:latin typeface="Arial Narrow" pitchFamily="34" charset="0"/>
              </a:rPr>
              <a:t>gobernabilidad</a:t>
            </a:r>
            <a:r>
              <a:rPr lang="es-MX" sz="1600" b="0">
                <a:solidFill>
                  <a:schemeClr val="tx1"/>
                </a:solidFill>
                <a:latin typeface="Arial Narrow" pitchFamily="34" charset="0"/>
              </a:rPr>
              <a:t>, </a:t>
            </a:r>
            <a:r>
              <a:rPr lang="es-MX" sz="1600">
                <a:solidFill>
                  <a:schemeClr val="tx2"/>
                </a:solidFill>
                <a:latin typeface="Arial Narrow" pitchFamily="34" charset="0"/>
              </a:rPr>
              <a:t>transparencia</a:t>
            </a:r>
            <a:r>
              <a:rPr lang="es-MX" sz="1600" b="0">
                <a:solidFill>
                  <a:schemeClr val="tx1"/>
                </a:solidFill>
                <a:latin typeface="Arial Narrow" pitchFamily="34" charset="0"/>
              </a:rPr>
              <a:t> y </a:t>
            </a:r>
            <a:r>
              <a:rPr lang="es-MX" sz="1600">
                <a:solidFill>
                  <a:schemeClr val="tx2"/>
                </a:solidFill>
                <a:latin typeface="Arial Narrow" pitchFamily="34" charset="0"/>
              </a:rPr>
              <a:t>flexibilidad</a:t>
            </a:r>
            <a:endParaRPr lang="es-ES" sz="1600">
              <a:solidFill>
                <a:schemeClr val="tx2"/>
              </a:solidFill>
              <a:latin typeface="Arial Narrow" pitchFamily="34" charset="0"/>
            </a:endParaRPr>
          </a:p>
        </p:txBody>
      </p:sp>
      <p:sp>
        <p:nvSpPr>
          <p:cNvPr id="6151" name="Text Box 7"/>
          <p:cNvSpPr txBox="1">
            <a:spLocks noChangeArrowheads="1"/>
          </p:cNvSpPr>
          <p:nvPr/>
        </p:nvSpPr>
        <p:spPr bwMode="auto">
          <a:xfrm>
            <a:off x="5815013" y="3240088"/>
            <a:ext cx="2687637" cy="581025"/>
          </a:xfrm>
          <a:prstGeom prst="rect">
            <a:avLst/>
          </a:prstGeom>
          <a:noFill/>
          <a:ln w="9525" algn="ctr">
            <a:noFill/>
            <a:miter lim="800000"/>
            <a:headEnd/>
            <a:tailEnd/>
          </a:ln>
        </p:spPr>
        <p:txBody>
          <a:bodyPr lIns="92075" tIns="46038" rIns="92075" bIns="46038">
            <a:spAutoFit/>
          </a:bodyPr>
          <a:lstStyle/>
          <a:p>
            <a:pPr>
              <a:spcBef>
                <a:spcPct val="50000"/>
              </a:spcBef>
            </a:pPr>
            <a:r>
              <a:rPr lang="es-MX" sz="1600" b="0">
                <a:solidFill>
                  <a:schemeClr val="tx1"/>
                </a:solidFill>
                <a:latin typeface="Arial Narrow" pitchFamily="34" charset="0"/>
              </a:rPr>
              <a:t>Control de </a:t>
            </a:r>
            <a:r>
              <a:rPr lang="es-MX" sz="1600">
                <a:solidFill>
                  <a:schemeClr val="tx2"/>
                </a:solidFill>
                <a:latin typeface="Arial Narrow" pitchFamily="34" charset="0"/>
              </a:rPr>
              <a:t>riesgos</a:t>
            </a:r>
            <a:r>
              <a:rPr lang="es-MX" sz="1600" b="0">
                <a:solidFill>
                  <a:schemeClr val="tx1"/>
                </a:solidFill>
                <a:latin typeface="Arial Narrow" pitchFamily="34" charset="0"/>
              </a:rPr>
              <a:t>, y </a:t>
            </a:r>
            <a:r>
              <a:rPr lang="es-MX" sz="1600">
                <a:solidFill>
                  <a:schemeClr val="tx2"/>
                </a:solidFill>
                <a:latin typeface="Arial Narrow" pitchFamily="34" charset="0"/>
              </a:rPr>
              <a:t>monitoreo</a:t>
            </a:r>
            <a:r>
              <a:rPr lang="es-MX" sz="1600" b="0">
                <a:solidFill>
                  <a:schemeClr val="tx1"/>
                </a:solidFill>
                <a:latin typeface="Arial Narrow" pitchFamily="34" charset="0"/>
              </a:rPr>
              <a:t> de las actividades</a:t>
            </a:r>
            <a:endParaRPr lang="es-ES" sz="1600" b="0">
              <a:solidFill>
                <a:schemeClr val="tx1"/>
              </a:solidFill>
              <a:latin typeface="Arial Narrow" pitchFamily="34" charset="0"/>
            </a:endParaRPr>
          </a:p>
        </p:txBody>
      </p:sp>
      <p:sp>
        <p:nvSpPr>
          <p:cNvPr id="6152" name="Text Box 8"/>
          <p:cNvSpPr txBox="1">
            <a:spLocks noChangeArrowheads="1"/>
          </p:cNvSpPr>
          <p:nvPr/>
        </p:nvSpPr>
        <p:spPr bwMode="auto">
          <a:xfrm>
            <a:off x="290513" y="3541713"/>
            <a:ext cx="3178175" cy="825500"/>
          </a:xfrm>
          <a:prstGeom prst="rect">
            <a:avLst/>
          </a:prstGeom>
          <a:noFill/>
          <a:ln w="9525" algn="ctr">
            <a:noFill/>
            <a:miter lim="800000"/>
            <a:headEnd/>
            <a:tailEnd/>
          </a:ln>
        </p:spPr>
        <p:txBody>
          <a:bodyPr lIns="92075" tIns="46038" rIns="92075" bIns="46038">
            <a:spAutoFit/>
          </a:bodyPr>
          <a:lstStyle/>
          <a:p>
            <a:pPr algn="r">
              <a:spcBef>
                <a:spcPct val="50000"/>
              </a:spcBef>
            </a:pPr>
            <a:r>
              <a:rPr lang="es-MX" sz="1600" b="0">
                <a:solidFill>
                  <a:schemeClr val="tx1"/>
                </a:solidFill>
                <a:latin typeface="Arial Narrow" pitchFamily="34" charset="0"/>
              </a:rPr>
              <a:t>Incremento continuo de la </a:t>
            </a:r>
            <a:r>
              <a:rPr lang="es-MX" sz="1600">
                <a:solidFill>
                  <a:schemeClr val="tx2"/>
                </a:solidFill>
                <a:latin typeface="Arial Narrow" pitchFamily="34" charset="0"/>
              </a:rPr>
              <a:t>complejidad</a:t>
            </a:r>
            <a:r>
              <a:rPr lang="es-MX" sz="1600" b="0">
                <a:solidFill>
                  <a:schemeClr val="tx1"/>
                </a:solidFill>
                <a:latin typeface="Arial Narrow" pitchFamily="34" charset="0"/>
              </a:rPr>
              <a:t> de los procesos y mayores demandas de </a:t>
            </a:r>
            <a:r>
              <a:rPr lang="es-MX" sz="1600">
                <a:solidFill>
                  <a:schemeClr val="tx2"/>
                </a:solidFill>
                <a:latin typeface="Arial Narrow" pitchFamily="34" charset="0"/>
              </a:rPr>
              <a:t>control</a:t>
            </a:r>
            <a:r>
              <a:rPr lang="es-MX" sz="1600" b="0">
                <a:solidFill>
                  <a:schemeClr val="tx1"/>
                </a:solidFill>
                <a:latin typeface="Arial Narrow" pitchFamily="34" charset="0"/>
              </a:rPr>
              <a:t> sobre los mismos</a:t>
            </a:r>
            <a:endParaRPr lang="es-ES" sz="1600">
              <a:solidFill>
                <a:schemeClr val="tx1"/>
              </a:solidFill>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MX" smtClean="0"/>
              <a:t>Imperativos a considerar</a:t>
            </a:r>
            <a:endParaRPr lang="es-ES" smtClean="0"/>
          </a:p>
        </p:txBody>
      </p:sp>
      <p:sp>
        <p:nvSpPr>
          <p:cNvPr id="7171" name="Rectangle 3"/>
          <p:cNvSpPr>
            <a:spLocks noGrp="1" noChangeArrowheads="1"/>
          </p:cNvSpPr>
          <p:nvPr>
            <p:ph type="body" idx="1"/>
          </p:nvPr>
        </p:nvSpPr>
        <p:spPr>
          <a:xfrm>
            <a:off x="2063750" y="1066800"/>
            <a:ext cx="6927850" cy="5132388"/>
          </a:xfrm>
        </p:spPr>
        <p:txBody>
          <a:bodyPr anchor="ctr"/>
          <a:lstStyle/>
          <a:p>
            <a:pPr>
              <a:spcBef>
                <a:spcPct val="60000"/>
              </a:spcBef>
            </a:pPr>
            <a:r>
              <a:rPr lang="es-MX" smtClean="0"/>
              <a:t>Manejar en forma simple los escenarios de mercado, estructuras organizativas y procesos complejos.</a:t>
            </a:r>
          </a:p>
          <a:p>
            <a:pPr>
              <a:spcBef>
                <a:spcPct val="60000"/>
              </a:spcBef>
            </a:pPr>
            <a:r>
              <a:rPr lang="es-MX" smtClean="0"/>
              <a:t>Lograr un equilibrio entre los riesgos del negocio y el aseguramiento de la fluidez y beneficios de las operaciones.</a:t>
            </a:r>
          </a:p>
          <a:p>
            <a:pPr>
              <a:spcBef>
                <a:spcPct val="60000"/>
              </a:spcBef>
            </a:pPr>
            <a:r>
              <a:rPr lang="es-MX" smtClean="0"/>
              <a:t>Optimizar los procesos de control y seguimiento de las operaciones de negocio.</a:t>
            </a:r>
          </a:p>
          <a:p>
            <a:pPr>
              <a:spcBef>
                <a:spcPct val="60000"/>
              </a:spcBef>
            </a:pPr>
            <a:r>
              <a:rPr lang="es-MX" smtClean="0"/>
              <a:t>Mantener alineados los procesos de negocio, las operaciones y las tecnologías de soporte cumpliendo con las regulaciones de la industria.</a:t>
            </a:r>
          </a:p>
          <a:p>
            <a:pPr>
              <a:spcBef>
                <a:spcPct val="60000"/>
              </a:spcBef>
            </a:pPr>
            <a:r>
              <a:rPr lang="es-MX" smtClean="0"/>
              <a:t>Mantener alineados </a:t>
            </a:r>
            <a:r>
              <a:rPr lang="es-ES" smtClean="0"/>
              <a:t>la estrategia, los procesos, las personas, tecnología y conocimiento, con el propósito de evaluar y administrar las incertidumbres que la entidad enfrenta a medida que crea valor.</a:t>
            </a:r>
            <a:endParaRPr lang="es-MX" smtClean="0"/>
          </a:p>
        </p:txBody>
      </p:sp>
      <p:pic>
        <p:nvPicPr>
          <p:cNvPr id="7172" name="Picture 4" descr="success4"/>
          <p:cNvPicPr>
            <a:picLocks noChangeAspect="1" noChangeArrowheads="1"/>
          </p:cNvPicPr>
          <p:nvPr/>
        </p:nvPicPr>
        <p:blipFill>
          <a:blip r:embed="rId2" cstate="print"/>
          <a:srcRect/>
          <a:stretch>
            <a:fillRect/>
          </a:stretch>
        </p:blipFill>
        <p:spPr bwMode="auto">
          <a:xfrm>
            <a:off x="227013" y="1465263"/>
            <a:ext cx="1631950" cy="1223962"/>
          </a:xfrm>
          <a:prstGeom prst="rect">
            <a:avLst/>
          </a:prstGeom>
          <a:noFill/>
          <a:ln w="9525">
            <a:noFill/>
            <a:miter lim="800000"/>
            <a:headEnd/>
            <a:tailEnd/>
          </a:ln>
        </p:spPr>
      </p:pic>
      <p:pic>
        <p:nvPicPr>
          <p:cNvPr id="7173" name="Picture 5" descr="businessman thinki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288" y="2460625"/>
            <a:ext cx="1158875"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p:cNvPicPr>
            <a:picLocks noChangeAspect="1" noChangeArrowheads="1"/>
          </p:cNvPicPr>
          <p:nvPr/>
        </p:nvPicPr>
        <p:blipFill>
          <a:blip r:embed="rId2" cstate="print"/>
          <a:srcRect/>
          <a:stretch>
            <a:fillRect/>
          </a:stretch>
        </p:blipFill>
        <p:spPr bwMode="auto">
          <a:xfrm>
            <a:off x="2219325" y="1160463"/>
            <a:ext cx="6924675" cy="5200650"/>
          </a:xfrm>
          <a:prstGeom prst="rect">
            <a:avLst/>
          </a:prstGeom>
          <a:noFill/>
          <a:ln w="9525" algn="ctr">
            <a:noFill/>
            <a:miter lim="800000"/>
            <a:headEnd/>
            <a:tailEnd/>
          </a:ln>
        </p:spPr>
      </p:pic>
      <p:sp>
        <p:nvSpPr>
          <p:cNvPr id="8195" name="Rectangle 2"/>
          <p:cNvSpPr>
            <a:spLocks noGrp="1" noChangeArrowheads="1"/>
          </p:cNvSpPr>
          <p:nvPr>
            <p:ph type="title"/>
          </p:nvPr>
        </p:nvSpPr>
        <p:spPr/>
        <p:txBody>
          <a:bodyPr/>
          <a:lstStyle/>
          <a:p>
            <a:pPr eaLnBrk="1" hangingPunct="1"/>
            <a:r>
              <a:rPr lang="es-MX" smtClean="0"/>
              <a:t>Enfoque metodológico para la gestión integral del riesgos</a:t>
            </a:r>
            <a:endParaRPr lang="es-ES" smtClean="0"/>
          </a:p>
        </p:txBody>
      </p:sp>
      <p:sp>
        <p:nvSpPr>
          <p:cNvPr id="8196" name="Rectangle 3"/>
          <p:cNvSpPr>
            <a:spLocks noGrp="1" noChangeArrowheads="1"/>
          </p:cNvSpPr>
          <p:nvPr>
            <p:ph type="body" idx="1"/>
          </p:nvPr>
        </p:nvSpPr>
        <p:spPr>
          <a:xfrm>
            <a:off x="152400" y="1066800"/>
            <a:ext cx="7040563" cy="5132388"/>
          </a:xfrm>
        </p:spPr>
        <p:txBody>
          <a:bodyPr anchor="ctr"/>
          <a:lstStyle/>
          <a:p>
            <a:pPr>
              <a:spcBef>
                <a:spcPts val="1800"/>
              </a:spcBef>
            </a:pPr>
            <a:r>
              <a:rPr lang="es-ES" smtClean="0"/>
              <a:t>La </a:t>
            </a:r>
            <a:r>
              <a:rPr lang="es-ES" b="1" smtClean="0">
                <a:solidFill>
                  <a:schemeClr val="accent1"/>
                </a:solidFill>
              </a:rPr>
              <a:t>Administración del Riesgo Empresarial </a:t>
            </a:r>
            <a:r>
              <a:rPr lang="es-ES" smtClean="0"/>
              <a:t>(ERM, por sus siglas en inglés) es una disciplina estructurada que, bajo un enfoque integral y orientado a procesos, permite a la organización:</a:t>
            </a:r>
          </a:p>
          <a:p>
            <a:pPr lvl="1">
              <a:spcBef>
                <a:spcPts val="1800"/>
              </a:spcBef>
            </a:pPr>
            <a:r>
              <a:rPr lang="es-ES" sz="1800" smtClean="0"/>
              <a:t>Administrar todos los riesgos y oportunidades de negocios claves maximizando el valor del accionista.</a:t>
            </a:r>
          </a:p>
          <a:p>
            <a:pPr lvl="1">
              <a:spcBef>
                <a:spcPts val="1800"/>
              </a:spcBef>
            </a:pPr>
            <a:r>
              <a:rPr lang="es-ES" sz="1800" smtClean="0"/>
              <a:t>Eliminar las tradicionales barreras de funciones, divisiones,  departamentos o culturas durante el proceso de administración                  y mitigación de riesgos.</a:t>
            </a:r>
          </a:p>
          <a:p>
            <a:pPr>
              <a:spcBef>
                <a:spcPts val="1800"/>
              </a:spcBef>
            </a:pPr>
            <a:r>
              <a:rPr lang="es-ES" smtClean="0"/>
              <a:t>Un resultado importante de la adopción de ERM es que el riesgo se extiende más allá de la visión tradicional (peligros financieros y asegurables) para abarcar la amplia variedad de riesgos a los que puede estar expuesta la organización.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s-MX" smtClean="0"/>
              <a:t>Enfoque metodológico para la gestión integral del riesgos </a:t>
            </a:r>
            <a:r>
              <a:rPr lang="es-MX" b="0" smtClean="0"/>
              <a:t>(cont.)</a:t>
            </a:r>
            <a:endParaRPr lang="es-AR" smtClean="0"/>
          </a:p>
        </p:txBody>
      </p:sp>
      <p:pic>
        <p:nvPicPr>
          <p:cNvPr id="9219" name="Picture 2" descr="Icon Cube Orange Clip Art"/>
          <p:cNvPicPr>
            <a:picLocks noChangeAspect="1" noChangeArrowheads="1"/>
          </p:cNvPicPr>
          <p:nvPr/>
        </p:nvPicPr>
        <p:blipFill>
          <a:blip r:embed="rId2" cstate="print"/>
          <a:srcRect/>
          <a:stretch>
            <a:fillRect/>
          </a:stretch>
        </p:blipFill>
        <p:spPr bwMode="auto">
          <a:xfrm>
            <a:off x="3613150" y="3478213"/>
            <a:ext cx="2035175" cy="2344737"/>
          </a:xfrm>
          <a:prstGeom prst="rect">
            <a:avLst/>
          </a:prstGeom>
          <a:noFill/>
          <a:ln w="9525">
            <a:noFill/>
            <a:miter lim="800000"/>
            <a:headEnd/>
            <a:tailEnd/>
          </a:ln>
        </p:spPr>
      </p:pic>
      <p:sp>
        <p:nvSpPr>
          <p:cNvPr id="5" name="4 Flecha derecha"/>
          <p:cNvSpPr/>
          <p:nvPr/>
        </p:nvSpPr>
        <p:spPr bwMode="auto">
          <a:xfrm>
            <a:off x="893763" y="3424238"/>
            <a:ext cx="3109912" cy="2336800"/>
          </a:xfrm>
          <a:prstGeom prst="rightArrow">
            <a:avLst>
              <a:gd name="adj1" fmla="val 77273"/>
              <a:gd name="adj2" fmla="val 40435"/>
            </a:avLst>
          </a:prstGeom>
          <a:solidFill>
            <a:srgbClr val="FFCC00">
              <a:alpha val="70000"/>
            </a:srgbClr>
          </a:solidFill>
          <a:ln w="9525" cap="flat" cmpd="sng" algn="ctr">
            <a:noFill/>
            <a:prstDash val="solid"/>
            <a:round/>
            <a:headEnd type="none" w="med" len="med"/>
            <a:tailEnd type="none" w="med" len="med"/>
          </a:ln>
          <a:effectLst/>
        </p:spPr>
        <p:txBody>
          <a:bodyPr lIns="92075" tIns="46038" rIns="92075" bIns="46038" anchor="ctr"/>
          <a:lstStyle/>
          <a:p>
            <a:pPr marL="182563" indent="-182563">
              <a:buFont typeface="Arial" pitchFamily="34" charset="0"/>
              <a:buChar char="•"/>
              <a:defRPr/>
            </a:pPr>
            <a:r>
              <a:rPr lang="es-ES" sz="1400" b="0" dirty="0">
                <a:solidFill>
                  <a:schemeClr val="tx1"/>
                </a:solidFill>
                <a:latin typeface="+mj-lt"/>
              </a:rPr>
              <a:t>Establecimiento de objetivos </a:t>
            </a:r>
          </a:p>
          <a:p>
            <a:pPr marL="182563" indent="-182563">
              <a:buFont typeface="Arial" pitchFamily="34" charset="0"/>
              <a:buChar char="•"/>
              <a:defRPr/>
            </a:pPr>
            <a:r>
              <a:rPr lang="es-ES" sz="1400" b="0" dirty="0">
                <a:solidFill>
                  <a:schemeClr val="tx1"/>
                </a:solidFill>
                <a:latin typeface="+mj-lt"/>
              </a:rPr>
              <a:t>Identificación de eventos </a:t>
            </a:r>
          </a:p>
          <a:p>
            <a:pPr marL="182563" indent="-182563">
              <a:buFont typeface="Arial" pitchFamily="34" charset="0"/>
              <a:buChar char="•"/>
              <a:defRPr/>
            </a:pPr>
            <a:r>
              <a:rPr lang="es-ES" sz="1400" b="0" dirty="0">
                <a:solidFill>
                  <a:schemeClr val="tx1"/>
                </a:solidFill>
                <a:latin typeface="+mj-lt"/>
              </a:rPr>
              <a:t>Evaluación de riesgos </a:t>
            </a:r>
          </a:p>
          <a:p>
            <a:pPr marL="182563" indent="-182563">
              <a:buFont typeface="Arial" pitchFamily="34" charset="0"/>
              <a:buChar char="•"/>
              <a:defRPr/>
            </a:pPr>
            <a:r>
              <a:rPr lang="es-ES" sz="1400" b="0" dirty="0">
                <a:solidFill>
                  <a:schemeClr val="tx1"/>
                </a:solidFill>
                <a:latin typeface="+mj-lt"/>
              </a:rPr>
              <a:t>Respuesta al riesgo </a:t>
            </a:r>
          </a:p>
          <a:p>
            <a:pPr marL="182563" indent="-182563">
              <a:buFont typeface="Arial" pitchFamily="34" charset="0"/>
              <a:buChar char="•"/>
              <a:defRPr/>
            </a:pPr>
            <a:r>
              <a:rPr lang="es-ES" sz="1400" b="0" dirty="0">
                <a:solidFill>
                  <a:schemeClr val="tx1"/>
                </a:solidFill>
                <a:latin typeface="+mj-lt"/>
              </a:rPr>
              <a:t>Actividades de control </a:t>
            </a:r>
          </a:p>
          <a:p>
            <a:pPr marL="182563" indent="-182563">
              <a:buFont typeface="Arial" pitchFamily="34" charset="0"/>
              <a:buChar char="•"/>
              <a:defRPr/>
            </a:pPr>
            <a:r>
              <a:rPr lang="es-ES" sz="1400" b="0" dirty="0">
                <a:solidFill>
                  <a:schemeClr val="tx1"/>
                </a:solidFill>
                <a:latin typeface="+mj-lt"/>
              </a:rPr>
              <a:t>Información y comunicación </a:t>
            </a:r>
          </a:p>
          <a:p>
            <a:pPr marL="182563" indent="-182563">
              <a:buFont typeface="Arial" pitchFamily="34" charset="0"/>
              <a:buChar char="•"/>
              <a:defRPr/>
            </a:pPr>
            <a:r>
              <a:rPr lang="es-ES" sz="1400" b="0" dirty="0">
                <a:solidFill>
                  <a:schemeClr val="tx1"/>
                </a:solidFill>
                <a:latin typeface="+mj-lt"/>
              </a:rPr>
              <a:t>Supervisión y mejora continua</a:t>
            </a:r>
          </a:p>
        </p:txBody>
      </p:sp>
      <p:sp>
        <p:nvSpPr>
          <p:cNvPr id="6" name="5 Flecha izquierda"/>
          <p:cNvSpPr/>
          <p:nvPr/>
        </p:nvSpPr>
        <p:spPr bwMode="auto">
          <a:xfrm>
            <a:off x="5202238" y="3403600"/>
            <a:ext cx="3128962" cy="2419350"/>
          </a:xfrm>
          <a:prstGeom prst="leftArrow">
            <a:avLst>
              <a:gd name="adj1" fmla="val 83613"/>
              <a:gd name="adj2" fmla="val 39076"/>
            </a:avLst>
          </a:prstGeom>
          <a:solidFill>
            <a:srgbClr val="FF9933">
              <a:alpha val="70000"/>
            </a:srgbClr>
          </a:solidFill>
          <a:ln w="9525" cap="flat" cmpd="sng" algn="ctr">
            <a:noFill/>
            <a:prstDash val="solid"/>
            <a:round/>
            <a:headEnd type="none" w="med" len="med"/>
            <a:tailEnd type="none" w="med" len="med"/>
          </a:ln>
          <a:effectLst/>
        </p:spPr>
        <p:txBody>
          <a:bodyPr lIns="92075" tIns="46038" rIns="92075" bIns="46038" anchor="ctr"/>
          <a:lstStyle/>
          <a:p>
            <a:pPr marL="182563" indent="-182563">
              <a:buFont typeface="Arial" pitchFamily="34" charset="0"/>
              <a:buChar char="•"/>
              <a:defRPr/>
            </a:pPr>
            <a:r>
              <a:rPr lang="es-ES" sz="1400" b="0" dirty="0">
                <a:solidFill>
                  <a:schemeClr val="tx1"/>
                </a:solidFill>
                <a:latin typeface="+mj-lt"/>
              </a:rPr>
              <a:t>Riesgos Operacionales </a:t>
            </a:r>
          </a:p>
          <a:p>
            <a:pPr marL="182563" indent="-182563">
              <a:buFont typeface="Arial" pitchFamily="34" charset="0"/>
              <a:buChar char="•"/>
              <a:defRPr/>
            </a:pPr>
            <a:r>
              <a:rPr lang="es-ES" sz="1400" b="0" dirty="0">
                <a:solidFill>
                  <a:schemeClr val="tx1"/>
                </a:solidFill>
                <a:latin typeface="+mj-lt"/>
              </a:rPr>
              <a:t>Riesgos de Reputación </a:t>
            </a:r>
          </a:p>
          <a:p>
            <a:pPr marL="182563" indent="-182563">
              <a:buFont typeface="Arial" pitchFamily="34" charset="0"/>
              <a:buChar char="•"/>
              <a:defRPr/>
            </a:pPr>
            <a:r>
              <a:rPr lang="es-ES" sz="1400" b="0" dirty="0">
                <a:solidFill>
                  <a:schemeClr val="tx1"/>
                </a:solidFill>
                <a:latin typeface="+mj-lt"/>
              </a:rPr>
              <a:t>Riesgo Regulatorio </a:t>
            </a:r>
          </a:p>
          <a:p>
            <a:pPr marL="182563" indent="-182563">
              <a:buFont typeface="Arial" pitchFamily="34" charset="0"/>
              <a:buChar char="•"/>
              <a:defRPr/>
            </a:pPr>
            <a:r>
              <a:rPr lang="es-ES" sz="1400" b="0" dirty="0">
                <a:solidFill>
                  <a:schemeClr val="tx1"/>
                </a:solidFill>
                <a:latin typeface="+mj-lt"/>
              </a:rPr>
              <a:t>Riesgo Transaccional </a:t>
            </a:r>
          </a:p>
          <a:p>
            <a:pPr marL="182563" indent="-182563">
              <a:buFont typeface="Arial" pitchFamily="34" charset="0"/>
              <a:buChar char="•"/>
              <a:defRPr/>
            </a:pPr>
            <a:r>
              <a:rPr lang="es-ES" sz="1400" b="0" dirty="0">
                <a:solidFill>
                  <a:schemeClr val="tx1"/>
                </a:solidFill>
                <a:latin typeface="+mj-lt"/>
              </a:rPr>
              <a:t>Riesgos de Información y TI </a:t>
            </a:r>
          </a:p>
          <a:p>
            <a:pPr marL="182563" indent="-182563">
              <a:buFont typeface="Arial" pitchFamily="34" charset="0"/>
              <a:buChar char="•"/>
              <a:defRPr/>
            </a:pPr>
            <a:r>
              <a:rPr lang="es-ES" sz="1400" b="0" dirty="0">
                <a:solidFill>
                  <a:schemeClr val="tx1"/>
                </a:solidFill>
                <a:latin typeface="+mj-lt"/>
              </a:rPr>
              <a:t>Riesgos Financieros </a:t>
            </a:r>
          </a:p>
          <a:p>
            <a:pPr marL="182563" indent="-182563">
              <a:buFont typeface="Arial" pitchFamily="34" charset="0"/>
              <a:buChar char="•"/>
              <a:defRPr/>
            </a:pPr>
            <a:r>
              <a:rPr lang="es-ES" sz="1400" b="0" dirty="0">
                <a:solidFill>
                  <a:schemeClr val="tx1"/>
                </a:solidFill>
                <a:latin typeface="+mj-lt"/>
              </a:rPr>
              <a:t>Riesgos nuevos / emergentes</a:t>
            </a:r>
          </a:p>
        </p:txBody>
      </p:sp>
      <p:sp>
        <p:nvSpPr>
          <p:cNvPr id="9222" name="6 Pentágono"/>
          <p:cNvSpPr>
            <a:spLocks noChangeArrowheads="1"/>
          </p:cNvSpPr>
          <p:nvPr/>
        </p:nvSpPr>
        <p:spPr bwMode="auto">
          <a:xfrm rot="5400000">
            <a:off x="3109913" y="1589087"/>
            <a:ext cx="1258888" cy="1706563"/>
          </a:xfrm>
          <a:prstGeom prst="homePlate">
            <a:avLst>
              <a:gd name="adj" fmla="val 21431"/>
            </a:avLst>
          </a:prstGeom>
          <a:solidFill>
            <a:srgbClr val="FF9900">
              <a:alpha val="70195"/>
            </a:srgbClr>
          </a:solidFill>
          <a:ln w="9525" algn="ctr">
            <a:noFill/>
            <a:round/>
            <a:headEnd/>
            <a:tailEnd/>
          </a:ln>
        </p:spPr>
        <p:txBody>
          <a:bodyPr lIns="92075" tIns="46038" rIns="92075" bIns="46038" anchor="ctr"/>
          <a:lstStyle/>
          <a:p>
            <a:endParaRPr lang="es-ES"/>
          </a:p>
        </p:txBody>
      </p:sp>
      <p:sp>
        <p:nvSpPr>
          <p:cNvPr id="9223" name="7 Pentágono"/>
          <p:cNvSpPr>
            <a:spLocks noChangeArrowheads="1"/>
          </p:cNvSpPr>
          <p:nvPr/>
        </p:nvSpPr>
        <p:spPr bwMode="auto">
          <a:xfrm rot="5400000">
            <a:off x="1320800" y="1589088"/>
            <a:ext cx="1258888" cy="1706562"/>
          </a:xfrm>
          <a:prstGeom prst="homePlate">
            <a:avLst>
              <a:gd name="adj" fmla="val 21431"/>
            </a:avLst>
          </a:prstGeom>
          <a:solidFill>
            <a:srgbClr val="FF9900">
              <a:alpha val="70195"/>
            </a:srgbClr>
          </a:solidFill>
          <a:ln w="9525" algn="ctr">
            <a:noFill/>
            <a:round/>
            <a:headEnd/>
            <a:tailEnd/>
          </a:ln>
        </p:spPr>
        <p:txBody>
          <a:bodyPr lIns="92075" tIns="46038" rIns="92075" bIns="46038" anchor="ctr"/>
          <a:lstStyle/>
          <a:p>
            <a:endParaRPr lang="es-ES"/>
          </a:p>
        </p:txBody>
      </p:sp>
      <p:sp>
        <p:nvSpPr>
          <p:cNvPr id="9224" name="8 Pentágono"/>
          <p:cNvSpPr>
            <a:spLocks noChangeArrowheads="1"/>
          </p:cNvSpPr>
          <p:nvPr/>
        </p:nvSpPr>
        <p:spPr bwMode="auto">
          <a:xfrm rot="5400000">
            <a:off x="6665913" y="1589087"/>
            <a:ext cx="1258888" cy="1706563"/>
          </a:xfrm>
          <a:prstGeom prst="homePlate">
            <a:avLst>
              <a:gd name="adj" fmla="val 21431"/>
            </a:avLst>
          </a:prstGeom>
          <a:solidFill>
            <a:srgbClr val="FF9900">
              <a:alpha val="70195"/>
            </a:srgbClr>
          </a:solidFill>
          <a:ln w="9525" algn="ctr">
            <a:noFill/>
            <a:round/>
            <a:headEnd/>
            <a:tailEnd/>
          </a:ln>
        </p:spPr>
        <p:txBody>
          <a:bodyPr lIns="92075" tIns="46038" rIns="92075" bIns="46038" anchor="ctr"/>
          <a:lstStyle/>
          <a:p>
            <a:endParaRPr lang="es-ES"/>
          </a:p>
        </p:txBody>
      </p:sp>
      <p:sp>
        <p:nvSpPr>
          <p:cNvPr id="9225" name="9 Pentágono"/>
          <p:cNvSpPr>
            <a:spLocks noChangeArrowheads="1"/>
          </p:cNvSpPr>
          <p:nvPr/>
        </p:nvSpPr>
        <p:spPr bwMode="auto">
          <a:xfrm rot="5400000">
            <a:off x="4876800" y="1589088"/>
            <a:ext cx="1258888" cy="1706562"/>
          </a:xfrm>
          <a:prstGeom prst="homePlate">
            <a:avLst>
              <a:gd name="adj" fmla="val 21431"/>
            </a:avLst>
          </a:prstGeom>
          <a:solidFill>
            <a:srgbClr val="FF9900">
              <a:alpha val="70195"/>
            </a:srgbClr>
          </a:solidFill>
          <a:ln w="9525" algn="ctr">
            <a:noFill/>
            <a:round/>
            <a:headEnd/>
            <a:tailEnd/>
          </a:ln>
        </p:spPr>
        <p:txBody>
          <a:bodyPr lIns="92075" tIns="46038" rIns="92075" bIns="46038" anchor="ctr"/>
          <a:lstStyle/>
          <a:p>
            <a:endParaRPr lang="es-ES"/>
          </a:p>
        </p:txBody>
      </p:sp>
      <p:graphicFrame>
        <p:nvGraphicFramePr>
          <p:cNvPr id="13" name="12 Tabla"/>
          <p:cNvGraphicFramePr>
            <a:graphicFrameLocks noGrp="1"/>
          </p:cNvGraphicFramePr>
          <p:nvPr/>
        </p:nvGraphicFramePr>
        <p:xfrm>
          <a:off x="1076325" y="1898650"/>
          <a:ext cx="7089976" cy="938286"/>
        </p:xfrm>
        <a:graphic>
          <a:graphicData uri="http://schemas.openxmlformats.org/drawingml/2006/table">
            <a:tbl>
              <a:tblPr firstRow="1" bandRow="1">
                <a:tableStyleId>{5C22544A-7EE6-4342-B048-85BDC9FD1C3A}</a:tableStyleId>
              </a:tblPr>
              <a:tblGrid>
                <a:gridCol w="1772494"/>
                <a:gridCol w="1772494"/>
                <a:gridCol w="1772494"/>
                <a:gridCol w="1772494"/>
              </a:tblGrid>
              <a:tr h="938286">
                <a:tc>
                  <a:txBody>
                    <a:bodyPr/>
                    <a:lstStyle/>
                    <a:p>
                      <a:pPr algn="ctr"/>
                      <a:r>
                        <a:rPr lang="es-ES" sz="1400" b="0" dirty="0" smtClean="0">
                          <a:solidFill>
                            <a:schemeClr val="tx1"/>
                          </a:solidFill>
                          <a:latin typeface="+mj-lt"/>
                        </a:rPr>
                        <a:t>Estrategia</a:t>
                      </a:r>
                    </a:p>
                    <a:p>
                      <a:pPr algn="ctr"/>
                      <a:r>
                        <a:rPr lang="es-ES" sz="1200" b="0" dirty="0" smtClean="0">
                          <a:solidFill>
                            <a:schemeClr val="tx1"/>
                          </a:solidFill>
                          <a:latin typeface="+mj-lt"/>
                        </a:rPr>
                        <a:t>Objetivos a alto nivel, alineados con la misión de la entidad y dándole apoyo</a:t>
                      </a:r>
                      <a:endParaRPr lang="es-ES" sz="12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b="0" dirty="0" smtClean="0">
                          <a:solidFill>
                            <a:schemeClr val="tx1"/>
                          </a:solidFill>
                          <a:latin typeface="+mj-lt"/>
                        </a:rPr>
                        <a:t>Operaciones</a:t>
                      </a:r>
                    </a:p>
                    <a:p>
                      <a:pPr algn="ctr"/>
                      <a:r>
                        <a:rPr lang="es-ES" sz="1200" b="0" dirty="0" smtClean="0">
                          <a:solidFill>
                            <a:schemeClr val="tx1"/>
                          </a:solidFill>
                          <a:latin typeface="+mj-lt"/>
                        </a:rPr>
                        <a:t>Objetivos vinculados al uso efectivo de recursos</a:t>
                      </a:r>
                      <a:endParaRPr lang="es-ES" sz="12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b="0" dirty="0" smtClean="0">
                          <a:solidFill>
                            <a:schemeClr val="tx1"/>
                          </a:solidFill>
                          <a:latin typeface="+mj-lt"/>
                        </a:rPr>
                        <a:t>Información</a:t>
                      </a:r>
                    </a:p>
                    <a:p>
                      <a:pPr algn="ctr"/>
                      <a:r>
                        <a:rPr lang="es-ES" sz="1200" b="0" dirty="0" smtClean="0">
                          <a:solidFill>
                            <a:schemeClr val="tx1"/>
                          </a:solidFill>
                          <a:latin typeface="+mj-lt"/>
                        </a:rPr>
                        <a:t>Objetivos de fiabilidad de la información suministrada</a:t>
                      </a:r>
                      <a:endParaRPr lang="es-ES" sz="12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b="0" dirty="0" smtClean="0">
                          <a:solidFill>
                            <a:schemeClr val="tx1"/>
                          </a:solidFill>
                          <a:latin typeface="+mj-lt"/>
                        </a:rPr>
                        <a:t>Cumplimiento</a:t>
                      </a:r>
                    </a:p>
                    <a:p>
                      <a:pPr algn="ctr"/>
                      <a:r>
                        <a:rPr lang="es-ES" sz="1200" b="0" dirty="0" smtClean="0">
                          <a:solidFill>
                            <a:schemeClr val="tx1"/>
                          </a:solidFill>
                          <a:latin typeface="+mj-lt"/>
                        </a:rPr>
                        <a:t>Objetivos relativos al cumplimiento de leyes y normas aplicables</a:t>
                      </a:r>
                      <a:endParaRPr lang="es-ES" sz="1200" b="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13 Rectángulo"/>
          <p:cNvSpPr/>
          <p:nvPr/>
        </p:nvSpPr>
        <p:spPr bwMode="auto">
          <a:xfrm>
            <a:off x="1036638" y="1365250"/>
            <a:ext cx="7151687" cy="325438"/>
          </a:xfrm>
          <a:prstGeom prst="rect">
            <a:avLst/>
          </a:prstGeom>
          <a:solidFill>
            <a:srgbClr val="FF9900">
              <a:alpha val="70000"/>
            </a:srgbClr>
          </a:solidFill>
          <a:ln w="9525" cap="flat" cmpd="sng" algn="ctr">
            <a:noFill/>
            <a:prstDash val="solid"/>
            <a:round/>
            <a:headEnd type="none" w="med" len="med"/>
            <a:tailEnd type="none" w="med" len="med"/>
          </a:ln>
          <a:effectLst/>
        </p:spPr>
        <p:txBody>
          <a:bodyPr lIns="92075" tIns="46038" rIns="92075" bIns="46038" anchor="ctr"/>
          <a:lstStyle/>
          <a:p>
            <a:pPr algn="ctr">
              <a:defRPr/>
            </a:pPr>
            <a:r>
              <a:rPr lang="es-ES" sz="1400" dirty="0">
                <a:solidFill>
                  <a:schemeClr val="tx1"/>
                </a:solidFill>
                <a:latin typeface="+mj-lt"/>
              </a:rPr>
              <a:t>ORIENTACIÓN A LA CONSECUCIÓN DE OBJETIVOS EMPRESARIALES</a:t>
            </a:r>
          </a:p>
        </p:txBody>
      </p:sp>
      <p:sp>
        <p:nvSpPr>
          <p:cNvPr id="15" name="14 Rectángulo"/>
          <p:cNvSpPr/>
          <p:nvPr/>
        </p:nvSpPr>
        <p:spPr bwMode="auto">
          <a:xfrm rot="16200000">
            <a:off x="-1520825" y="3686175"/>
            <a:ext cx="4219575" cy="365125"/>
          </a:xfrm>
          <a:prstGeom prst="rect">
            <a:avLst/>
          </a:prstGeom>
          <a:solidFill>
            <a:srgbClr val="FFCC00">
              <a:alpha val="70000"/>
            </a:srgbClr>
          </a:solidFill>
          <a:ln w="9525" cap="flat" cmpd="sng" algn="ctr">
            <a:noFill/>
            <a:prstDash val="solid"/>
            <a:round/>
            <a:headEnd type="none" w="med" len="med"/>
            <a:tailEnd type="none" w="med" len="med"/>
          </a:ln>
          <a:effectLst/>
        </p:spPr>
        <p:txBody>
          <a:bodyPr lIns="92075" tIns="46038" rIns="92075" bIns="46038" anchor="ctr"/>
          <a:lstStyle/>
          <a:p>
            <a:pPr marL="182563" indent="-182563" algn="ctr">
              <a:lnSpc>
                <a:spcPts val="1300"/>
              </a:lnSpc>
              <a:defRPr/>
            </a:pPr>
            <a:r>
              <a:rPr lang="es-ES" sz="1400" dirty="0">
                <a:solidFill>
                  <a:schemeClr val="tx1"/>
                </a:solidFill>
                <a:latin typeface="+mj-lt"/>
              </a:rPr>
              <a:t>ENFOQUE INTEGRAL Y COMPONENTES INTERRELACIONADOS</a:t>
            </a:r>
          </a:p>
        </p:txBody>
      </p:sp>
      <p:sp>
        <p:nvSpPr>
          <p:cNvPr id="16" name="15 Rectángulo"/>
          <p:cNvSpPr/>
          <p:nvPr/>
        </p:nvSpPr>
        <p:spPr bwMode="auto">
          <a:xfrm rot="16200000">
            <a:off x="6546850" y="3706813"/>
            <a:ext cx="4219575" cy="365125"/>
          </a:xfrm>
          <a:prstGeom prst="rect">
            <a:avLst/>
          </a:prstGeom>
          <a:solidFill>
            <a:srgbClr val="FF9933">
              <a:alpha val="70000"/>
            </a:srgbClr>
          </a:solidFill>
          <a:ln w="9525" cap="flat" cmpd="sng" algn="ctr">
            <a:noFill/>
            <a:prstDash val="solid"/>
            <a:round/>
            <a:headEnd type="none" w="med" len="med"/>
            <a:tailEnd type="none" w="med" len="med"/>
          </a:ln>
          <a:effectLst/>
        </p:spPr>
        <p:txBody>
          <a:bodyPr lIns="92075" tIns="46038" rIns="92075" bIns="46038" anchor="ctr"/>
          <a:lstStyle/>
          <a:p>
            <a:pPr marL="182563" indent="-182563" algn="ctr">
              <a:defRPr/>
            </a:pPr>
            <a:r>
              <a:rPr lang="es-ES" sz="1400" dirty="0">
                <a:solidFill>
                  <a:schemeClr val="tx1"/>
                </a:solidFill>
                <a:latin typeface="+mj-lt"/>
              </a:rPr>
              <a:t>VISION INTEGRAL DE LOS RIESGOS EMPRESARIALES</a:t>
            </a:r>
          </a:p>
        </p:txBody>
      </p:sp>
      <p:sp>
        <p:nvSpPr>
          <p:cNvPr id="17" name="16 Rectángulo"/>
          <p:cNvSpPr/>
          <p:nvPr/>
        </p:nvSpPr>
        <p:spPr>
          <a:xfrm>
            <a:off x="4113213" y="4362450"/>
            <a:ext cx="982662" cy="522288"/>
          </a:xfrm>
          <a:prstGeom prst="rect">
            <a:avLst/>
          </a:prstGeom>
        </p:spPr>
        <p:txBody>
          <a:bodyPr wrap="none">
            <a:spAutoFit/>
          </a:bodyPr>
          <a:lstStyle/>
          <a:p>
            <a:pPr>
              <a:defRPr/>
            </a:pPr>
            <a:r>
              <a:rPr lang="es-ES" sz="2800" dirty="0">
                <a:solidFill>
                  <a:schemeClr val="bg1"/>
                </a:solidFill>
                <a:effectLst>
                  <a:outerShdw blurRad="38100" dist="38100" dir="2700000" algn="tl">
                    <a:srgbClr val="000000">
                      <a:alpha val="43137"/>
                    </a:srgbClr>
                  </a:outerShdw>
                </a:effectLst>
              </a:rPr>
              <a:t>ERM</a:t>
            </a:r>
            <a:endParaRPr lang="es-AR"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8 Conector recto"/>
          <p:cNvCxnSpPr/>
          <p:nvPr/>
        </p:nvCxnSpPr>
        <p:spPr bwMode="auto">
          <a:xfrm flipV="1">
            <a:off x="2216150" y="1731963"/>
            <a:ext cx="3478213" cy="636587"/>
          </a:xfrm>
          <a:prstGeom prst="line">
            <a:avLst/>
          </a:prstGeom>
          <a:ln w="3175">
            <a:prstDash val="sys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9 Conector recto"/>
          <p:cNvCxnSpPr/>
          <p:nvPr/>
        </p:nvCxnSpPr>
        <p:spPr bwMode="auto">
          <a:xfrm rot="16200000" flipH="1">
            <a:off x="1813719" y="3825081"/>
            <a:ext cx="2619375" cy="1839913"/>
          </a:xfrm>
          <a:prstGeom prst="line">
            <a:avLst/>
          </a:prstGeom>
          <a:ln w="3175">
            <a:prstDash val="sys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0244" name="2 Marcador de contenido"/>
          <p:cNvSpPr>
            <a:spLocks noGrp="1"/>
          </p:cNvSpPr>
          <p:nvPr>
            <p:ph idx="1"/>
          </p:nvPr>
        </p:nvSpPr>
        <p:spPr/>
        <p:txBody>
          <a:bodyPr/>
          <a:lstStyle/>
          <a:p>
            <a:r>
              <a:rPr lang="es-AR" smtClean="0"/>
              <a:t>ERM está intrínsecamente ligado a la estrategia empresarial y orientado a la mejora continua</a:t>
            </a:r>
          </a:p>
          <a:p>
            <a:endParaRPr lang="es-AR" smtClean="0"/>
          </a:p>
        </p:txBody>
      </p:sp>
      <p:graphicFrame>
        <p:nvGraphicFramePr>
          <p:cNvPr id="6" name="5 Diagrama"/>
          <p:cNvGraphicFramePr/>
          <p:nvPr/>
        </p:nvGraphicFramePr>
        <p:xfrm>
          <a:off x="3767392" y="1547095"/>
          <a:ext cx="5407142" cy="4239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6" name="1 Título"/>
          <p:cNvSpPr>
            <a:spLocks noGrp="1"/>
          </p:cNvSpPr>
          <p:nvPr>
            <p:ph type="title"/>
          </p:nvPr>
        </p:nvSpPr>
        <p:spPr/>
        <p:txBody>
          <a:bodyPr/>
          <a:lstStyle/>
          <a:p>
            <a:r>
              <a:rPr lang="es-MX" smtClean="0"/>
              <a:t>Enfoque metodológico para la gestión integral del riesgos </a:t>
            </a:r>
            <a:r>
              <a:rPr lang="es-MX" b="0" smtClean="0"/>
              <a:t>(cont.)</a:t>
            </a:r>
            <a:endParaRPr lang="es-AR" smtClean="0"/>
          </a:p>
        </p:txBody>
      </p:sp>
      <p:pic>
        <p:nvPicPr>
          <p:cNvPr id="10247" name="Picture 2" descr="Icon Cube Orange Clip Art"/>
          <p:cNvPicPr>
            <a:picLocks noChangeAspect="1" noChangeArrowheads="1"/>
          </p:cNvPicPr>
          <p:nvPr/>
        </p:nvPicPr>
        <p:blipFill>
          <a:blip r:embed="rId8" cstate="print"/>
          <a:srcRect/>
          <a:stretch>
            <a:fillRect/>
          </a:stretch>
        </p:blipFill>
        <p:spPr bwMode="auto">
          <a:xfrm>
            <a:off x="5648325" y="2840038"/>
            <a:ext cx="1600200" cy="1843087"/>
          </a:xfrm>
          <a:prstGeom prst="rect">
            <a:avLst/>
          </a:prstGeom>
          <a:noFill/>
          <a:ln w="9525">
            <a:noFill/>
            <a:miter lim="800000"/>
            <a:headEnd/>
            <a:tailEnd/>
          </a:ln>
        </p:spPr>
      </p:pic>
      <p:sp>
        <p:nvSpPr>
          <p:cNvPr id="5" name="4 Rectángulo"/>
          <p:cNvSpPr/>
          <p:nvPr/>
        </p:nvSpPr>
        <p:spPr>
          <a:xfrm>
            <a:off x="5930900" y="3473450"/>
            <a:ext cx="982663" cy="522288"/>
          </a:xfrm>
          <a:prstGeom prst="rect">
            <a:avLst/>
          </a:prstGeom>
        </p:spPr>
        <p:txBody>
          <a:bodyPr wrap="none">
            <a:spAutoFit/>
          </a:bodyPr>
          <a:lstStyle/>
          <a:p>
            <a:pPr>
              <a:defRPr/>
            </a:pPr>
            <a:r>
              <a:rPr lang="es-ES" sz="2800" dirty="0">
                <a:solidFill>
                  <a:schemeClr val="bg1"/>
                </a:solidFill>
                <a:effectLst>
                  <a:outerShdw blurRad="38100" dist="38100" dir="2700000" algn="tl">
                    <a:srgbClr val="000000">
                      <a:alpha val="43137"/>
                    </a:srgbClr>
                  </a:outerShdw>
                </a:effectLst>
              </a:rPr>
              <a:t>ERM</a:t>
            </a:r>
            <a:endParaRPr lang="es-AR" dirty="0">
              <a:solidFill>
                <a:schemeClr val="bg1"/>
              </a:solidFill>
              <a:effectLst>
                <a:outerShdw blurRad="38100" dist="38100" dir="2700000" algn="tl">
                  <a:srgbClr val="000000">
                    <a:alpha val="43137"/>
                  </a:srgbClr>
                </a:outerShdw>
              </a:effectLst>
            </a:endParaRPr>
          </a:p>
        </p:txBody>
      </p:sp>
      <p:pic>
        <p:nvPicPr>
          <p:cNvPr id="10249" name="Picture 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27050" y="1550988"/>
            <a:ext cx="3422650" cy="1920875"/>
          </a:xfrm>
          <a:prstGeom prst="rect">
            <a:avLst/>
          </a:prstGeom>
          <a:noFill/>
          <a:ln w="9525" algn="ctr">
            <a:noFill/>
            <a:miter lim="800000"/>
            <a:headEnd/>
            <a:tailEnd/>
          </a:ln>
        </p:spPr>
      </p:pic>
      <p:sp>
        <p:nvSpPr>
          <p:cNvPr id="10250" name="10 Flecha izquierda y derecha"/>
          <p:cNvSpPr>
            <a:spLocks noChangeArrowheads="1"/>
          </p:cNvSpPr>
          <p:nvPr/>
        </p:nvSpPr>
        <p:spPr bwMode="auto">
          <a:xfrm>
            <a:off x="4206875" y="5832475"/>
            <a:ext cx="4572000" cy="365125"/>
          </a:xfrm>
          <a:prstGeom prst="leftRightArrow">
            <a:avLst>
              <a:gd name="adj1" fmla="val 50000"/>
              <a:gd name="adj2" fmla="val 50087"/>
            </a:avLst>
          </a:prstGeom>
          <a:solidFill>
            <a:schemeClr val="accent2"/>
          </a:solidFill>
          <a:ln w="9525" algn="ctr">
            <a:noFill/>
            <a:round/>
            <a:headEnd/>
            <a:tailEnd/>
          </a:ln>
        </p:spPr>
        <p:txBody>
          <a:bodyPr lIns="92075" tIns="46038" rIns="92075" bIns="46038" anchor="ctr"/>
          <a:lstStyle/>
          <a:p>
            <a:pPr algn="ctr"/>
            <a:r>
              <a:rPr lang="es-ES" sz="1400"/>
              <a:t>ESTRATEGIA DE RIESGO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descr="businesscard"/>
          <p:cNvPicPr>
            <a:picLocks noChangeAspect="1" noChangeArrowheads="1"/>
          </p:cNvPicPr>
          <p:nvPr/>
        </p:nvPicPr>
        <p:blipFill>
          <a:blip r:embed="rId2" cstate="print"/>
          <a:srcRect/>
          <a:stretch>
            <a:fillRect/>
          </a:stretch>
        </p:blipFill>
        <p:spPr bwMode="auto">
          <a:xfrm>
            <a:off x="6800850" y="4613275"/>
            <a:ext cx="2371725" cy="1776413"/>
          </a:xfrm>
          <a:prstGeom prst="rect">
            <a:avLst/>
          </a:prstGeom>
          <a:noFill/>
          <a:ln w="9525">
            <a:noFill/>
            <a:miter lim="800000"/>
            <a:headEnd/>
            <a:tailEnd/>
          </a:ln>
        </p:spPr>
      </p:pic>
      <p:pic>
        <p:nvPicPr>
          <p:cNvPr id="11267" name="7 Imagen" descr="IMR.PNG"/>
          <p:cNvPicPr>
            <a:picLocks noChangeAspect="1"/>
          </p:cNvPicPr>
          <p:nvPr/>
        </p:nvPicPr>
        <p:blipFill>
          <a:blip r:embed="rId3" cstate="print">
            <a:clrChange>
              <a:clrFrom>
                <a:srgbClr val="FFFFFF"/>
              </a:clrFrom>
              <a:clrTo>
                <a:srgbClr val="FFFFFF">
                  <a:alpha val="0"/>
                </a:srgbClr>
              </a:clrTo>
            </a:clrChange>
          </a:blip>
          <a:srcRect l="-182" t="14725" r="743" b="15906"/>
          <a:stretch>
            <a:fillRect/>
          </a:stretch>
        </p:blipFill>
        <p:spPr bwMode="auto">
          <a:xfrm>
            <a:off x="7566025" y="5130800"/>
            <a:ext cx="849313" cy="835025"/>
          </a:xfrm>
          <a:prstGeom prst="rect">
            <a:avLst/>
          </a:prstGeom>
          <a:noFill/>
          <a:ln w="9525">
            <a:noFill/>
            <a:miter lim="800000"/>
            <a:headEnd/>
            <a:tailEnd/>
          </a:ln>
        </p:spPr>
      </p:pic>
      <p:sp>
        <p:nvSpPr>
          <p:cNvPr id="11268" name="1 Título"/>
          <p:cNvSpPr>
            <a:spLocks noGrp="1"/>
          </p:cNvSpPr>
          <p:nvPr>
            <p:ph type="title"/>
          </p:nvPr>
        </p:nvSpPr>
        <p:spPr>
          <a:noFill/>
        </p:spPr>
        <p:txBody>
          <a:bodyPr/>
          <a:lstStyle/>
          <a:p>
            <a:r>
              <a:rPr lang="es-MX" smtClean="0"/>
              <a:t>Sobre IMR Consulting</a:t>
            </a:r>
            <a:endParaRPr lang="es-ES" smtClean="0"/>
          </a:p>
        </p:txBody>
      </p:sp>
      <p:sp>
        <p:nvSpPr>
          <p:cNvPr id="11269" name="Rectangle 5"/>
          <p:cNvSpPr>
            <a:spLocks noGrp="1" noChangeArrowheads="1"/>
          </p:cNvSpPr>
          <p:nvPr>
            <p:ph type="body" idx="4294967295"/>
          </p:nvPr>
        </p:nvSpPr>
        <p:spPr>
          <a:xfrm>
            <a:off x="152400" y="995363"/>
            <a:ext cx="8839200" cy="5132387"/>
          </a:xfrm>
        </p:spPr>
        <p:txBody>
          <a:bodyPr/>
          <a:lstStyle/>
          <a:p>
            <a:pPr>
              <a:spcBef>
                <a:spcPct val="60000"/>
              </a:spcBef>
            </a:pPr>
            <a:endParaRPr lang="es-AR" smtClean="0"/>
          </a:p>
          <a:p>
            <a:pPr>
              <a:spcBef>
                <a:spcPct val="60000"/>
              </a:spcBef>
            </a:pPr>
            <a:r>
              <a:rPr lang="es-AR" smtClean="0"/>
              <a:t>Somos una firma de Consultoría con fuerte compromiso hacia la </a:t>
            </a:r>
            <a:r>
              <a:rPr lang="es-AR" smtClean="0">
                <a:solidFill>
                  <a:schemeClr val="accent1"/>
                </a:solidFill>
              </a:rPr>
              <a:t>mejora y desarrollo de las operaciones</a:t>
            </a:r>
            <a:r>
              <a:rPr lang="es-AR" smtClean="0"/>
              <a:t> de nuestros clientes reflejado en el logro de mayores</a:t>
            </a:r>
            <a:r>
              <a:rPr lang="es-AR" smtClean="0">
                <a:solidFill>
                  <a:schemeClr val="accent1"/>
                </a:solidFill>
              </a:rPr>
              <a:t> beneficios y resultados</a:t>
            </a:r>
            <a:r>
              <a:rPr lang="es-AR" smtClean="0"/>
              <a:t> substanciales y perdurables.</a:t>
            </a:r>
          </a:p>
          <a:p>
            <a:pPr>
              <a:spcBef>
                <a:spcPct val="60000"/>
              </a:spcBef>
            </a:pPr>
            <a:r>
              <a:rPr lang="es-AR" smtClean="0"/>
              <a:t>Tenemos una </a:t>
            </a:r>
            <a:r>
              <a:rPr lang="es-AR" smtClean="0">
                <a:solidFill>
                  <a:schemeClr val="accent1"/>
                </a:solidFill>
              </a:rPr>
              <a:t>visión integral de los procesos de cambio</a:t>
            </a:r>
            <a:r>
              <a:rPr lang="es-AR" smtClean="0"/>
              <a:t> que incluye la gente, y la cultura de nuestros clientes así como una alta integración de tres áreas de experiencias: </a:t>
            </a:r>
          </a:p>
          <a:p>
            <a:pPr lvl="1">
              <a:spcBef>
                <a:spcPct val="60000"/>
              </a:spcBef>
            </a:pPr>
            <a:r>
              <a:rPr lang="es-AR" sz="1800" smtClean="0"/>
              <a:t>Estrategia y Desempeño Corporativo, </a:t>
            </a:r>
          </a:p>
          <a:p>
            <a:pPr lvl="1">
              <a:spcBef>
                <a:spcPct val="60000"/>
              </a:spcBef>
            </a:pPr>
            <a:r>
              <a:rPr lang="es-AR" sz="1800" smtClean="0"/>
              <a:t>Procesos de Negocio, y </a:t>
            </a:r>
          </a:p>
          <a:p>
            <a:pPr lvl="1">
              <a:spcBef>
                <a:spcPct val="60000"/>
              </a:spcBef>
            </a:pPr>
            <a:r>
              <a:rPr lang="es-AR" sz="1800" smtClean="0"/>
              <a:t>Sistemas y Tecnologías de Información (TI).</a:t>
            </a:r>
          </a:p>
          <a:p>
            <a:r>
              <a:rPr lang="es-MX" smtClean="0"/>
              <a:t>Nuestro enfoque de servicio de </a:t>
            </a:r>
            <a:r>
              <a:rPr lang="es-MX" b="1" smtClean="0">
                <a:solidFill>
                  <a:schemeClr val="accent1"/>
                </a:solidFill>
              </a:rPr>
              <a:t>Gestión de Riesgos y Cumplimiento </a:t>
            </a:r>
            <a:r>
              <a:rPr lang="es-MX" smtClean="0"/>
              <a:t>se orienta a 		               brindar </a:t>
            </a:r>
            <a:r>
              <a:rPr lang="es-MX" smtClean="0">
                <a:solidFill>
                  <a:schemeClr val="accent1"/>
                </a:solidFill>
              </a:rPr>
              <a:t>asesoramiento</a:t>
            </a:r>
            <a:r>
              <a:rPr lang="es-MX" smtClean="0"/>
              <a:t>, </a:t>
            </a:r>
            <a:r>
              <a:rPr lang="es-MX" smtClean="0">
                <a:solidFill>
                  <a:schemeClr val="accent1"/>
                </a:solidFill>
              </a:rPr>
              <a:t>acompañamiento metodológico </a:t>
            </a:r>
            <a:r>
              <a:rPr lang="es-MX" smtClean="0"/>
              <a:t>y/o </a:t>
            </a:r>
            <a:r>
              <a:rPr lang="es-MX" smtClean="0">
                <a:solidFill>
                  <a:schemeClr val="accent1"/>
                </a:solidFill>
              </a:rPr>
              <a:t>asistencia  </a:t>
            </a:r>
            <a:r>
              <a:rPr lang="es-MX" smtClean="0"/>
              <a:t>para 	                responder a las demandas del negocio en dicho ámbito.</a:t>
            </a:r>
          </a:p>
          <a:p>
            <a:pPr>
              <a:buFont typeface="Wingdings" pitchFamily="2" charset="2"/>
              <a:buNone/>
            </a:pPr>
            <a:r>
              <a:rPr lang="es-MX" smtClean="0"/>
              <a:t>	A continuación les brindamos mayor información al respecto.</a:t>
            </a:r>
            <a:endParaRPr lang="es-E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s-MX" smtClean="0"/>
              <a:t>Sobre nuestro enfoque de servicio Gestión de Riesgos y Cumplimiento</a:t>
            </a:r>
            <a:endParaRPr lang="es-ES" smtClean="0"/>
          </a:p>
        </p:txBody>
      </p:sp>
      <p:sp>
        <p:nvSpPr>
          <p:cNvPr id="12291" name="Rectangle 3"/>
          <p:cNvSpPr>
            <a:spLocks noGrp="1" noChangeArrowheads="1"/>
          </p:cNvSpPr>
          <p:nvPr>
            <p:ph type="body" idx="1"/>
          </p:nvPr>
        </p:nvSpPr>
        <p:spPr/>
        <p:txBody>
          <a:bodyPr/>
          <a:lstStyle/>
          <a:p>
            <a:pPr>
              <a:spcBef>
                <a:spcPct val="50000"/>
              </a:spcBef>
              <a:buFont typeface="Wingdings" pitchFamily="2" charset="2"/>
              <a:buNone/>
            </a:pPr>
            <a:endParaRPr lang="es-MX" smtClean="0"/>
          </a:p>
          <a:p>
            <a:pPr>
              <a:spcBef>
                <a:spcPct val="50000"/>
              </a:spcBef>
            </a:pPr>
            <a:r>
              <a:rPr lang="es-MX" smtClean="0"/>
              <a:t>En lo referente a nuestra práctica de Gestión del Riesgo y Cumplimiento, aplicamos la experiencia y conocimientos de nuestros profesionales, entre otros, en los siguientes campos de actuación:</a:t>
            </a:r>
          </a:p>
          <a:p>
            <a:pPr lvl="1">
              <a:spcBef>
                <a:spcPct val="50000"/>
              </a:spcBef>
            </a:pPr>
            <a:r>
              <a:rPr lang="es-AR" smtClean="0"/>
              <a:t>Riesgos Operacionales y Transaccional.es.</a:t>
            </a:r>
          </a:p>
          <a:p>
            <a:pPr lvl="1">
              <a:spcBef>
                <a:spcPct val="50000"/>
              </a:spcBef>
              <a:buFont typeface="Wingdings" pitchFamily="2" charset="2"/>
              <a:buNone/>
            </a:pPr>
            <a:r>
              <a:rPr lang="es-AR" sz="1200" smtClean="0"/>
              <a:t>	Asistencia profesional en la instrumentación de programas y soluciones informáticas de soporte para la Prevención de Lavado de Dinero de acuerdo a los marcos regulatorios imperantes.</a:t>
            </a:r>
          </a:p>
          <a:p>
            <a:pPr lvl="1">
              <a:spcBef>
                <a:spcPct val="50000"/>
              </a:spcBef>
              <a:buFont typeface="Wingdings" pitchFamily="2" charset="2"/>
              <a:buNone/>
            </a:pPr>
            <a:r>
              <a:rPr lang="es-AR" sz="1200" smtClean="0"/>
              <a:t>	Definición e implementación de áreas de gestión de riesgos incluyendo su organización, normas, procedimientos y procesos así como definición, implementación y automatización de controles y planes de mitigación y respuesta ante contingencias.</a:t>
            </a:r>
          </a:p>
          <a:p>
            <a:pPr lvl="1">
              <a:spcBef>
                <a:spcPct val="50000"/>
              </a:spcBef>
              <a:buFont typeface="Wingdings" pitchFamily="2" charset="2"/>
              <a:buNone/>
            </a:pPr>
            <a:r>
              <a:rPr lang="es-AR" sz="1200" smtClean="0"/>
              <a:t>	Auditorías operativas de procesos, incluyendo realización de diagnósticos y actividades de evaluación sobre los riesgos de negocio así como la revisión y rediseño de procesos críticos buscando su optimización desde la visión operativa y de riesgos.</a:t>
            </a:r>
          </a:p>
          <a:p>
            <a:pPr lvl="1">
              <a:spcBef>
                <a:spcPct val="50000"/>
              </a:spcBef>
              <a:buFont typeface="Wingdings" pitchFamily="2" charset="2"/>
              <a:buNone/>
            </a:pPr>
            <a:r>
              <a:rPr lang="es-AR" sz="1200" smtClean="0"/>
              <a:t>	Definición e instrumentación de modelos y mejores prácticas para la gestión de riesgos y el control interno incluyendo el diseño e implementación de sus componentes (por ejemplo controles manuales y automáticos, matrices de riesgo, por mencionar algunos).</a:t>
            </a:r>
          </a:p>
          <a:p>
            <a:pPr lvl="1">
              <a:spcBef>
                <a:spcPct val="50000"/>
              </a:spcBef>
            </a:pPr>
            <a:r>
              <a:rPr lang="es-AR" smtClean="0"/>
              <a:t>Riesgos de Información y TI.</a:t>
            </a:r>
          </a:p>
          <a:p>
            <a:pPr lvl="1">
              <a:spcBef>
                <a:spcPct val="50000"/>
              </a:spcBef>
              <a:buFont typeface="Wingdings" pitchFamily="2" charset="2"/>
              <a:buNone/>
            </a:pPr>
            <a:r>
              <a:rPr lang="es-MX" sz="1200" smtClean="0"/>
              <a:t>	Minimización del riesgo inherente al uso de TI como soporte de las actividades de negocio por medio de servicios profesionales en el ámbito de Integridad de Aplicaciones, Segregación de Funciones, Seguridad y Privacidad Informática, Continuidad del Negocio y Recuperación ante Desastres, Cumplimiento con requerimientos regulatorios y/o de control, implementación de mejores prácticas y estándares (ejemplos son CObIT, ISO 27000, entre otros).</a:t>
            </a:r>
          </a:p>
          <a:p>
            <a:pPr lvl="1">
              <a:spcBef>
                <a:spcPct val="50000"/>
              </a:spcBef>
              <a:buFont typeface="Wingdings" pitchFamily="2" charset="2"/>
              <a:buNone/>
            </a:pPr>
            <a:r>
              <a:rPr lang="es-MX" sz="1200" smtClean="0"/>
              <a:t>	Auditorías operativas de sistemas y tecnologías de información incluyendo trabajados de diagnóstico técnico y funcional a nivel de arquitectura e infraestructura tecnológica, sistemas de aplicación, tecnologías de información y redes de comunicación.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IMR v01">
  <a:themeElements>
    <a:clrScheme name="">
      <a:dk1>
        <a:srgbClr val="000000"/>
      </a:dk1>
      <a:lt1>
        <a:srgbClr val="FFFFFF"/>
      </a:lt1>
      <a:dk2>
        <a:srgbClr val="800000"/>
      </a:dk2>
      <a:lt2>
        <a:srgbClr val="C8C8C8"/>
      </a:lt2>
      <a:accent1>
        <a:srgbClr val="8E4345"/>
      </a:accent1>
      <a:accent2>
        <a:srgbClr val="802026"/>
      </a:accent2>
      <a:accent3>
        <a:srgbClr val="FFFFFF"/>
      </a:accent3>
      <a:accent4>
        <a:srgbClr val="000000"/>
      </a:accent4>
      <a:accent5>
        <a:srgbClr val="C6B0B0"/>
      </a:accent5>
      <a:accent6>
        <a:srgbClr val="731C21"/>
      </a:accent6>
      <a:hlink>
        <a:srgbClr val="FF6600"/>
      </a:hlink>
      <a:folHlink>
        <a:srgbClr val="DDDDDD"/>
      </a:folHlink>
    </a:clrScheme>
    <a:fontScheme name="1_IMR v01">
      <a:majorFont>
        <a:latin typeface="Arial"/>
        <a:ea typeface=""/>
        <a:cs typeface=""/>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lnDef>
  </a:objectDefaults>
  <a:extraClrSchemeLst>
    <a:extraClrScheme>
      <a:clrScheme name="1_IMR v01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1_IMR v01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1_IMR v01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IMR v01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1_IMR v01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1_IMR v01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R v01">
  <a:themeElements>
    <a:clrScheme name="">
      <a:dk1>
        <a:srgbClr val="000000"/>
      </a:dk1>
      <a:lt1>
        <a:srgbClr val="FFFFFF"/>
      </a:lt1>
      <a:dk2>
        <a:srgbClr val="800000"/>
      </a:dk2>
      <a:lt2>
        <a:srgbClr val="C8C8C8"/>
      </a:lt2>
      <a:accent1>
        <a:srgbClr val="8E4345"/>
      </a:accent1>
      <a:accent2>
        <a:srgbClr val="802026"/>
      </a:accent2>
      <a:accent3>
        <a:srgbClr val="FFFFFF"/>
      </a:accent3>
      <a:accent4>
        <a:srgbClr val="000000"/>
      </a:accent4>
      <a:accent5>
        <a:srgbClr val="C6B0B0"/>
      </a:accent5>
      <a:accent6>
        <a:srgbClr val="731C21"/>
      </a:accent6>
      <a:hlink>
        <a:srgbClr val="FF6600"/>
      </a:hlink>
      <a:folHlink>
        <a:srgbClr val="DDDDDD"/>
      </a:folHlink>
    </a:clrScheme>
    <a:fontScheme name="IMR v01">
      <a:majorFont>
        <a:latin typeface="Arial Narrow"/>
        <a:ea typeface=""/>
        <a:cs typeface=""/>
      </a:majorFont>
      <a:minorFont>
        <a:latin typeface="Arial Narrow"/>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lnDef>
  </a:objectDefaults>
  <a:extraClrSchemeLst>
    <a:extraClrScheme>
      <a:clrScheme name="IMR v01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IMR v01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IMR v01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MR v01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IMR v01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IMR v01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lantilla Presentaciones IMR v02">
  <a:themeElements>
    <a:clrScheme name="">
      <a:dk1>
        <a:srgbClr val="000000"/>
      </a:dk1>
      <a:lt1>
        <a:srgbClr val="FFFFFF"/>
      </a:lt1>
      <a:dk2>
        <a:srgbClr val="800000"/>
      </a:dk2>
      <a:lt2>
        <a:srgbClr val="C8C8C8"/>
      </a:lt2>
      <a:accent1>
        <a:srgbClr val="8E4345"/>
      </a:accent1>
      <a:accent2>
        <a:srgbClr val="802026"/>
      </a:accent2>
      <a:accent3>
        <a:srgbClr val="FFFFFF"/>
      </a:accent3>
      <a:accent4>
        <a:srgbClr val="000000"/>
      </a:accent4>
      <a:accent5>
        <a:srgbClr val="C6B0B0"/>
      </a:accent5>
      <a:accent6>
        <a:srgbClr val="731C21"/>
      </a:accent6>
      <a:hlink>
        <a:srgbClr val="FF6600"/>
      </a:hlink>
      <a:folHlink>
        <a:srgbClr val="DDDDDD"/>
      </a:folHlink>
    </a:clrScheme>
    <a:fontScheme name="1_Plantilla Presentaciones IMR v0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1" i="0" u="none" strike="noStrike" cap="none" normalizeH="0" baseline="0" smtClean="0">
            <a:ln>
              <a:noFill/>
            </a:ln>
            <a:solidFill>
              <a:srgbClr val="FFFFFF"/>
            </a:solidFill>
            <a:effectLst/>
            <a:latin typeface="Arial" charset="0"/>
          </a:defRPr>
        </a:defPPr>
      </a:lstStyle>
    </a:lnDef>
  </a:objectDefaults>
  <a:extraClrSchemeLst>
    <a:extraClrScheme>
      <a:clrScheme name="1_Plantilla Presentaciones IMR v02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1_Plantilla Presentaciones IMR v02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1_Plantilla Presentaciones IMR v02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Plantilla Presentaciones IMR v02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1_Plantilla Presentaciones IMR v02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1_Plantilla Presentaciones IMR v02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ilatina</Template>
  <TotalTime>8275</TotalTime>
  <Words>2179</Words>
  <Application>Microsoft Office PowerPoint</Application>
  <PresentationFormat>Presentación en pantalla (4:3)</PresentationFormat>
  <Paragraphs>211</Paragraphs>
  <Slides>16</Slides>
  <Notes>1</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16</vt:i4>
      </vt:variant>
    </vt:vector>
  </HeadingPairs>
  <TitlesOfParts>
    <vt:vector size="24" baseType="lpstr">
      <vt:lpstr>Arial</vt:lpstr>
      <vt:lpstr>Times New Roman</vt:lpstr>
      <vt:lpstr>Wingdings</vt:lpstr>
      <vt:lpstr>Arial Narrow</vt:lpstr>
      <vt:lpstr>Verdana</vt:lpstr>
      <vt:lpstr>1_IMR v01</vt:lpstr>
      <vt:lpstr>IMR v01</vt:lpstr>
      <vt:lpstr>1_Plantilla Presentaciones IMR v02</vt:lpstr>
      <vt:lpstr>¿Cómo aportar valor al negocio por medio de una gestión efectiva de los riesgos?</vt:lpstr>
      <vt:lpstr>Objeto del documento</vt:lpstr>
      <vt:lpstr>Desafíos del contexto actual de negocio</vt:lpstr>
      <vt:lpstr>Imperativos a considerar</vt:lpstr>
      <vt:lpstr>Enfoque metodológico para la gestión integral del riesgos</vt:lpstr>
      <vt:lpstr>Enfoque metodológico para la gestión integral del riesgos (cont.)</vt:lpstr>
      <vt:lpstr>Enfoque metodológico para la gestión integral del riesgos (cont.)</vt:lpstr>
      <vt:lpstr>Sobre IMR Consulting</vt:lpstr>
      <vt:lpstr>Sobre nuestro enfoque de servicio Gestión de Riesgos y Cumplimiento</vt:lpstr>
      <vt:lpstr>Algunos clientes de la industria que confían en nuestra red de profesionales</vt:lpstr>
      <vt:lpstr>Información de contacto</vt:lpstr>
      <vt:lpstr>Andrés Menini Socio Gerente</vt:lpstr>
      <vt:lpstr>Rosendo Rubiero Socio Gerente</vt:lpstr>
      <vt:lpstr>Alejandro Indarte Gerente de Consultoría de Negocios y Eficiencia de TI</vt:lpstr>
      <vt:lpstr>Consultor Especialista de Industria Antecedentes relativos a Prevención de Lavado del Dinero</vt:lpstr>
      <vt:lpstr>Consultor Especialista de Industria (cont.) Antecedentes relativos a Prevención de Lavado del Dinero</vt:lpstr>
    </vt:vector>
  </TitlesOfParts>
  <Company>IMR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CONSULTING SKILLS</dc:title>
  <dc:creator>IMR</dc:creator>
  <cp:lastModifiedBy>Javier Orlando Colavini</cp:lastModifiedBy>
  <cp:revision>241</cp:revision>
  <dcterms:created xsi:type="dcterms:W3CDTF">2006-05-23T18:12:23Z</dcterms:created>
  <dcterms:modified xsi:type="dcterms:W3CDTF">2012-04-18T16:55:04Z</dcterms:modified>
</cp:coreProperties>
</file>