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8" r:id="rId4"/>
    <p:sldId id="260" r:id="rId5"/>
    <p:sldId id="262" r:id="rId6"/>
    <p:sldId id="267" r:id="rId7"/>
    <p:sldId id="263" r:id="rId8"/>
    <p:sldId id="264" r:id="rId9"/>
    <p:sldId id="265" r:id="rId10"/>
    <p:sldId id="268" r:id="rId11"/>
    <p:sldId id="269" r:id="rId12"/>
    <p:sldId id="266" r:id="rId13"/>
    <p:sldId id="270" r:id="rId14"/>
    <p:sldId id="271" r:id="rId15"/>
    <p:sldId id="278" r:id="rId16"/>
    <p:sldId id="282" r:id="rId17"/>
    <p:sldId id="272" r:id="rId18"/>
    <p:sldId id="274" r:id="rId19"/>
    <p:sldId id="273" r:id="rId20"/>
    <p:sldId id="276" r:id="rId21"/>
    <p:sldId id="275" r:id="rId22"/>
    <p:sldId id="277" r:id="rId23"/>
    <p:sldId id="279" r:id="rId24"/>
    <p:sldId id="280" r:id="rId25"/>
    <p:sldId id="281"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782" autoAdjust="0"/>
  </p:normalViewPr>
  <p:slideViewPr>
    <p:cSldViewPr snapToGrid="0" showGuides="1">
      <p:cViewPr varScale="1">
        <p:scale>
          <a:sx n="85" d="100"/>
          <a:sy n="85" d="100"/>
        </p:scale>
        <p:origin x="1460" y="40"/>
      </p:cViewPr>
      <p:guideLst>
        <p:guide orient="horz" pos="2160"/>
        <p:guide pos="3840"/>
      </p:guideLst>
    </p:cSldViewPr>
  </p:slideViewPr>
  <p:outlineViewPr>
    <p:cViewPr>
      <p:scale>
        <a:sx n="33" d="100"/>
        <a:sy n="33" d="100"/>
      </p:scale>
      <p:origin x="0" y="-2587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ritter" userId="8cdce680bfcc5cb3" providerId="LiveId" clId="{BBABD1AB-9DED-4C91-8064-3D9E4B06A181}"/>
    <pc:docChg chg="custSel modSld">
      <pc:chgData name="Mark Gritter" userId="8cdce680bfcc5cb3" providerId="LiveId" clId="{BBABD1AB-9DED-4C91-8064-3D9E4B06A181}" dt="2020-10-08T00:11:50.974" v="325" actId="20577"/>
      <pc:docMkLst>
        <pc:docMk/>
      </pc:docMkLst>
      <pc:sldChg chg="modSp mod">
        <pc:chgData name="Mark Gritter" userId="8cdce680bfcc5cb3" providerId="LiveId" clId="{BBABD1AB-9DED-4C91-8064-3D9E4B06A181}" dt="2020-10-08T00:06:13.570" v="47" actId="20577"/>
        <pc:sldMkLst>
          <pc:docMk/>
          <pc:sldMk cId="369891324" sldId="256"/>
        </pc:sldMkLst>
        <pc:spChg chg="mod">
          <ac:chgData name="Mark Gritter" userId="8cdce680bfcc5cb3" providerId="LiveId" clId="{BBABD1AB-9DED-4C91-8064-3D9E4B06A181}" dt="2020-10-08T00:06:13.570" v="47" actId="20577"/>
          <ac:spMkLst>
            <pc:docMk/>
            <pc:sldMk cId="369891324" sldId="256"/>
            <ac:spMk id="5" creationId="{43B5FA68-80C1-4F3A-8D9E-A547B9542946}"/>
          </ac:spMkLst>
        </pc:spChg>
      </pc:sldChg>
      <pc:sldChg chg="modNotesTx">
        <pc:chgData name="Mark Gritter" userId="8cdce680bfcc5cb3" providerId="LiveId" clId="{BBABD1AB-9DED-4C91-8064-3D9E4B06A181}" dt="2020-10-08T00:07:06.756" v="48" actId="20577"/>
        <pc:sldMkLst>
          <pc:docMk/>
          <pc:sldMk cId="3108315586" sldId="271"/>
        </pc:sldMkLst>
      </pc:sldChg>
      <pc:sldChg chg="modSp mod">
        <pc:chgData name="Mark Gritter" userId="8cdce680bfcc5cb3" providerId="LiveId" clId="{BBABD1AB-9DED-4C91-8064-3D9E4B06A181}" dt="2020-09-28T01:03:46.972" v="6" actId="20577"/>
        <pc:sldMkLst>
          <pc:docMk/>
          <pc:sldMk cId="2307055646" sldId="281"/>
        </pc:sldMkLst>
        <pc:spChg chg="mod">
          <ac:chgData name="Mark Gritter" userId="8cdce680bfcc5cb3" providerId="LiveId" clId="{BBABD1AB-9DED-4C91-8064-3D9E4B06A181}" dt="2020-09-28T01:03:46.972" v="6" actId="20577"/>
          <ac:spMkLst>
            <pc:docMk/>
            <pc:sldMk cId="2307055646" sldId="281"/>
            <ac:spMk id="3" creationId="{74747BD0-D08D-45FA-89D9-8A66D9A16FDC}"/>
          </ac:spMkLst>
        </pc:spChg>
      </pc:sldChg>
      <pc:sldChg chg="modSp mod">
        <pc:chgData name="Mark Gritter" userId="8cdce680bfcc5cb3" providerId="LiveId" clId="{BBABD1AB-9DED-4C91-8064-3D9E4B06A181}" dt="2020-10-08T00:10:30.724" v="198" actId="313"/>
        <pc:sldMkLst>
          <pc:docMk/>
          <pc:sldMk cId="1243124265" sldId="284"/>
        </pc:sldMkLst>
        <pc:spChg chg="mod">
          <ac:chgData name="Mark Gritter" userId="8cdce680bfcc5cb3" providerId="LiveId" clId="{BBABD1AB-9DED-4C91-8064-3D9E4B06A181}" dt="2020-10-08T00:10:30.724" v="198" actId="313"/>
          <ac:spMkLst>
            <pc:docMk/>
            <pc:sldMk cId="1243124265" sldId="284"/>
            <ac:spMk id="3" creationId="{2DA93A98-E126-4BB4-BE2F-B4C53F074609}"/>
          </ac:spMkLst>
        </pc:spChg>
      </pc:sldChg>
      <pc:sldChg chg="modSp mod">
        <pc:chgData name="Mark Gritter" userId="8cdce680bfcc5cb3" providerId="LiveId" clId="{BBABD1AB-9DED-4C91-8064-3D9E4B06A181}" dt="2020-10-08T00:11:50.974" v="325" actId="20577"/>
        <pc:sldMkLst>
          <pc:docMk/>
          <pc:sldMk cId="73260560" sldId="287"/>
        </pc:sldMkLst>
        <pc:spChg chg="mod">
          <ac:chgData name="Mark Gritter" userId="8cdce680bfcc5cb3" providerId="LiveId" clId="{BBABD1AB-9DED-4C91-8064-3D9E4B06A181}" dt="2020-10-08T00:11:50.974" v="325" actId="20577"/>
          <ac:spMkLst>
            <pc:docMk/>
            <pc:sldMk cId="73260560" sldId="287"/>
            <ac:spMk id="3" creationId="{5AB2E82B-4CD1-418E-BCDC-438A06C9D9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89319-4F97-41B3-8AF4-5A239DBD67D4}"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5CB1F-7540-495B-824A-CEA5857B062A}" type="slidenum">
              <a:rPr lang="en-US" smtClean="0"/>
              <a:t>‹#›</a:t>
            </a:fld>
            <a:endParaRPr lang="en-US"/>
          </a:p>
        </p:txBody>
      </p:sp>
    </p:spTree>
    <p:extLst>
      <p:ext uri="{BB962C8B-B14F-4D97-AF65-F5344CB8AC3E}">
        <p14:creationId xmlns:p14="http://schemas.microsoft.com/office/powerpoint/2010/main" val="48241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 grammar consists of a set of graph rewriting rules. It’s like a context-sensitive grammar, but it operates on graphs instead of strings.</a:t>
            </a:r>
          </a:p>
          <a:p>
            <a:endParaRPr lang="en-US" dirty="0"/>
          </a:p>
          <a:p>
            <a:r>
              <a:rPr lang="en-US" dirty="0"/>
              <a:t>The left hand side is a graph to match.  The right hand side shows how to transform that graph.  In this example, we find a node labelled “leaf” and change its label to “internal”, then add two more leaves.  You can see 12 iterations of this rule on the right.</a:t>
            </a:r>
          </a:p>
        </p:txBody>
      </p:sp>
      <p:sp>
        <p:nvSpPr>
          <p:cNvPr id="4" name="Slide Number Placeholder 3"/>
          <p:cNvSpPr>
            <a:spLocks noGrp="1"/>
          </p:cNvSpPr>
          <p:nvPr>
            <p:ph type="sldNum" sz="quarter" idx="5"/>
          </p:nvPr>
        </p:nvSpPr>
        <p:spPr/>
        <p:txBody>
          <a:bodyPr/>
          <a:lstStyle/>
          <a:p>
            <a:fld id="{A785CB1F-7540-495B-824A-CEA5857B062A}" type="slidenum">
              <a:rPr lang="en-US" smtClean="0"/>
              <a:t>2</a:t>
            </a:fld>
            <a:endParaRPr lang="en-US"/>
          </a:p>
        </p:txBody>
      </p:sp>
    </p:spTree>
    <p:extLst>
      <p:ext uri="{BB962C8B-B14F-4D97-AF65-F5344CB8AC3E}">
        <p14:creationId xmlns:p14="http://schemas.microsoft.com/office/powerpoint/2010/main" val="3069809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recent effort along those lines is the twitter bot “Tiny Peril” which creates adventure-like graphs.  Ian Holmes wrote a small </a:t>
            </a:r>
            <a:r>
              <a:rPr lang="en-US" dirty="0" err="1"/>
              <a:t>Javascript</a:t>
            </a:r>
            <a:r>
              <a:rPr lang="en-US" dirty="0"/>
              <a:t> graph grammar engine that’s the basis of this work.</a:t>
            </a:r>
          </a:p>
        </p:txBody>
      </p:sp>
      <p:sp>
        <p:nvSpPr>
          <p:cNvPr id="4" name="Slide Number Placeholder 3"/>
          <p:cNvSpPr>
            <a:spLocks noGrp="1"/>
          </p:cNvSpPr>
          <p:nvPr>
            <p:ph type="sldNum" sz="quarter" idx="5"/>
          </p:nvPr>
        </p:nvSpPr>
        <p:spPr/>
        <p:txBody>
          <a:bodyPr/>
          <a:lstStyle/>
          <a:p>
            <a:fld id="{A785CB1F-7540-495B-824A-CEA5857B062A}" type="slidenum">
              <a:rPr lang="en-US" smtClean="0"/>
              <a:t>11</a:t>
            </a:fld>
            <a:endParaRPr lang="en-US"/>
          </a:p>
        </p:txBody>
      </p:sp>
    </p:spTree>
    <p:extLst>
      <p:ext uri="{BB962C8B-B14F-4D97-AF65-F5344CB8AC3E}">
        <p14:creationId xmlns:p14="http://schemas.microsoft.com/office/powerpoint/2010/main" val="282513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5CB1F-7540-495B-824A-CEA5857B062A}" type="slidenum">
              <a:rPr lang="en-US" smtClean="0"/>
              <a:t>12</a:t>
            </a:fld>
            <a:endParaRPr lang="en-US"/>
          </a:p>
        </p:txBody>
      </p:sp>
    </p:spTree>
    <p:extLst>
      <p:ext uri="{BB962C8B-B14F-4D97-AF65-F5344CB8AC3E}">
        <p14:creationId xmlns:p14="http://schemas.microsoft.com/office/powerpoint/2010/main" val="214608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 in soffit has named vertices, with tags attached to vertices or edges.</a:t>
            </a:r>
          </a:p>
        </p:txBody>
      </p:sp>
      <p:sp>
        <p:nvSpPr>
          <p:cNvPr id="4" name="Slide Number Placeholder 3"/>
          <p:cNvSpPr>
            <a:spLocks noGrp="1"/>
          </p:cNvSpPr>
          <p:nvPr>
            <p:ph type="sldNum" sz="quarter" idx="5"/>
          </p:nvPr>
        </p:nvSpPr>
        <p:spPr/>
        <p:txBody>
          <a:bodyPr/>
          <a:lstStyle/>
          <a:p>
            <a:fld id="{A785CB1F-7540-495B-824A-CEA5857B062A}" type="slidenum">
              <a:rPr lang="en-US" smtClean="0"/>
              <a:t>13</a:t>
            </a:fld>
            <a:endParaRPr lang="en-US"/>
          </a:p>
        </p:txBody>
      </p:sp>
    </p:spTree>
    <p:extLst>
      <p:ext uri="{BB962C8B-B14F-4D97-AF65-F5344CB8AC3E}">
        <p14:creationId xmlns:p14="http://schemas.microsoft.com/office/powerpoint/2010/main" val="407712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Tracery’s design, graph grammars in Soffit are JSON objects with the left hand side as the key, and the right hand side is the value (or a list of values, each of which could be used.)  Here’s a simple Soffit grammar that generates a random graph with 5 vertices.</a:t>
            </a:r>
          </a:p>
        </p:txBody>
      </p:sp>
      <p:sp>
        <p:nvSpPr>
          <p:cNvPr id="4" name="Slide Number Placeholder 3"/>
          <p:cNvSpPr>
            <a:spLocks noGrp="1"/>
          </p:cNvSpPr>
          <p:nvPr>
            <p:ph type="sldNum" sz="quarter" idx="5"/>
          </p:nvPr>
        </p:nvSpPr>
        <p:spPr/>
        <p:txBody>
          <a:bodyPr/>
          <a:lstStyle/>
          <a:p>
            <a:fld id="{A785CB1F-7540-495B-824A-CEA5857B062A}" type="slidenum">
              <a:rPr lang="en-US" smtClean="0"/>
              <a:t>14</a:t>
            </a:fld>
            <a:endParaRPr lang="en-US"/>
          </a:p>
        </p:txBody>
      </p:sp>
    </p:spTree>
    <p:extLst>
      <p:ext uri="{BB962C8B-B14F-4D97-AF65-F5344CB8AC3E}">
        <p14:creationId xmlns:p14="http://schemas.microsoft.com/office/powerpoint/2010/main" val="1387096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additions to the Dot syntax.  One is that edges can be chained together, or written in the opposite direction.</a:t>
            </a:r>
          </a:p>
          <a:p>
            <a:endParaRPr lang="en-US" dirty="0"/>
          </a:p>
          <a:p>
            <a:r>
              <a:rPr lang="en-US" dirty="0"/>
              <a:t>The caret character, standing for “join” specifies that two vertices should be merged together in the right-hand side of a rule.</a:t>
            </a:r>
          </a:p>
          <a:p>
            <a:endParaRPr lang="en-US" dirty="0"/>
          </a:p>
          <a:p>
            <a:r>
              <a:rPr lang="en-US" dirty="0"/>
              <a:t>Like Swift, nearly any Unicode character is a valid identifier.</a:t>
            </a:r>
          </a:p>
        </p:txBody>
      </p:sp>
      <p:sp>
        <p:nvSpPr>
          <p:cNvPr id="4" name="Slide Number Placeholder 3"/>
          <p:cNvSpPr>
            <a:spLocks noGrp="1"/>
          </p:cNvSpPr>
          <p:nvPr>
            <p:ph type="sldNum" sz="quarter" idx="5"/>
          </p:nvPr>
        </p:nvSpPr>
        <p:spPr/>
        <p:txBody>
          <a:bodyPr/>
          <a:lstStyle/>
          <a:p>
            <a:fld id="{A785CB1F-7540-495B-824A-CEA5857B062A}" type="slidenum">
              <a:rPr lang="en-US" smtClean="0"/>
              <a:t>15</a:t>
            </a:fld>
            <a:endParaRPr lang="en-US"/>
          </a:p>
        </p:txBody>
      </p:sp>
    </p:spTree>
    <p:extLst>
      <p:ext uri="{BB962C8B-B14F-4D97-AF65-F5344CB8AC3E}">
        <p14:creationId xmlns:p14="http://schemas.microsoft.com/office/powerpoint/2010/main" val="114146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was successful at using Soffit in other projects! I built a system called </a:t>
            </a:r>
            <a:r>
              <a:rPr lang="en-US" dirty="0" err="1"/>
              <a:t>Emojiconomy</a:t>
            </a:r>
            <a:r>
              <a:rPr lang="en-US" dirty="0"/>
              <a:t> that builds toy economies, which I talked about at this year’s Roguelike Celebration last week.</a:t>
            </a:r>
          </a:p>
          <a:p>
            <a:r>
              <a:rPr lang="en-US" dirty="0"/>
              <a:t>I’m working on an extension that produces SVG output, shown here creating some small robots.</a:t>
            </a:r>
            <a:br>
              <a:rPr lang="en-US" dirty="0"/>
            </a:br>
            <a:r>
              <a:rPr lang="en-US" dirty="0"/>
              <a:t>As a stunt, I tried to use Soffit to solve Advent of Code problems last year and I did manage to solve a few, but very slowly because the graphs get large.</a:t>
            </a:r>
          </a:p>
        </p:txBody>
      </p:sp>
      <p:sp>
        <p:nvSpPr>
          <p:cNvPr id="4" name="Slide Number Placeholder 3"/>
          <p:cNvSpPr>
            <a:spLocks noGrp="1"/>
          </p:cNvSpPr>
          <p:nvPr>
            <p:ph type="sldNum" sz="quarter" idx="5"/>
          </p:nvPr>
        </p:nvSpPr>
        <p:spPr/>
        <p:txBody>
          <a:bodyPr/>
          <a:lstStyle/>
          <a:p>
            <a:fld id="{A785CB1F-7540-495B-824A-CEA5857B062A}" type="slidenum">
              <a:rPr lang="en-US" smtClean="0"/>
              <a:t>18</a:t>
            </a:fld>
            <a:endParaRPr lang="en-US"/>
          </a:p>
        </p:txBody>
      </p:sp>
    </p:spTree>
    <p:extLst>
      <p:ext uri="{BB962C8B-B14F-4D97-AF65-F5344CB8AC3E}">
        <p14:creationId xmlns:p14="http://schemas.microsoft.com/office/powerpoint/2010/main" val="88584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 way to name rules for debugging</a:t>
            </a:r>
          </a:p>
        </p:txBody>
      </p:sp>
      <p:sp>
        <p:nvSpPr>
          <p:cNvPr id="4" name="Slide Number Placeholder 3"/>
          <p:cNvSpPr>
            <a:spLocks noGrp="1"/>
          </p:cNvSpPr>
          <p:nvPr>
            <p:ph type="sldNum" sz="quarter" idx="5"/>
          </p:nvPr>
        </p:nvSpPr>
        <p:spPr/>
        <p:txBody>
          <a:bodyPr/>
          <a:lstStyle/>
          <a:p>
            <a:fld id="{A785CB1F-7540-495B-824A-CEA5857B062A}" type="slidenum">
              <a:rPr lang="en-US" smtClean="0"/>
              <a:t>19</a:t>
            </a:fld>
            <a:endParaRPr lang="en-US"/>
          </a:p>
        </p:txBody>
      </p:sp>
    </p:spTree>
    <p:extLst>
      <p:ext uri="{BB962C8B-B14F-4D97-AF65-F5344CB8AC3E}">
        <p14:creationId xmlns:p14="http://schemas.microsoft.com/office/powerpoint/2010/main" val="3326063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from the Advent of Code solutions.  One technique I developed is to have left and right hand side of different lines so I could visually align them to highlight the changes.  But think of like, 8 more rules exactly like this.  You can see some rules get extremely hairy and a line break would really help.</a:t>
            </a:r>
          </a:p>
        </p:txBody>
      </p:sp>
      <p:sp>
        <p:nvSpPr>
          <p:cNvPr id="4" name="Slide Number Placeholder 3"/>
          <p:cNvSpPr>
            <a:spLocks noGrp="1"/>
          </p:cNvSpPr>
          <p:nvPr>
            <p:ph type="sldNum" sz="quarter" idx="5"/>
          </p:nvPr>
        </p:nvSpPr>
        <p:spPr/>
        <p:txBody>
          <a:bodyPr/>
          <a:lstStyle/>
          <a:p>
            <a:fld id="{A785CB1F-7540-495B-824A-CEA5857B062A}" type="slidenum">
              <a:rPr lang="en-US" smtClean="0"/>
              <a:t>20</a:t>
            </a:fld>
            <a:endParaRPr lang="en-US"/>
          </a:p>
        </p:txBody>
      </p:sp>
    </p:spTree>
    <p:extLst>
      <p:ext uri="{BB962C8B-B14F-4D97-AF65-F5344CB8AC3E}">
        <p14:creationId xmlns:p14="http://schemas.microsoft.com/office/powerpoint/2010/main" val="732300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I’m less clear are mistakes, although they are signs that my language did not meet its design goal.</a:t>
            </a:r>
            <a:br>
              <a:rPr lang="en-US" dirty="0"/>
            </a:br>
            <a:r>
              <a:rPr lang="en-US" dirty="0" err="1"/>
              <a:t>I</a:t>
            </a:r>
            <a:r>
              <a:rPr lang="en-US" dirty="0"/>
              <a:t> like Python, but in terms of my design goals to create something embeddable, it’s still too much. Lua would be a better choice, or maybe JavaScript.</a:t>
            </a:r>
          </a:p>
          <a:p>
            <a:r>
              <a:rPr lang="en-US" dirty="0"/>
              <a:t>Soffit ensures that each node on the left matches distinct nodes in the in the graph, because I thought that would be simpler to understand, but then I discovered cases where I wanted that!  Like, if you’re going to parse symbols and have only one version of each, suddenly injectivity means you can’t match the pair “A, A”.</a:t>
            </a:r>
          </a:p>
          <a:p>
            <a:r>
              <a:rPr lang="en-US" dirty="0"/>
              <a:t>Tracery has ports to every language you can think of; would it really be feasible to do this with Soffit? Not as it currently stands.</a:t>
            </a:r>
          </a:p>
        </p:txBody>
      </p:sp>
      <p:sp>
        <p:nvSpPr>
          <p:cNvPr id="4" name="Slide Number Placeholder 3"/>
          <p:cNvSpPr>
            <a:spLocks noGrp="1"/>
          </p:cNvSpPr>
          <p:nvPr>
            <p:ph type="sldNum" sz="quarter" idx="5"/>
          </p:nvPr>
        </p:nvSpPr>
        <p:spPr/>
        <p:txBody>
          <a:bodyPr/>
          <a:lstStyle/>
          <a:p>
            <a:fld id="{A785CB1F-7540-495B-824A-CEA5857B062A}" type="slidenum">
              <a:rPr lang="en-US" smtClean="0"/>
              <a:t>21</a:t>
            </a:fld>
            <a:endParaRPr lang="en-US"/>
          </a:p>
        </p:txBody>
      </p:sp>
    </p:spTree>
    <p:extLst>
      <p:ext uri="{BB962C8B-B14F-4D97-AF65-F5344CB8AC3E}">
        <p14:creationId xmlns:p14="http://schemas.microsoft.com/office/powerpoint/2010/main" val="1528150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let’s talk about Category Theory, which provides a model for how graph grammars work.  But really the practical impact can be expressed in this one page.</a:t>
            </a:r>
            <a:br>
              <a:rPr lang="en-US" dirty="0"/>
            </a:br>
            <a:r>
              <a:rPr lang="en-US" dirty="0"/>
              <a:t>A “DPO” is an older model  that specifies how to handle deletion.  You can’t delete a vertex if it would leave an edge dangling, and you can’t simultaneously delete a node or edge and not delete it.  (This only occurs if nodes in the rule can match the same node in the graph.)  Nearly everybody who writes about DPO will take pages to explain these two rules, but in practice they’re pretty easy to understand.</a:t>
            </a:r>
          </a:p>
          <a:p>
            <a:endParaRPr lang="en-US" dirty="0"/>
          </a:p>
          <a:p>
            <a:r>
              <a:rPr lang="en-US" dirty="0"/>
              <a:t>A “SPO” operates on a more complicated category (that has partial functions instead of total functions) and allows unrestricted deletion.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85CB1F-7540-495B-824A-CEA5857B062A}" type="slidenum">
              <a:rPr lang="en-US" smtClean="0"/>
              <a:t>22</a:t>
            </a:fld>
            <a:endParaRPr lang="en-US"/>
          </a:p>
        </p:txBody>
      </p:sp>
    </p:spTree>
    <p:extLst>
      <p:ext uri="{BB962C8B-B14F-4D97-AF65-F5344CB8AC3E}">
        <p14:creationId xmlns:p14="http://schemas.microsoft.com/office/powerpoint/2010/main" val="101343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formally, a graph grammar or “graph rewriting system” is a set of production rules for labeled graphs.  We can relabel the nodes and edges, add components, delete them, or merge nodes.</a:t>
            </a:r>
            <a:br>
              <a:rPr lang="en-US" dirty="0"/>
            </a:br>
            <a:br>
              <a:rPr lang="en-US" dirty="0"/>
            </a:br>
            <a:r>
              <a:rPr lang="en-US" dirty="0"/>
              <a:t>So what are they useful for?</a:t>
            </a:r>
          </a:p>
        </p:txBody>
      </p:sp>
      <p:sp>
        <p:nvSpPr>
          <p:cNvPr id="4" name="Slide Number Placeholder 3"/>
          <p:cNvSpPr>
            <a:spLocks noGrp="1"/>
          </p:cNvSpPr>
          <p:nvPr>
            <p:ph type="sldNum" sz="quarter" idx="5"/>
          </p:nvPr>
        </p:nvSpPr>
        <p:spPr/>
        <p:txBody>
          <a:bodyPr/>
          <a:lstStyle/>
          <a:p>
            <a:fld id="{A785CB1F-7540-495B-824A-CEA5857B062A}" type="slidenum">
              <a:rPr lang="en-US" smtClean="0"/>
              <a:t>3</a:t>
            </a:fld>
            <a:endParaRPr lang="en-US"/>
          </a:p>
        </p:txBody>
      </p:sp>
    </p:spTree>
    <p:extLst>
      <p:ext uri="{BB962C8B-B14F-4D97-AF65-F5344CB8AC3E}">
        <p14:creationId xmlns:p14="http://schemas.microsoft.com/office/powerpoint/2010/main" val="498743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Pushouts aren’t guaranteed in every category, but directed graphs have them.</a:t>
            </a:r>
          </a:p>
        </p:txBody>
      </p:sp>
      <p:sp>
        <p:nvSpPr>
          <p:cNvPr id="4" name="Slide Number Placeholder 3"/>
          <p:cNvSpPr>
            <a:spLocks noGrp="1"/>
          </p:cNvSpPr>
          <p:nvPr>
            <p:ph type="sldNum" sz="quarter" idx="5"/>
          </p:nvPr>
        </p:nvSpPr>
        <p:spPr/>
        <p:txBody>
          <a:bodyPr/>
          <a:lstStyle/>
          <a:p>
            <a:fld id="{A785CB1F-7540-495B-824A-CEA5857B062A}" type="slidenum">
              <a:rPr lang="en-US" smtClean="0"/>
              <a:t>26</a:t>
            </a:fld>
            <a:endParaRPr lang="en-US"/>
          </a:p>
        </p:txBody>
      </p:sp>
    </p:spTree>
    <p:extLst>
      <p:ext uri="{BB962C8B-B14F-4D97-AF65-F5344CB8AC3E}">
        <p14:creationId xmlns:p14="http://schemas.microsoft.com/office/powerpoint/2010/main" val="966625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85CB1F-7540-495B-824A-CEA5857B062A}" type="slidenum">
              <a:rPr lang="en-US" smtClean="0"/>
              <a:t>28</a:t>
            </a:fld>
            <a:endParaRPr lang="en-US"/>
          </a:p>
        </p:txBody>
      </p:sp>
    </p:spTree>
    <p:extLst>
      <p:ext uri="{BB962C8B-B14F-4D97-AF65-F5344CB8AC3E}">
        <p14:creationId xmlns:p14="http://schemas.microsoft.com/office/powerpoint/2010/main" val="2317489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Pushout #1 is the machine run in reverse.  We want G to be the pushout, so we find a D that makes it one!</a:t>
            </a:r>
          </a:p>
          <a:p>
            <a:r>
              <a:rPr lang="en-US" dirty="0"/>
              <a:t>Pushout #2 is the single-pushout that doesn’t have any deletion.</a:t>
            </a:r>
          </a:p>
          <a:p>
            <a:endParaRPr lang="en-US" dirty="0"/>
          </a:p>
          <a:p>
            <a:r>
              <a:rPr lang="en-US" dirty="0"/>
              <a:t>All this is just a fancy mathematical way of saying that the DPO rules hold.</a:t>
            </a:r>
          </a:p>
        </p:txBody>
      </p:sp>
      <p:sp>
        <p:nvSpPr>
          <p:cNvPr id="4" name="Slide Number Placeholder 3"/>
          <p:cNvSpPr>
            <a:spLocks noGrp="1"/>
          </p:cNvSpPr>
          <p:nvPr>
            <p:ph type="sldNum" sz="quarter" idx="5"/>
          </p:nvPr>
        </p:nvSpPr>
        <p:spPr/>
        <p:txBody>
          <a:bodyPr/>
          <a:lstStyle/>
          <a:p>
            <a:fld id="{A785CB1F-7540-495B-824A-CEA5857B062A}" type="slidenum">
              <a:rPr lang="en-US" smtClean="0"/>
              <a:t>29</a:t>
            </a:fld>
            <a:endParaRPr lang="en-US"/>
          </a:p>
        </p:txBody>
      </p:sp>
    </p:spTree>
    <p:extLst>
      <p:ext uri="{BB962C8B-B14F-4D97-AF65-F5344CB8AC3E}">
        <p14:creationId xmlns:p14="http://schemas.microsoft.com/office/powerpoint/2010/main" val="280096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grammars can be a syntax for a visual language, just like context-free grammars provide the syntax for textual languages.</a:t>
            </a:r>
          </a:p>
        </p:txBody>
      </p:sp>
      <p:sp>
        <p:nvSpPr>
          <p:cNvPr id="4" name="Slide Number Placeholder 3"/>
          <p:cNvSpPr>
            <a:spLocks noGrp="1"/>
          </p:cNvSpPr>
          <p:nvPr>
            <p:ph type="sldNum" sz="quarter" idx="5"/>
          </p:nvPr>
        </p:nvSpPr>
        <p:spPr/>
        <p:txBody>
          <a:bodyPr/>
          <a:lstStyle/>
          <a:p>
            <a:fld id="{A785CB1F-7540-495B-824A-CEA5857B062A}" type="slidenum">
              <a:rPr lang="en-US" smtClean="0"/>
              <a:t>4</a:t>
            </a:fld>
            <a:endParaRPr lang="en-US"/>
          </a:p>
        </p:txBody>
      </p:sp>
    </p:spTree>
    <p:extLst>
      <p:ext uri="{BB962C8B-B14F-4D97-AF65-F5344CB8AC3E}">
        <p14:creationId xmlns:p14="http://schemas.microsoft.com/office/powerpoint/2010/main" val="180717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graph transformation that helps edit UML diagrams.</a:t>
            </a:r>
          </a:p>
          <a:p>
            <a:endParaRPr lang="en-US" dirty="0"/>
          </a:p>
          <a:p>
            <a:r>
              <a:rPr lang="en-US" dirty="0"/>
              <a:t>(The graph grammar Dr. Hermann used in his PhD thesis is somewhat more complicated, it has “negative acceptance criteria”, features that should not be present.)</a:t>
            </a:r>
          </a:p>
        </p:txBody>
      </p:sp>
      <p:sp>
        <p:nvSpPr>
          <p:cNvPr id="4" name="Slide Number Placeholder 3"/>
          <p:cNvSpPr>
            <a:spLocks noGrp="1"/>
          </p:cNvSpPr>
          <p:nvPr>
            <p:ph type="sldNum" sz="quarter" idx="5"/>
          </p:nvPr>
        </p:nvSpPr>
        <p:spPr/>
        <p:txBody>
          <a:bodyPr/>
          <a:lstStyle/>
          <a:p>
            <a:fld id="{A785CB1F-7540-495B-824A-CEA5857B062A}" type="slidenum">
              <a:rPr lang="en-US" smtClean="0"/>
              <a:t>5</a:t>
            </a:fld>
            <a:endParaRPr lang="en-US"/>
          </a:p>
        </p:txBody>
      </p:sp>
    </p:spTree>
    <p:extLst>
      <p:ext uri="{BB962C8B-B14F-4D97-AF65-F5344CB8AC3E}">
        <p14:creationId xmlns:p14="http://schemas.microsoft.com/office/powerpoint/2010/main" val="427372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textual computer code can be understood as an abstract syntax tree, which is a type of graph, or as a “term graph”.  Here’s an image from HOPS, a system for working with term graphs that provides the capabilities to transform code and visualize it.</a:t>
            </a:r>
          </a:p>
        </p:txBody>
      </p:sp>
      <p:sp>
        <p:nvSpPr>
          <p:cNvPr id="4" name="Slide Number Placeholder 3"/>
          <p:cNvSpPr>
            <a:spLocks noGrp="1"/>
          </p:cNvSpPr>
          <p:nvPr>
            <p:ph type="sldNum" sz="quarter" idx="5"/>
          </p:nvPr>
        </p:nvSpPr>
        <p:spPr/>
        <p:txBody>
          <a:bodyPr/>
          <a:lstStyle/>
          <a:p>
            <a:fld id="{A785CB1F-7540-495B-824A-CEA5857B062A}" type="slidenum">
              <a:rPr lang="en-US" smtClean="0"/>
              <a:t>6</a:t>
            </a:fld>
            <a:endParaRPr lang="en-US"/>
          </a:p>
        </p:txBody>
      </p:sp>
    </p:spTree>
    <p:extLst>
      <p:ext uri="{BB962C8B-B14F-4D97-AF65-F5344CB8AC3E}">
        <p14:creationId xmlns:p14="http://schemas.microsoft.com/office/powerpoint/2010/main" val="132562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graph grammars allow </a:t>
            </a:r>
            <a:r>
              <a:rPr lang="en-US" dirty="0" err="1"/>
              <a:t>nondeterminstic</a:t>
            </a:r>
            <a:r>
              <a:rPr lang="en-US" dirty="0"/>
              <a:t> execution; any rule that matches may be applied. So they’re an interesting model for concurrent or randomized execution. Shown here is an example production rule that’s part of the sheep-wolf-cabbage problem.</a:t>
            </a:r>
          </a:p>
        </p:txBody>
      </p:sp>
      <p:sp>
        <p:nvSpPr>
          <p:cNvPr id="4" name="Slide Number Placeholder 3"/>
          <p:cNvSpPr>
            <a:spLocks noGrp="1"/>
          </p:cNvSpPr>
          <p:nvPr>
            <p:ph type="sldNum" sz="quarter" idx="5"/>
          </p:nvPr>
        </p:nvSpPr>
        <p:spPr/>
        <p:txBody>
          <a:bodyPr/>
          <a:lstStyle/>
          <a:p>
            <a:fld id="{A785CB1F-7540-495B-824A-CEA5857B062A}" type="slidenum">
              <a:rPr lang="en-US" smtClean="0"/>
              <a:t>7</a:t>
            </a:fld>
            <a:endParaRPr lang="en-US"/>
          </a:p>
        </p:txBody>
      </p:sp>
    </p:spTree>
    <p:extLst>
      <p:ext uri="{BB962C8B-B14F-4D97-AF65-F5344CB8AC3E}">
        <p14:creationId xmlns:p14="http://schemas.microsoft.com/office/powerpoint/2010/main" val="222067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side of things I’m most excited about is their ability to create graphs, and other content that can be represented as graphs! Here’s an example of rules to produce a semantic network.</a:t>
            </a:r>
          </a:p>
        </p:txBody>
      </p:sp>
      <p:sp>
        <p:nvSpPr>
          <p:cNvPr id="4" name="Slide Number Placeholder 3"/>
          <p:cNvSpPr>
            <a:spLocks noGrp="1"/>
          </p:cNvSpPr>
          <p:nvPr>
            <p:ph type="sldNum" sz="quarter" idx="5"/>
          </p:nvPr>
        </p:nvSpPr>
        <p:spPr/>
        <p:txBody>
          <a:bodyPr/>
          <a:lstStyle/>
          <a:p>
            <a:fld id="{A785CB1F-7540-495B-824A-CEA5857B062A}" type="slidenum">
              <a:rPr lang="en-US" smtClean="0"/>
              <a:t>8</a:t>
            </a:fld>
            <a:endParaRPr lang="en-US"/>
          </a:p>
        </p:txBody>
      </p:sp>
    </p:spTree>
    <p:extLst>
      <p:ext uri="{BB962C8B-B14F-4D97-AF65-F5344CB8AC3E}">
        <p14:creationId xmlns:p14="http://schemas.microsoft.com/office/powerpoint/2010/main" val="260400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Molecules can be represented as graphs, so chemical reactions are graph transformations! Here’s one on the right, in a syntax even worse than mine.</a:t>
            </a:r>
          </a:p>
        </p:txBody>
      </p:sp>
      <p:sp>
        <p:nvSpPr>
          <p:cNvPr id="4" name="Slide Number Placeholder 3"/>
          <p:cNvSpPr>
            <a:spLocks noGrp="1"/>
          </p:cNvSpPr>
          <p:nvPr>
            <p:ph type="sldNum" sz="quarter" idx="5"/>
          </p:nvPr>
        </p:nvSpPr>
        <p:spPr/>
        <p:txBody>
          <a:bodyPr/>
          <a:lstStyle/>
          <a:p>
            <a:fld id="{A785CB1F-7540-495B-824A-CEA5857B062A}" type="slidenum">
              <a:rPr lang="en-US" smtClean="0"/>
              <a:t>9</a:t>
            </a:fld>
            <a:endParaRPr lang="en-US"/>
          </a:p>
        </p:txBody>
      </p:sp>
    </p:spTree>
    <p:extLst>
      <p:ext uri="{BB962C8B-B14F-4D97-AF65-F5344CB8AC3E}">
        <p14:creationId xmlns:p14="http://schemas.microsoft.com/office/powerpoint/2010/main" val="161156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recent use of graph grammars is in the game “Unexplored”.  Joris </a:t>
            </a:r>
            <a:r>
              <a:rPr lang="en-US" dirty="0" err="1"/>
              <a:t>Dormans</a:t>
            </a:r>
            <a:r>
              <a:rPr lang="en-US" dirty="0"/>
              <a:t> published work on creating missions and spaces with graph grammars, then applied it in the design of the game.  He didn’t publish direction on “Unexplored” but the YouTube video from </a:t>
            </a:r>
            <a:r>
              <a:rPr lang="en-US" dirty="0" err="1"/>
              <a:t>ProcJam</a:t>
            </a:r>
            <a:r>
              <a:rPr lang="en-US" dirty="0"/>
              <a:t> is very good.</a:t>
            </a:r>
          </a:p>
        </p:txBody>
      </p:sp>
      <p:sp>
        <p:nvSpPr>
          <p:cNvPr id="4" name="Slide Number Placeholder 3"/>
          <p:cNvSpPr>
            <a:spLocks noGrp="1"/>
          </p:cNvSpPr>
          <p:nvPr>
            <p:ph type="sldNum" sz="quarter" idx="5"/>
          </p:nvPr>
        </p:nvSpPr>
        <p:spPr/>
        <p:txBody>
          <a:bodyPr/>
          <a:lstStyle/>
          <a:p>
            <a:fld id="{A785CB1F-7540-495B-824A-CEA5857B062A}" type="slidenum">
              <a:rPr lang="en-US" smtClean="0"/>
              <a:t>10</a:t>
            </a:fld>
            <a:endParaRPr lang="en-US"/>
          </a:p>
        </p:txBody>
      </p:sp>
    </p:spTree>
    <p:extLst>
      <p:ext uri="{BB962C8B-B14F-4D97-AF65-F5344CB8AC3E}">
        <p14:creationId xmlns:p14="http://schemas.microsoft.com/office/powerpoint/2010/main" val="345946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15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10/9/2020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60" r:id="rId10"/>
    <p:sldLayoutId id="2147483658" r:id="rId11"/>
    <p:sldLayoutId id="2147483659"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mA6PacEZX9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tinyperi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hyperlink" Target="https://github.com/ihh/graphgra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rtbot.combinatorium.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hyperlink" Target="https://tracery.io/"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gritter/soffit"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gritter/emojiconomy" TargetMode="External"/><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hyperlink" Target="http://github.com/mgritter/aoc-soffit" TargetMode="External"/><Relationship Id="rId4" Type="http://schemas.openxmlformats.org/officeDocument/2006/relationships/hyperlink" Target="https://github.com/mgritter/svgrammar"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offit.combinatorium.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hyperlink" Target="https://mgritter.github.io/soffit-web" TargetMode="External"/><Relationship Id="rId2" Type="http://schemas.openxmlformats.org/officeDocument/2006/relationships/hyperlink" Target="http://soffit.combinatorium.org/" TargetMode="Externa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hyperlink" Target="https://gist.github.com/mgritt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cas.mcmaster.ca/~kahl/HOP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tbi.univie.ac.at/software/GG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B5AA38-9FE2-4181-8DBD-07AD3562219C}"/>
              </a:ext>
            </a:extLst>
          </p:cNvPr>
          <p:cNvPicPr>
            <a:picLocks noChangeAspect="1"/>
          </p:cNvPicPr>
          <p:nvPr/>
        </p:nvPicPr>
        <p:blipFill>
          <a:blip r:embed="rId2"/>
          <a:stretch>
            <a:fillRect/>
          </a:stretch>
        </p:blipFill>
        <p:spPr>
          <a:xfrm>
            <a:off x="132575" y="0"/>
            <a:ext cx="8421650" cy="6858000"/>
          </a:xfrm>
          <a:prstGeom prst="rect">
            <a:avLst/>
          </a:prstGeom>
        </p:spPr>
      </p:pic>
      <p:sp>
        <p:nvSpPr>
          <p:cNvPr id="4" name="Title 3">
            <a:extLst>
              <a:ext uri="{FF2B5EF4-FFF2-40B4-BE49-F238E27FC236}">
                <a16:creationId xmlns:a16="http://schemas.microsoft.com/office/drawing/2014/main" id="{D8A9298F-F0FC-4CA6-A091-78495D94C124}"/>
              </a:ext>
            </a:extLst>
          </p:cNvPr>
          <p:cNvSpPr>
            <a:spLocks noGrp="1"/>
          </p:cNvSpPr>
          <p:nvPr>
            <p:ph type="ctrTitle"/>
          </p:nvPr>
        </p:nvSpPr>
        <p:spPr>
          <a:xfrm>
            <a:off x="457200" y="4960137"/>
            <a:ext cx="7140102" cy="1463040"/>
          </a:xfrm>
        </p:spPr>
        <p:txBody>
          <a:bodyPr>
            <a:normAutofit/>
          </a:bodyPr>
          <a:lstStyle/>
          <a:p>
            <a:r>
              <a:rPr lang="en-US" dirty="0">
                <a:solidFill>
                  <a:schemeClr val="accent1">
                    <a:lumMod val="75000"/>
                  </a:schemeClr>
                </a:solidFill>
              </a:rPr>
              <a:t>Graph grammars</a:t>
            </a:r>
            <a:br>
              <a:rPr lang="en-US" dirty="0">
                <a:solidFill>
                  <a:schemeClr val="accent1">
                    <a:lumMod val="75000"/>
                  </a:schemeClr>
                </a:solidFill>
              </a:rPr>
            </a:br>
            <a:r>
              <a:rPr lang="en-US" sz="3600" dirty="0">
                <a:solidFill>
                  <a:schemeClr val="accent1">
                    <a:lumMod val="75000"/>
                  </a:schemeClr>
                </a:solidFill>
              </a:rPr>
              <a:t>and failure in language design</a:t>
            </a:r>
            <a:endParaRPr lang="en-US" dirty="0">
              <a:solidFill>
                <a:schemeClr val="accent1">
                  <a:lumMod val="75000"/>
                </a:schemeClr>
              </a:solidFill>
            </a:endParaRPr>
          </a:p>
        </p:txBody>
      </p:sp>
      <p:sp>
        <p:nvSpPr>
          <p:cNvPr id="5" name="Subtitle 4">
            <a:extLst>
              <a:ext uri="{FF2B5EF4-FFF2-40B4-BE49-F238E27FC236}">
                <a16:creationId xmlns:a16="http://schemas.microsoft.com/office/drawing/2014/main" id="{43B5FA68-80C1-4F3A-8D9E-A547B9542946}"/>
              </a:ext>
            </a:extLst>
          </p:cNvPr>
          <p:cNvSpPr>
            <a:spLocks noGrp="1"/>
          </p:cNvSpPr>
          <p:nvPr>
            <p:ph type="subTitle" idx="1"/>
          </p:nvPr>
        </p:nvSpPr>
        <p:spPr/>
        <p:txBody>
          <a:bodyPr>
            <a:normAutofit/>
          </a:bodyPr>
          <a:lstStyle/>
          <a:p>
            <a:r>
              <a:rPr lang="en-US" sz="2400" dirty="0"/>
              <a:t>Mark Gritter (he/him)</a:t>
            </a:r>
          </a:p>
          <a:p>
            <a:r>
              <a:rPr lang="en-US" sz="2400" dirty="0"/>
              <a:t>Twitter: @markgritter</a:t>
            </a:r>
          </a:p>
          <a:p>
            <a:r>
              <a:rPr lang="en-US" sz="2400" dirty="0" err="1"/>
              <a:t>Minnebar</a:t>
            </a:r>
            <a:r>
              <a:rPr lang="en-US" sz="2400" dirty="0"/>
              <a:t> 15</a:t>
            </a:r>
          </a:p>
        </p:txBody>
      </p:sp>
      <p:sp>
        <p:nvSpPr>
          <p:cNvPr id="6" name="AutoShape 2" descr="rule 30 example">
            <a:extLst>
              <a:ext uri="{FF2B5EF4-FFF2-40B4-BE49-F238E27FC236}">
                <a16:creationId xmlns:a16="http://schemas.microsoft.com/office/drawing/2014/main" id="{2E680264-5464-4AFD-A6AF-318C99BD85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9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2ED5-3770-4EC2-BFA0-E47A46E757EF}"/>
              </a:ext>
            </a:extLst>
          </p:cNvPr>
          <p:cNvSpPr>
            <a:spLocks noGrp="1"/>
          </p:cNvSpPr>
          <p:nvPr>
            <p:ph type="title"/>
          </p:nvPr>
        </p:nvSpPr>
        <p:spPr/>
        <p:txBody>
          <a:bodyPr/>
          <a:lstStyle/>
          <a:p>
            <a:r>
              <a:rPr lang="en-US" dirty="0"/>
              <a:t>Creating dungeons</a:t>
            </a:r>
          </a:p>
        </p:txBody>
      </p:sp>
      <p:sp>
        <p:nvSpPr>
          <p:cNvPr id="3" name="Content Placeholder 2">
            <a:extLst>
              <a:ext uri="{FF2B5EF4-FFF2-40B4-BE49-F238E27FC236}">
                <a16:creationId xmlns:a16="http://schemas.microsoft.com/office/drawing/2014/main" id="{35C7838C-84E3-47AC-8D22-113A5FE2662D}"/>
              </a:ext>
            </a:extLst>
          </p:cNvPr>
          <p:cNvSpPr>
            <a:spLocks noGrp="1"/>
          </p:cNvSpPr>
          <p:nvPr>
            <p:ph sz="half" idx="1"/>
          </p:nvPr>
        </p:nvSpPr>
        <p:spPr/>
        <p:txBody>
          <a:bodyPr/>
          <a:lstStyle/>
          <a:p>
            <a:r>
              <a:rPr lang="en-US" b="0" i="0" dirty="0">
                <a:solidFill>
                  <a:srgbClr val="333333"/>
                </a:solidFill>
                <a:effectLst/>
              </a:rPr>
              <a:t>Joris </a:t>
            </a:r>
            <a:r>
              <a:rPr lang="en-US" b="0" i="0" dirty="0" err="1">
                <a:solidFill>
                  <a:srgbClr val="333333"/>
                </a:solidFill>
                <a:effectLst/>
              </a:rPr>
              <a:t>Dormans</a:t>
            </a:r>
            <a:r>
              <a:rPr lang="en-US" b="0" i="0" dirty="0">
                <a:solidFill>
                  <a:srgbClr val="333333"/>
                </a:solidFill>
                <a:effectLst/>
              </a:rPr>
              <a:t> and S. </a:t>
            </a:r>
            <a:r>
              <a:rPr lang="en-US" b="0" i="0" dirty="0" err="1">
                <a:solidFill>
                  <a:srgbClr val="333333"/>
                </a:solidFill>
                <a:effectLst/>
              </a:rPr>
              <a:t>Bakkes</a:t>
            </a:r>
            <a:r>
              <a:rPr lang="en-US" b="0" i="0" dirty="0">
                <a:solidFill>
                  <a:srgbClr val="333333"/>
                </a:solidFill>
                <a:effectLst/>
              </a:rPr>
              <a:t>, "</a:t>
            </a:r>
            <a:r>
              <a:rPr lang="en-US" b="1" i="0" dirty="0">
                <a:solidFill>
                  <a:srgbClr val="333333"/>
                </a:solidFill>
                <a:effectLst/>
              </a:rPr>
              <a:t>Generating Missions and Spaces for Adaptable Play Experiences</a:t>
            </a:r>
            <a:r>
              <a:rPr lang="en-US" b="0" i="0" dirty="0">
                <a:solidFill>
                  <a:srgbClr val="333333"/>
                </a:solidFill>
                <a:effectLst/>
              </a:rPr>
              <a:t>," </a:t>
            </a:r>
            <a:br>
              <a:rPr lang="en-US" b="0" i="0" dirty="0">
                <a:solidFill>
                  <a:srgbClr val="333333"/>
                </a:solidFill>
                <a:effectLst/>
              </a:rPr>
            </a:br>
            <a:r>
              <a:rPr lang="en-US" b="0" i="0" dirty="0">
                <a:solidFill>
                  <a:srgbClr val="333333"/>
                </a:solidFill>
                <a:effectLst/>
              </a:rPr>
              <a:t>in </a:t>
            </a:r>
            <a:r>
              <a:rPr lang="en-US" b="0" i="1" dirty="0">
                <a:solidFill>
                  <a:srgbClr val="333333"/>
                </a:solidFill>
                <a:effectLst/>
              </a:rPr>
              <a:t>IEEE Transactions on Computational Intelligence and AI in Games</a:t>
            </a:r>
            <a:r>
              <a:rPr lang="en-US" b="0" i="0" dirty="0">
                <a:solidFill>
                  <a:srgbClr val="333333"/>
                </a:solidFill>
                <a:effectLst/>
              </a:rPr>
              <a:t>, vol. 3, no. 3, pp. 216-228, Sept. 2011.</a:t>
            </a:r>
          </a:p>
          <a:p>
            <a:pPr marL="0" indent="0">
              <a:buNone/>
            </a:pPr>
            <a:r>
              <a:rPr lang="en-US" dirty="0">
                <a:solidFill>
                  <a:srgbClr val="333333"/>
                </a:solidFill>
              </a:rPr>
              <a:t>“Cyclic Dungeon Generation”: </a:t>
            </a:r>
            <a:r>
              <a:rPr lang="en-US" dirty="0">
                <a:hlinkClick r:id="rId3"/>
              </a:rPr>
              <a:t>https://www.youtube.com/watch?v=mA6PacEZX9M</a:t>
            </a:r>
            <a:r>
              <a:rPr lang="en-US" dirty="0"/>
              <a:t>, the basis behind the game “Unexplored”</a:t>
            </a:r>
          </a:p>
        </p:txBody>
      </p:sp>
      <p:pic>
        <p:nvPicPr>
          <p:cNvPr id="5" name="Content Placeholder 4">
            <a:extLst>
              <a:ext uri="{FF2B5EF4-FFF2-40B4-BE49-F238E27FC236}">
                <a16:creationId xmlns:a16="http://schemas.microsoft.com/office/drawing/2014/main" id="{512FCE80-96BD-420E-B62B-93CDA0E185E7}"/>
              </a:ext>
            </a:extLst>
          </p:cNvPr>
          <p:cNvPicPr>
            <a:picLocks noGrp="1" noChangeAspect="1"/>
          </p:cNvPicPr>
          <p:nvPr>
            <p:ph sz="half" idx="2"/>
          </p:nvPr>
        </p:nvPicPr>
        <p:blipFill>
          <a:blip r:embed="rId4"/>
          <a:stretch>
            <a:fillRect/>
          </a:stretch>
        </p:blipFill>
        <p:spPr>
          <a:xfrm>
            <a:off x="5958866" y="191510"/>
            <a:ext cx="5640852" cy="6284439"/>
          </a:xfrm>
          <a:prstGeom prst="rect">
            <a:avLst/>
          </a:prstGeom>
        </p:spPr>
      </p:pic>
    </p:spTree>
    <p:extLst>
      <p:ext uri="{BB962C8B-B14F-4D97-AF65-F5344CB8AC3E}">
        <p14:creationId xmlns:p14="http://schemas.microsoft.com/office/powerpoint/2010/main" val="114831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7E93-C6A9-4AC8-B50F-D6437187641E}"/>
              </a:ext>
            </a:extLst>
          </p:cNvPr>
          <p:cNvSpPr>
            <a:spLocks noGrp="1"/>
          </p:cNvSpPr>
          <p:nvPr>
            <p:ph type="title"/>
          </p:nvPr>
        </p:nvSpPr>
        <p:spPr/>
        <p:txBody>
          <a:bodyPr/>
          <a:lstStyle/>
          <a:p>
            <a:r>
              <a:rPr lang="en-US" dirty="0"/>
              <a:t>Creating adventures</a:t>
            </a:r>
          </a:p>
        </p:txBody>
      </p:sp>
      <p:sp>
        <p:nvSpPr>
          <p:cNvPr id="5" name="Content Placeholder 4">
            <a:extLst>
              <a:ext uri="{FF2B5EF4-FFF2-40B4-BE49-F238E27FC236}">
                <a16:creationId xmlns:a16="http://schemas.microsoft.com/office/drawing/2014/main" id="{A548EBA6-EF29-43FB-84DD-92D90EC48F77}"/>
              </a:ext>
            </a:extLst>
          </p:cNvPr>
          <p:cNvSpPr>
            <a:spLocks noGrp="1"/>
          </p:cNvSpPr>
          <p:nvPr>
            <p:ph idx="1"/>
          </p:nvPr>
        </p:nvSpPr>
        <p:spPr/>
        <p:txBody>
          <a:bodyPr/>
          <a:lstStyle/>
          <a:p>
            <a:r>
              <a:rPr lang="en-US" dirty="0">
                <a:hlinkClick r:id="rId3"/>
              </a:rPr>
              <a:t>https://twitter.com/tinyperil</a:t>
            </a:r>
            <a:r>
              <a:rPr lang="en-US" dirty="0"/>
              <a:t> by Ian Holmes</a:t>
            </a:r>
          </a:p>
          <a:p>
            <a:pPr marL="0" indent="0">
              <a:buNone/>
            </a:pPr>
            <a:r>
              <a:rPr lang="en-US" dirty="0"/>
              <a:t>Built with: </a:t>
            </a:r>
            <a:r>
              <a:rPr lang="en-US" dirty="0">
                <a:hlinkClick r:id="rId4"/>
              </a:rPr>
              <a:t>https://github.com/ihh/graphgram</a:t>
            </a:r>
            <a:r>
              <a:rPr lang="en-US" dirty="0"/>
              <a:t> </a:t>
            </a:r>
          </a:p>
          <a:p>
            <a:pPr marL="0" indent="0">
              <a:buNone/>
            </a:pPr>
            <a:endParaRPr lang="en-US" b="0" i="0" dirty="0">
              <a:solidFill>
                <a:srgbClr val="14171A"/>
              </a:solidFill>
              <a:effectLst/>
              <a:latin typeface="system-ui"/>
            </a:endParaRPr>
          </a:p>
          <a:p>
            <a:pPr marL="0" indent="0">
              <a:buNone/>
            </a:pPr>
            <a:r>
              <a:rPr lang="en-US" b="0" i="0" dirty="0">
                <a:solidFill>
                  <a:srgbClr val="14171A"/>
                </a:solidFill>
                <a:effectLst/>
                <a:latin typeface="Franklin Gothic Medium" panose="020B0603020102020204" pitchFamily="34" charset="0"/>
              </a:rPr>
              <a:t>“The epic Thrash metal of the Red and the disgusting construction worker”</a:t>
            </a:r>
            <a:endParaRPr lang="en-US" dirty="0">
              <a:latin typeface="Franklin Gothic Medium" panose="020B0603020102020204" pitchFamily="34" charset="0"/>
            </a:endParaRPr>
          </a:p>
          <a:p>
            <a:endParaRPr lang="en-US" dirty="0"/>
          </a:p>
        </p:txBody>
      </p:sp>
      <p:pic>
        <p:nvPicPr>
          <p:cNvPr id="4098" name="Picture 2" descr="Image">
            <a:extLst>
              <a:ext uri="{FF2B5EF4-FFF2-40B4-BE49-F238E27FC236}">
                <a16:creationId xmlns:a16="http://schemas.microsoft.com/office/drawing/2014/main" id="{0D881EB4-83E2-4182-A140-965C3D830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37050"/>
            <a:ext cx="12192000" cy="252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31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CFE0-6957-4954-8BA8-4A5BD6C62174}"/>
              </a:ext>
            </a:extLst>
          </p:cNvPr>
          <p:cNvSpPr>
            <a:spLocks noGrp="1"/>
          </p:cNvSpPr>
          <p:nvPr>
            <p:ph type="title"/>
          </p:nvPr>
        </p:nvSpPr>
        <p:spPr/>
        <p:txBody>
          <a:bodyPr/>
          <a:lstStyle/>
          <a:p>
            <a:r>
              <a:rPr lang="en-US" dirty="0"/>
              <a:t>Great! How Do I get Started?</a:t>
            </a:r>
          </a:p>
        </p:txBody>
      </p:sp>
      <p:sp>
        <p:nvSpPr>
          <p:cNvPr id="5" name="Content Placeholder 4">
            <a:extLst>
              <a:ext uri="{FF2B5EF4-FFF2-40B4-BE49-F238E27FC236}">
                <a16:creationId xmlns:a16="http://schemas.microsoft.com/office/drawing/2014/main" id="{0D2F66FA-C4B3-4B5D-8B53-90DC3426E7A6}"/>
              </a:ext>
            </a:extLst>
          </p:cNvPr>
          <p:cNvSpPr>
            <a:spLocks noGrp="1"/>
          </p:cNvSpPr>
          <p:nvPr>
            <p:ph idx="1"/>
          </p:nvPr>
        </p:nvSpPr>
        <p:spPr/>
        <p:txBody>
          <a:bodyPr/>
          <a:lstStyle/>
          <a:p>
            <a:r>
              <a:rPr lang="en-US" sz="3200" dirty="0"/>
              <a:t>There are several very good implementations, but it turned out I hated them all.</a:t>
            </a:r>
          </a:p>
          <a:p>
            <a:pPr lvl="1"/>
            <a:r>
              <a:rPr lang="en-US" sz="2800" dirty="0"/>
              <a:t>Large integrated environment (like PROGRES) or big libraries with complicated syntax.</a:t>
            </a:r>
          </a:p>
          <a:p>
            <a:pPr lvl="1"/>
            <a:r>
              <a:rPr lang="en-US" sz="2800" dirty="0"/>
              <a:t>How would I </a:t>
            </a:r>
            <a:r>
              <a:rPr lang="en-US" sz="2800" i="1" dirty="0"/>
              <a:t>ever</a:t>
            </a:r>
            <a:r>
              <a:rPr lang="en-US" sz="2800" dirty="0"/>
              <a:t> manage to embed one in a small generative art project, like the </a:t>
            </a:r>
            <a:r>
              <a:rPr lang="en-US" sz="2800" dirty="0" err="1"/>
              <a:t>MetaArtBot</a:t>
            </a:r>
            <a:r>
              <a:rPr lang="en-US" sz="2800" dirty="0"/>
              <a:t>? </a:t>
            </a:r>
            <a:r>
              <a:rPr lang="en-US" sz="2800" dirty="0">
                <a:hlinkClick r:id="rId3"/>
              </a:rPr>
              <a:t>http://artbot.combinatorium.com/</a:t>
            </a:r>
            <a:endParaRPr lang="en-US" sz="2800" dirty="0"/>
          </a:p>
          <a:p>
            <a:r>
              <a:rPr lang="en-US" sz="3200" dirty="0"/>
              <a:t>Inspiration: Tracery: </a:t>
            </a:r>
            <a:r>
              <a:rPr lang="en-US" sz="3200" dirty="0">
                <a:hlinkClick r:id="rId4"/>
              </a:rPr>
              <a:t>https://tracery.io/</a:t>
            </a:r>
            <a:endParaRPr lang="en-US" sz="3200" dirty="0"/>
          </a:p>
          <a:p>
            <a:pPr lvl="1"/>
            <a:r>
              <a:rPr lang="en-US" sz="2800" dirty="0"/>
              <a:t>So I picked the name “Soffit”</a:t>
            </a:r>
          </a:p>
          <a:p>
            <a:pPr lvl="1"/>
            <a:endParaRPr lang="en-US" dirty="0"/>
          </a:p>
        </p:txBody>
      </p:sp>
      <p:pic>
        <p:nvPicPr>
          <p:cNvPr id="16386" name="Picture 2">
            <a:extLst>
              <a:ext uri="{FF2B5EF4-FFF2-40B4-BE49-F238E27FC236}">
                <a16:creationId xmlns:a16="http://schemas.microsoft.com/office/drawing/2014/main" id="{73C3533A-1302-4FD4-A8D7-011C57A276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6930" y="4927703"/>
            <a:ext cx="2575070" cy="193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92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155D-1E5E-476C-92D3-788F7E4B4B48}"/>
              </a:ext>
            </a:extLst>
          </p:cNvPr>
          <p:cNvSpPr>
            <a:spLocks noGrp="1"/>
          </p:cNvSpPr>
          <p:nvPr>
            <p:ph type="title"/>
          </p:nvPr>
        </p:nvSpPr>
        <p:spPr/>
        <p:txBody>
          <a:bodyPr/>
          <a:lstStyle/>
          <a:p>
            <a:r>
              <a:rPr lang="en-US" dirty="0"/>
              <a:t>Soffit</a:t>
            </a:r>
          </a:p>
        </p:txBody>
      </p:sp>
      <p:sp>
        <p:nvSpPr>
          <p:cNvPr id="3" name="Content Placeholder 2">
            <a:extLst>
              <a:ext uri="{FF2B5EF4-FFF2-40B4-BE49-F238E27FC236}">
                <a16:creationId xmlns:a16="http://schemas.microsoft.com/office/drawing/2014/main" id="{09C6B440-31F6-48A8-9911-13F7E10561C6}"/>
              </a:ext>
            </a:extLst>
          </p:cNvPr>
          <p:cNvSpPr>
            <a:spLocks noGrp="1"/>
          </p:cNvSpPr>
          <p:nvPr>
            <p:ph idx="1"/>
          </p:nvPr>
        </p:nvSpPr>
        <p:spPr>
          <a:xfrm>
            <a:off x="1024128" y="2286000"/>
            <a:ext cx="9720073" cy="2487169"/>
          </a:xfrm>
        </p:spPr>
        <p:txBody>
          <a:bodyPr>
            <a:normAutofit/>
          </a:bodyPr>
          <a:lstStyle/>
          <a:p>
            <a:r>
              <a:rPr lang="en-US" sz="3200" dirty="0"/>
              <a:t>I already knew </a:t>
            </a:r>
            <a:r>
              <a:rPr lang="en-US" sz="3200" dirty="0" err="1"/>
              <a:t>Graphviz’s</a:t>
            </a:r>
            <a:r>
              <a:rPr lang="en-US" sz="3200" dirty="0"/>
              <a:t> Dot language, so graphs in Soffit are written in Dot syntax, sort of.</a:t>
            </a:r>
          </a:p>
          <a:p>
            <a:endParaRPr lang="en-US" sz="3200" dirty="0"/>
          </a:p>
          <a:p>
            <a:r>
              <a:rPr lang="pt-BR" sz="2400" b="0" i="0" dirty="0">
                <a:solidFill>
                  <a:srgbClr val="032F62"/>
                </a:solidFill>
                <a:effectLst/>
                <a:latin typeface="Courier New" panose="02070309020205020404" pitchFamily="49" charset="0"/>
                <a:cs typeface="Courier New" panose="02070309020205020404" pitchFamily="49" charset="0"/>
              </a:rPr>
              <a:t>X[x]; P[x]; P1[x]; C[cursor]; X-&gt;C [h]; P-&gt;C[v]</a:t>
            </a:r>
          </a:p>
          <a:p>
            <a:pPr marL="0" indent="0">
              <a:buNone/>
            </a:pPr>
            <a:endParaRPr lang="pt-BR" sz="2400" dirty="0">
              <a:solidFill>
                <a:srgbClr val="032F62"/>
              </a:solidFill>
              <a:latin typeface="Courier New" panose="02070309020205020404" pitchFamily="49" charset="0"/>
              <a:cs typeface="Courier New" panose="02070309020205020404" pitchFamily="49" charset="0"/>
            </a:endParaRPr>
          </a:p>
        </p:txBody>
      </p:sp>
      <p:sp>
        <p:nvSpPr>
          <p:cNvPr id="4" name="Callout: Bent Line 3">
            <a:extLst>
              <a:ext uri="{FF2B5EF4-FFF2-40B4-BE49-F238E27FC236}">
                <a16:creationId xmlns:a16="http://schemas.microsoft.com/office/drawing/2014/main" id="{24F0EBA9-8E23-4BF1-A004-2E8AAE2B577F}"/>
              </a:ext>
            </a:extLst>
          </p:cNvPr>
          <p:cNvSpPr/>
          <p:nvPr/>
        </p:nvSpPr>
        <p:spPr>
          <a:xfrm>
            <a:off x="3491345" y="4998027"/>
            <a:ext cx="1714499" cy="644237"/>
          </a:xfrm>
          <a:prstGeom prst="borderCallout2">
            <a:avLst>
              <a:gd name="adj1" fmla="val 18750"/>
              <a:gd name="adj2" fmla="val -8333"/>
              <a:gd name="adj3" fmla="val 18750"/>
              <a:gd name="adj4" fmla="val -16667"/>
              <a:gd name="adj5" fmla="val -107419"/>
              <a:gd name="adj6" fmla="val -595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Node name</a:t>
            </a:r>
          </a:p>
        </p:txBody>
      </p:sp>
      <p:sp>
        <p:nvSpPr>
          <p:cNvPr id="6" name="Callout: Bent Line 5">
            <a:extLst>
              <a:ext uri="{FF2B5EF4-FFF2-40B4-BE49-F238E27FC236}">
                <a16:creationId xmlns:a16="http://schemas.microsoft.com/office/drawing/2014/main" id="{445CF8BA-6FA2-49BA-A6FA-018678C0370E}"/>
              </a:ext>
            </a:extLst>
          </p:cNvPr>
          <p:cNvSpPr/>
          <p:nvPr/>
        </p:nvSpPr>
        <p:spPr>
          <a:xfrm>
            <a:off x="5992090" y="4998027"/>
            <a:ext cx="1714499" cy="644237"/>
          </a:xfrm>
          <a:prstGeom prst="borderCallout2">
            <a:avLst>
              <a:gd name="adj1" fmla="val 18750"/>
              <a:gd name="adj2" fmla="val -8333"/>
              <a:gd name="adj3" fmla="val 18750"/>
              <a:gd name="adj4" fmla="val -16667"/>
              <a:gd name="adj5" fmla="val -104193"/>
              <a:gd name="adj6" fmla="val -23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Tag</a:t>
            </a:r>
          </a:p>
        </p:txBody>
      </p:sp>
      <p:sp>
        <p:nvSpPr>
          <p:cNvPr id="8" name="Callout: Bent Line 7">
            <a:extLst>
              <a:ext uri="{FF2B5EF4-FFF2-40B4-BE49-F238E27FC236}">
                <a16:creationId xmlns:a16="http://schemas.microsoft.com/office/drawing/2014/main" id="{CD66C3FE-103D-4274-9542-E58202B12C34}"/>
              </a:ext>
            </a:extLst>
          </p:cNvPr>
          <p:cNvSpPr/>
          <p:nvPr/>
        </p:nvSpPr>
        <p:spPr>
          <a:xfrm>
            <a:off x="9344890" y="4998027"/>
            <a:ext cx="1714499" cy="800100"/>
          </a:xfrm>
          <a:prstGeom prst="borderCallout2">
            <a:avLst>
              <a:gd name="adj1" fmla="val 18750"/>
              <a:gd name="adj2" fmla="val -8333"/>
              <a:gd name="adj3" fmla="val 18750"/>
              <a:gd name="adj4" fmla="val -16667"/>
              <a:gd name="adj5" fmla="val -89907"/>
              <a:gd name="adj6" fmla="val -24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Directed edge</a:t>
            </a:r>
          </a:p>
        </p:txBody>
      </p:sp>
    </p:spTree>
    <p:extLst>
      <p:ext uri="{BB962C8B-B14F-4D97-AF65-F5344CB8AC3E}">
        <p14:creationId xmlns:p14="http://schemas.microsoft.com/office/powerpoint/2010/main" val="395414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EB82-DC7F-4021-9E4D-D5360C77E3C2}"/>
              </a:ext>
            </a:extLst>
          </p:cNvPr>
          <p:cNvSpPr>
            <a:spLocks noGrp="1"/>
          </p:cNvSpPr>
          <p:nvPr>
            <p:ph type="title"/>
          </p:nvPr>
        </p:nvSpPr>
        <p:spPr/>
        <p:txBody>
          <a:bodyPr/>
          <a:lstStyle/>
          <a:p>
            <a:r>
              <a:rPr lang="en-US" dirty="0"/>
              <a:t>Soffit [2]</a:t>
            </a:r>
          </a:p>
        </p:txBody>
      </p:sp>
      <p:sp>
        <p:nvSpPr>
          <p:cNvPr id="3" name="Content Placeholder 2">
            <a:extLst>
              <a:ext uri="{FF2B5EF4-FFF2-40B4-BE49-F238E27FC236}">
                <a16:creationId xmlns:a16="http://schemas.microsoft.com/office/drawing/2014/main" id="{4EDE5B66-19D4-4166-9247-61A2AB09823F}"/>
              </a:ext>
            </a:extLst>
          </p:cNvPr>
          <p:cNvSpPr>
            <a:spLocks noGrp="1"/>
          </p:cNvSpPr>
          <p:nvPr>
            <p:ph idx="1"/>
          </p:nvPr>
        </p:nvSpPr>
        <p:spPr/>
        <p:txBody>
          <a:bodyPr>
            <a:normAutofit fontScale="92500" lnSpcReduction="10000"/>
          </a:bodyPr>
          <a:lstStyle/>
          <a:p>
            <a:r>
              <a:rPr lang="en-US" sz="3200" dirty="0"/>
              <a:t>Graph grammars are JSON objects:</a:t>
            </a:r>
          </a:p>
          <a:p>
            <a:r>
              <a:rPr lang="es-ES" dirty="0">
                <a:solidFill>
                  <a:schemeClr val="accent1">
                    <a:lumMod val="50000"/>
                  </a:schemeClr>
                </a:solidFill>
                <a:latin typeface="Lucida Console" panose="020B0609040504020204" pitchFamily="49" charset="0"/>
              </a:rPr>
              <a:t>{</a:t>
            </a:r>
          </a:p>
          <a:p>
            <a:r>
              <a:rPr lang="es-ES" dirty="0">
                <a:solidFill>
                  <a:schemeClr val="accent1">
                    <a:lumMod val="50000"/>
                  </a:schemeClr>
                </a:solidFill>
                <a:latin typeface="Lucida Console" panose="020B0609040504020204" pitchFamily="49" charset="0"/>
              </a:rPr>
              <a:t>  "version": "0.1",</a:t>
            </a:r>
          </a:p>
          <a:p>
            <a:r>
              <a:rPr lang="es-ES" dirty="0">
                <a:solidFill>
                  <a:schemeClr val="accent1">
                    <a:lumMod val="50000"/>
                  </a:schemeClr>
                </a:solidFill>
                <a:latin typeface="Lucida Console" panose="020B0609040504020204" pitchFamily="49" charset="0"/>
              </a:rPr>
              <a:t>  "X--Y [?]": [</a:t>
            </a:r>
          </a:p>
          <a:p>
            <a:r>
              <a:rPr lang="es-ES" dirty="0">
                <a:solidFill>
                  <a:schemeClr val="accent1">
                    <a:lumMod val="50000"/>
                  </a:schemeClr>
                </a:solidFill>
                <a:latin typeface="Lucida Console" panose="020B0609040504020204" pitchFamily="49" charset="0"/>
              </a:rPr>
              <a:t>    "X--Y",</a:t>
            </a:r>
          </a:p>
          <a:p>
            <a:r>
              <a:rPr lang="es-ES" dirty="0">
                <a:solidFill>
                  <a:schemeClr val="accent1">
                    <a:lumMod val="50000"/>
                  </a:schemeClr>
                </a:solidFill>
                <a:latin typeface="Lucida Console" panose="020B0609040504020204" pitchFamily="49" charset="0"/>
              </a:rPr>
              <a:t>    "X; Y"</a:t>
            </a:r>
          </a:p>
          <a:p>
            <a:r>
              <a:rPr lang="es-ES" dirty="0">
                <a:solidFill>
                  <a:schemeClr val="accent1">
                    <a:lumMod val="50000"/>
                  </a:schemeClr>
                </a:solidFill>
                <a:latin typeface="Lucida Console" panose="020B0609040504020204" pitchFamily="49" charset="0"/>
              </a:rPr>
              <a:t>  ],</a:t>
            </a:r>
          </a:p>
          <a:p>
            <a:r>
              <a:rPr lang="es-ES" dirty="0">
                <a:solidFill>
                  <a:schemeClr val="accent1">
                    <a:lumMod val="50000"/>
                  </a:schemeClr>
                </a:solidFill>
                <a:latin typeface="Lucida Console" panose="020B0609040504020204" pitchFamily="49" charset="0"/>
              </a:rPr>
              <a:t>  "start": "A--B--C--D--E--A--D--B--E--C--A [?]"</a:t>
            </a:r>
          </a:p>
          <a:p>
            <a:r>
              <a:rPr lang="es-ES" dirty="0">
                <a:solidFill>
                  <a:schemeClr val="accent1">
                    <a:lumMod val="50000"/>
                  </a:schemeClr>
                </a:solidFill>
                <a:latin typeface="Lucida Console" panose="020B0609040504020204" pitchFamily="49" charset="0"/>
              </a:rPr>
              <a:t>}</a:t>
            </a:r>
            <a:endParaRPr lang="en-US" dirty="0">
              <a:solidFill>
                <a:schemeClr val="accent1">
                  <a:lumMod val="50000"/>
                </a:schemeClr>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310831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0A93-9994-44C4-A06C-61040CB012BA}"/>
              </a:ext>
            </a:extLst>
          </p:cNvPr>
          <p:cNvSpPr>
            <a:spLocks noGrp="1"/>
          </p:cNvSpPr>
          <p:nvPr>
            <p:ph type="title"/>
          </p:nvPr>
        </p:nvSpPr>
        <p:spPr/>
        <p:txBody>
          <a:bodyPr/>
          <a:lstStyle/>
          <a:p>
            <a:r>
              <a:rPr lang="en-US" dirty="0"/>
              <a:t>Soffit extensions to dot syntax</a:t>
            </a:r>
          </a:p>
        </p:txBody>
      </p:sp>
      <p:sp>
        <p:nvSpPr>
          <p:cNvPr id="3" name="Content Placeholder 2">
            <a:extLst>
              <a:ext uri="{FF2B5EF4-FFF2-40B4-BE49-F238E27FC236}">
                <a16:creationId xmlns:a16="http://schemas.microsoft.com/office/drawing/2014/main" id="{EA2EF8C1-85BF-4106-9D13-0D95DE0A1E29}"/>
              </a:ext>
            </a:extLst>
          </p:cNvPr>
          <p:cNvSpPr>
            <a:spLocks noGrp="1"/>
          </p:cNvSpPr>
          <p:nvPr>
            <p:ph idx="1"/>
          </p:nvPr>
        </p:nvSpPr>
        <p:spPr/>
        <p:txBody>
          <a:bodyPr/>
          <a:lstStyle/>
          <a:p>
            <a:r>
              <a:rPr lang="en-US" sz="2400" dirty="0"/>
              <a:t>Bidirectional arrows and chaining</a:t>
            </a:r>
          </a:p>
          <a:p>
            <a:pPr marL="0" indent="0">
              <a:buNone/>
            </a:pPr>
            <a:r>
              <a:rPr lang="es-ES" dirty="0">
                <a:solidFill>
                  <a:schemeClr val="accent1">
                    <a:lumMod val="50000"/>
                  </a:schemeClr>
                </a:solidFill>
                <a:latin typeface="Lucida Console" panose="020B0609040504020204" pitchFamily="49" charset="0"/>
              </a:rPr>
              <a:t>	"A-&gt;B-&gt;C&lt;-D [tag]": "A-&gt;B; C&lt;-D;"</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Merge two nodes</a:t>
            </a:r>
          </a:p>
          <a:p>
            <a:pPr marL="0" indent="0">
              <a:buNone/>
            </a:pPr>
            <a:r>
              <a:rPr lang="es-ES" dirty="0">
                <a:solidFill>
                  <a:schemeClr val="accent1">
                    <a:lumMod val="50000"/>
                  </a:schemeClr>
                </a:solidFill>
                <a:latin typeface="Lucida Console" panose="020B0609040504020204" pitchFamily="49" charset="0"/>
              </a:rPr>
              <a:t>	"A-&gt;B [tag]; C-&gt;D [tag]": "A^C; A-&gt;B; C-&gt;D"</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Unicode/Emoji as tag and node names</a:t>
            </a:r>
          </a:p>
          <a:p>
            <a:pPr marL="173736" lvl="1" indent="0">
              <a:spcBef>
                <a:spcPts val="1200"/>
              </a:spcBef>
              <a:spcAft>
                <a:spcPts val="200"/>
              </a:spcAft>
              <a:buClr>
                <a:srgbClr val="1CADE4"/>
              </a:buClr>
              <a:buSzPct val="100000"/>
              <a:buNone/>
              <a:defRPr/>
            </a:pPr>
            <a:r>
              <a:rPr lang="es-ES" dirty="0">
                <a:solidFill>
                  <a:schemeClr val="accent1">
                    <a:lumMod val="50000"/>
                  </a:schemeClr>
                </a:solidFill>
                <a:latin typeface="Lucida Console" panose="020B0609040504020204" pitchFamily="49" charset="0"/>
              </a:rPr>
              <a:t>	</a:t>
            </a:r>
            <a:r>
              <a:rPr lang="es-ES" sz="2200" dirty="0">
                <a:solidFill>
                  <a:schemeClr val="accent1">
                    <a:lumMod val="50000"/>
                  </a:schemeClr>
                </a:solidFill>
                <a:latin typeface="Lucida Console" panose="020B0609040504020204" pitchFamily="49" charset="0"/>
              </a:rPr>
              <a:t>"</a:t>
            </a:r>
            <a:r>
              <a:rPr lang="ja-JP" altLang="en-US" sz="2200" dirty="0">
                <a:solidFill>
                  <a:schemeClr val="accent1">
                    <a:lumMod val="50000"/>
                  </a:schemeClr>
                </a:solidFill>
                <a:latin typeface="Lucida Console" panose="020B0609040504020204" pitchFamily="49" charset="0"/>
              </a:rPr>
              <a:t>六</a:t>
            </a:r>
            <a:r>
              <a:rPr lang="es-ES" sz="2200" dirty="0">
                <a:solidFill>
                  <a:schemeClr val="accent1">
                    <a:lumMod val="50000"/>
                  </a:schemeClr>
                </a:solidFill>
                <a:latin typeface="Lucida Console" panose="020B0609040504020204" pitchFamily="49" charset="0"/>
              </a:rPr>
              <a:t>-&gt;</a:t>
            </a:r>
            <a:r>
              <a:rPr lang="ja-JP" altLang="en-US" sz="2200" dirty="0">
                <a:solidFill>
                  <a:schemeClr val="accent1">
                    <a:lumMod val="50000"/>
                  </a:schemeClr>
                </a:solidFill>
                <a:latin typeface="Lucida Console" panose="020B0609040504020204" pitchFamily="49" charset="0"/>
              </a:rPr>
              <a:t>七</a:t>
            </a:r>
            <a:r>
              <a:rPr lang="es-ES" sz="2200" dirty="0">
                <a:solidFill>
                  <a:schemeClr val="accent1">
                    <a:lumMod val="50000"/>
                  </a:schemeClr>
                </a:solidFill>
                <a:latin typeface="Lucida Console" panose="020B0609040504020204" pitchFamily="49" charset="0"/>
              </a:rPr>
              <a:t> [🙂]"</a:t>
            </a:r>
            <a:endParaRPr lang="en-US" sz="2200" dirty="0">
              <a:solidFill>
                <a:prstClr val="black"/>
              </a:solidFill>
              <a:latin typeface="Tw Cen MT" panose="020B0602020104020603"/>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err="1">
                <a:ln>
                  <a:noFill/>
                </a:ln>
                <a:solidFill>
                  <a:prstClr val="black"/>
                </a:solidFill>
                <a:effectLst/>
                <a:uLnTx/>
                <a:uFillTx/>
                <a:latin typeface="Tw Cen MT" panose="020B0602020104020603"/>
                <a:ea typeface="+mn-ea"/>
                <a:cs typeface="+mn-cs"/>
              </a:rPr>
              <a:t>Graphviz</a:t>
            </a: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integration: attributes are rendered without quoting</a:t>
            </a:r>
          </a:p>
          <a:p>
            <a:pPr marL="0" indent="0">
              <a:buNone/>
            </a:pPr>
            <a:r>
              <a:rPr lang="es-ES" dirty="0">
                <a:solidFill>
                  <a:schemeClr val="accent1">
                    <a:lumMod val="50000"/>
                  </a:schemeClr>
                </a:solidFill>
                <a:latin typeface="Lucida Console" panose="020B0609040504020204" pitchFamily="49" charset="0"/>
              </a:rPr>
              <a:t>	“X[color=red; style=filled]"</a:t>
            </a:r>
          </a:p>
          <a:p>
            <a:pPr marL="0" indent="0">
              <a:buNone/>
            </a:pPr>
            <a:endParaRPr lang="es-ES" dirty="0">
              <a:solidFill>
                <a:schemeClr val="accent1">
                  <a:lumMod val="50000"/>
                </a:schemeClr>
              </a:solidFill>
              <a:latin typeface="Lucida Console" panose="020B0609040504020204" pitchFamily="49" charset="0"/>
            </a:endParaRPr>
          </a:p>
          <a:p>
            <a:pPr marL="0" indent="0">
              <a:buNone/>
            </a:pPr>
            <a:endParaRPr lang="en-US" dirty="0"/>
          </a:p>
        </p:txBody>
      </p:sp>
      <p:pic>
        <p:nvPicPr>
          <p:cNvPr id="8194" name="Picture 2">
            <a:extLst>
              <a:ext uri="{FF2B5EF4-FFF2-40B4-BE49-F238E27FC236}">
                <a16:creationId xmlns:a16="http://schemas.microsoft.com/office/drawing/2014/main" id="{222EC1BF-7337-4CC3-9447-8A6B10D26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2897" y="3199967"/>
            <a:ext cx="17049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90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D614-11CC-42C8-98A5-EB44C1C78087}"/>
              </a:ext>
            </a:extLst>
          </p:cNvPr>
          <p:cNvSpPr>
            <a:spLocks noGrp="1"/>
          </p:cNvSpPr>
          <p:nvPr>
            <p:ph type="title"/>
          </p:nvPr>
        </p:nvSpPr>
        <p:spPr/>
        <p:txBody>
          <a:bodyPr/>
          <a:lstStyle/>
          <a:p>
            <a:r>
              <a:rPr lang="en-US" dirty="0"/>
              <a:t>Soffit’s nondeterminism</a:t>
            </a:r>
          </a:p>
        </p:txBody>
      </p:sp>
      <p:sp>
        <p:nvSpPr>
          <p:cNvPr id="3" name="Content Placeholder 2">
            <a:extLst>
              <a:ext uri="{FF2B5EF4-FFF2-40B4-BE49-F238E27FC236}">
                <a16:creationId xmlns:a16="http://schemas.microsoft.com/office/drawing/2014/main" id="{57A91FC1-4BA5-4310-A752-D03D4FFFA1A2}"/>
              </a:ext>
            </a:extLst>
          </p:cNvPr>
          <p:cNvSpPr>
            <a:spLocks noGrp="1"/>
          </p:cNvSpPr>
          <p:nvPr>
            <p:ph idx="1"/>
          </p:nvPr>
        </p:nvSpPr>
        <p:spPr/>
        <p:txBody>
          <a:bodyPr/>
          <a:lstStyle/>
          <a:p>
            <a:pPr marL="457200" indent="-457200">
              <a:buFont typeface="+mj-lt"/>
              <a:buAutoNum type="arabicPeriod"/>
            </a:pPr>
            <a:r>
              <a:rPr lang="en-US" sz="3200" dirty="0"/>
              <a:t>Shuffle all the rules</a:t>
            </a:r>
          </a:p>
          <a:p>
            <a:pPr marL="457200" indent="-457200">
              <a:buFont typeface="+mj-lt"/>
              <a:buAutoNum type="arabicPeriod"/>
            </a:pPr>
            <a:r>
              <a:rPr lang="en-US" sz="3200" dirty="0"/>
              <a:t>Try each rule in this random order</a:t>
            </a:r>
          </a:p>
          <a:p>
            <a:pPr marL="630936" lvl="1" indent="-457200"/>
            <a:r>
              <a:rPr lang="en-US" sz="2800" dirty="0"/>
              <a:t>If it has multiple right-hand sides, shuffle them too</a:t>
            </a:r>
          </a:p>
          <a:p>
            <a:pPr marL="457200" indent="-457200">
              <a:buFont typeface="+mj-lt"/>
              <a:buAutoNum type="arabicPeriod"/>
            </a:pPr>
            <a:r>
              <a:rPr lang="en-US" sz="3200" dirty="0"/>
              <a:t>If there’s a valid match, pick randomly from all valid matches (up to 1000)</a:t>
            </a:r>
          </a:p>
          <a:p>
            <a:pPr marL="457200" indent="-457200"/>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161772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F690-95BC-45A1-8324-E8EF3D91B92F}"/>
              </a:ext>
            </a:extLst>
          </p:cNvPr>
          <p:cNvSpPr>
            <a:spLocks noGrp="1"/>
          </p:cNvSpPr>
          <p:nvPr>
            <p:ph type="title"/>
          </p:nvPr>
        </p:nvSpPr>
        <p:spPr/>
        <p:txBody>
          <a:bodyPr/>
          <a:lstStyle/>
          <a:p>
            <a:r>
              <a:rPr lang="en-US" dirty="0"/>
              <a:t>Soffit implementation</a:t>
            </a:r>
          </a:p>
        </p:txBody>
      </p:sp>
      <p:sp>
        <p:nvSpPr>
          <p:cNvPr id="3" name="Content Placeholder 2">
            <a:extLst>
              <a:ext uri="{FF2B5EF4-FFF2-40B4-BE49-F238E27FC236}">
                <a16:creationId xmlns:a16="http://schemas.microsoft.com/office/drawing/2014/main" id="{05E1118D-70F1-444F-AE86-E96D3FE49192}"/>
              </a:ext>
            </a:extLst>
          </p:cNvPr>
          <p:cNvSpPr>
            <a:spLocks noGrp="1"/>
          </p:cNvSpPr>
          <p:nvPr>
            <p:ph idx="1"/>
          </p:nvPr>
        </p:nvSpPr>
        <p:spPr/>
        <p:txBody>
          <a:bodyPr>
            <a:normAutofit/>
          </a:bodyPr>
          <a:lstStyle/>
          <a:p>
            <a:r>
              <a:rPr lang="en-US" sz="3200" dirty="0"/>
              <a:t>Soffit is implemented in Python</a:t>
            </a:r>
          </a:p>
          <a:p>
            <a:r>
              <a:rPr lang="en-US" sz="3200" dirty="0">
                <a:hlinkClick r:id="rId2"/>
              </a:rPr>
              <a:t>https://github.com/mgritter/soffit</a:t>
            </a:r>
            <a:endParaRPr lang="en-US" sz="3200" dirty="0"/>
          </a:p>
          <a:p>
            <a:r>
              <a:rPr lang="en-US" sz="3200" dirty="0"/>
              <a:t>Command-line tools:</a:t>
            </a:r>
          </a:p>
          <a:p>
            <a:pPr lvl="1"/>
            <a:r>
              <a:rPr lang="en-US" sz="2800" dirty="0"/>
              <a:t>Execute a graph grammar (or sequence of them) and plot the result as an SVG</a:t>
            </a:r>
          </a:p>
          <a:p>
            <a:pPr lvl="1"/>
            <a:r>
              <a:rPr lang="en-US" sz="2800" dirty="0"/>
              <a:t>Show a rule set as an HTML page</a:t>
            </a:r>
          </a:p>
          <a:p>
            <a:r>
              <a:rPr lang="en-US" sz="3200" dirty="0"/>
              <a:t>Online version built later, with AWS Lambda.</a:t>
            </a:r>
          </a:p>
          <a:p>
            <a:pPr lvl="1"/>
            <a:endParaRPr lang="en-US" sz="2800" dirty="0"/>
          </a:p>
        </p:txBody>
      </p:sp>
    </p:spTree>
    <p:extLst>
      <p:ext uri="{BB962C8B-B14F-4D97-AF65-F5344CB8AC3E}">
        <p14:creationId xmlns:p14="http://schemas.microsoft.com/office/powerpoint/2010/main" val="152571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90FC-02AD-4B46-B6A0-08421E3C9DCE}"/>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3245810C-D5DD-4040-A645-3A3737B845D4}"/>
              </a:ext>
            </a:extLst>
          </p:cNvPr>
          <p:cNvSpPr>
            <a:spLocks noGrp="1"/>
          </p:cNvSpPr>
          <p:nvPr>
            <p:ph idx="1"/>
          </p:nvPr>
        </p:nvSpPr>
        <p:spPr>
          <a:xfrm>
            <a:off x="1024128" y="2286000"/>
            <a:ext cx="7311659" cy="4023360"/>
          </a:xfrm>
        </p:spPr>
        <p:txBody>
          <a:bodyPr/>
          <a:lstStyle/>
          <a:p>
            <a:pPr marL="0" indent="0">
              <a:buNone/>
            </a:pPr>
            <a:r>
              <a:rPr lang="en-US" dirty="0" err="1"/>
              <a:t>Emojiconomy</a:t>
            </a:r>
            <a:r>
              <a:rPr lang="en-US" dirty="0"/>
              <a:t>: </a:t>
            </a:r>
            <a:r>
              <a:rPr lang="en-US" dirty="0">
                <a:hlinkClick r:id="rId3"/>
              </a:rPr>
              <a:t>github.com/mgritter/emojiconomy</a:t>
            </a:r>
            <a:endParaRPr lang="en-US" dirty="0"/>
          </a:p>
          <a:p>
            <a:pPr lvl="1"/>
            <a:r>
              <a:rPr lang="en-US" dirty="0"/>
              <a:t>See my Roguelike Celebration 2020 talk!</a:t>
            </a:r>
          </a:p>
          <a:p>
            <a:pPr marL="0" indent="0">
              <a:buNone/>
            </a:pPr>
            <a:r>
              <a:rPr lang="en-US" dirty="0"/>
              <a:t>SVG output from a Soffit grammar: </a:t>
            </a:r>
            <a:r>
              <a:rPr lang="en-US" dirty="0">
                <a:hlinkClick r:id="rId4"/>
              </a:rPr>
              <a:t>github.com/mgritter/</a:t>
            </a:r>
            <a:r>
              <a:rPr lang="en-US" dirty="0" err="1">
                <a:hlinkClick r:id="rId4"/>
              </a:rPr>
              <a:t>svgrammar</a:t>
            </a:r>
            <a:endParaRPr lang="en-US" dirty="0"/>
          </a:p>
          <a:p>
            <a:pPr marL="0" indent="0">
              <a:buNone/>
            </a:pPr>
            <a:r>
              <a:rPr lang="en-US" dirty="0"/>
              <a:t>Advent of Code in Soffit (not recommended):</a:t>
            </a:r>
            <a:br>
              <a:rPr lang="en-US" dirty="0"/>
            </a:br>
            <a:r>
              <a:rPr lang="en-US" dirty="0">
                <a:hlinkClick r:id="rId5"/>
              </a:rPr>
              <a:t>github.com/</a:t>
            </a:r>
            <a:r>
              <a:rPr lang="en-US" dirty="0" err="1">
                <a:hlinkClick r:id="rId5"/>
              </a:rPr>
              <a:t>mgritter</a:t>
            </a:r>
            <a:r>
              <a:rPr lang="en-US" dirty="0">
                <a:hlinkClick r:id="rId5"/>
              </a:rPr>
              <a:t>/</a:t>
            </a:r>
            <a:r>
              <a:rPr lang="en-US" dirty="0" err="1">
                <a:hlinkClick r:id="rId5"/>
              </a:rPr>
              <a:t>aoc</a:t>
            </a:r>
            <a:r>
              <a:rPr lang="en-US" dirty="0">
                <a:hlinkClick r:id="rId5"/>
              </a:rPr>
              <a:t>-soffit</a:t>
            </a: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33B4897-5DBC-41A0-BC90-58B6726BF754}"/>
              </a:ext>
            </a:extLst>
          </p:cNvPr>
          <p:cNvPicPr>
            <a:picLocks noChangeAspect="1"/>
          </p:cNvPicPr>
          <p:nvPr/>
        </p:nvPicPr>
        <p:blipFill>
          <a:blip r:embed="rId6"/>
          <a:stretch>
            <a:fillRect/>
          </a:stretch>
        </p:blipFill>
        <p:spPr>
          <a:xfrm>
            <a:off x="8335787" y="392526"/>
            <a:ext cx="3375953" cy="5761219"/>
          </a:xfrm>
          <a:prstGeom prst="rect">
            <a:avLst/>
          </a:prstGeom>
        </p:spPr>
      </p:pic>
      <p:pic>
        <p:nvPicPr>
          <p:cNvPr id="7" name="Picture 6">
            <a:extLst>
              <a:ext uri="{FF2B5EF4-FFF2-40B4-BE49-F238E27FC236}">
                <a16:creationId xmlns:a16="http://schemas.microsoft.com/office/drawing/2014/main" id="{FD1B0237-A923-47CF-913A-85364F801ED6}"/>
              </a:ext>
            </a:extLst>
          </p:cNvPr>
          <p:cNvPicPr>
            <a:picLocks noChangeAspect="1"/>
          </p:cNvPicPr>
          <p:nvPr/>
        </p:nvPicPr>
        <p:blipFill>
          <a:blip r:embed="rId7"/>
          <a:stretch>
            <a:fillRect/>
          </a:stretch>
        </p:blipFill>
        <p:spPr>
          <a:xfrm>
            <a:off x="2145177" y="1735281"/>
            <a:ext cx="6858000" cy="6858000"/>
          </a:xfrm>
          <a:prstGeom prst="rect">
            <a:avLst/>
          </a:prstGeom>
        </p:spPr>
      </p:pic>
    </p:spTree>
    <p:extLst>
      <p:ext uri="{BB962C8B-B14F-4D97-AF65-F5344CB8AC3E}">
        <p14:creationId xmlns:p14="http://schemas.microsoft.com/office/powerpoint/2010/main" val="243471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D663-C86B-4777-9DA8-9067C792F1D7}"/>
              </a:ext>
            </a:extLst>
          </p:cNvPr>
          <p:cNvSpPr>
            <a:spLocks noGrp="1"/>
          </p:cNvSpPr>
          <p:nvPr>
            <p:ph type="title"/>
          </p:nvPr>
        </p:nvSpPr>
        <p:spPr/>
        <p:txBody>
          <a:bodyPr/>
          <a:lstStyle/>
          <a:p>
            <a:r>
              <a:rPr lang="en-US" dirty="0"/>
              <a:t>Mistakes</a:t>
            </a:r>
          </a:p>
        </p:txBody>
      </p:sp>
      <p:sp>
        <p:nvSpPr>
          <p:cNvPr id="3" name="Content Placeholder 2">
            <a:extLst>
              <a:ext uri="{FF2B5EF4-FFF2-40B4-BE49-F238E27FC236}">
                <a16:creationId xmlns:a16="http://schemas.microsoft.com/office/drawing/2014/main" id="{1D2CADCF-BDDE-4764-A883-13C6955F5C6B}"/>
              </a:ext>
            </a:extLst>
          </p:cNvPr>
          <p:cNvSpPr>
            <a:spLocks noGrp="1"/>
          </p:cNvSpPr>
          <p:nvPr>
            <p:ph idx="1"/>
          </p:nvPr>
        </p:nvSpPr>
        <p:spPr/>
        <p:txBody>
          <a:bodyPr>
            <a:normAutofit fontScale="92500" lnSpcReduction="10000"/>
          </a:bodyPr>
          <a:lstStyle/>
          <a:p>
            <a:r>
              <a:rPr lang="en-US" sz="2800" dirty="0"/>
              <a:t>JSON sucks.</a:t>
            </a:r>
          </a:p>
          <a:p>
            <a:pPr lvl="1"/>
            <a:r>
              <a:rPr lang="en-US" sz="2400" dirty="0"/>
              <a:t>No comments! (at least, not with Python’s default parser)</a:t>
            </a:r>
          </a:p>
          <a:p>
            <a:pPr lvl="1"/>
            <a:r>
              <a:rPr lang="en-US" sz="2400" dirty="0"/>
              <a:t>Constant comma problems</a:t>
            </a:r>
          </a:p>
          <a:p>
            <a:pPr lvl="1"/>
            <a:r>
              <a:rPr lang="en-US" sz="2400" dirty="0"/>
              <a:t>No newlines! Very difficult for large rules</a:t>
            </a:r>
          </a:p>
          <a:p>
            <a:pPr lvl="1"/>
            <a:r>
              <a:rPr lang="en-US" sz="2400" dirty="0"/>
              <a:t>I didn’t write the implementation in JavaScript anyway</a:t>
            </a:r>
          </a:p>
          <a:p>
            <a:r>
              <a:rPr lang="en-US" sz="3200" dirty="0"/>
              <a:t>Left and Right usually share a lot</a:t>
            </a:r>
          </a:p>
          <a:p>
            <a:pPr lvl="1"/>
            <a:r>
              <a:rPr lang="en-US" sz="2800" dirty="0"/>
              <a:t>Other tools have a separate “context” section</a:t>
            </a:r>
          </a:p>
          <a:p>
            <a:r>
              <a:rPr lang="en-US" sz="3200" dirty="0"/>
              <a:t>No templating for tags</a:t>
            </a:r>
          </a:p>
          <a:p>
            <a:pPr lvl="1"/>
            <a:r>
              <a:rPr lang="en-US" sz="2800" dirty="0"/>
              <a:t>Dozens of versions of the same rule</a:t>
            </a:r>
          </a:p>
          <a:p>
            <a:pPr lvl="1"/>
            <a:endParaRPr lang="en-US" sz="2400" dirty="0"/>
          </a:p>
          <a:p>
            <a:pPr lvl="1"/>
            <a:endParaRPr lang="en-US" dirty="0"/>
          </a:p>
        </p:txBody>
      </p:sp>
    </p:spTree>
    <p:extLst>
      <p:ext uri="{BB962C8B-B14F-4D97-AF65-F5344CB8AC3E}">
        <p14:creationId xmlns:p14="http://schemas.microsoft.com/office/powerpoint/2010/main" val="327615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FE2E4-4289-4D81-8CA8-E51033A7841C}"/>
              </a:ext>
            </a:extLst>
          </p:cNvPr>
          <p:cNvSpPr>
            <a:spLocks noGrp="1"/>
          </p:cNvSpPr>
          <p:nvPr>
            <p:ph type="title"/>
          </p:nvPr>
        </p:nvSpPr>
        <p:spPr/>
        <p:txBody>
          <a:bodyPr/>
          <a:lstStyle/>
          <a:p>
            <a:r>
              <a:rPr lang="en-US" dirty="0"/>
              <a:t>What’s a graph grammar?</a:t>
            </a:r>
          </a:p>
        </p:txBody>
      </p:sp>
      <p:sp>
        <p:nvSpPr>
          <p:cNvPr id="5" name="Content Placeholder 4">
            <a:extLst>
              <a:ext uri="{FF2B5EF4-FFF2-40B4-BE49-F238E27FC236}">
                <a16:creationId xmlns:a16="http://schemas.microsoft.com/office/drawing/2014/main" id="{9C506DEA-91C5-449C-ADEE-25606141AF3E}"/>
              </a:ext>
            </a:extLst>
          </p:cNvPr>
          <p:cNvSpPr>
            <a:spLocks noGrp="1"/>
          </p:cNvSpPr>
          <p:nvPr>
            <p:ph idx="1"/>
          </p:nvPr>
        </p:nvSpPr>
        <p:spPr>
          <a:xfrm>
            <a:off x="1024128" y="2286000"/>
            <a:ext cx="9720073" cy="593387"/>
          </a:xfrm>
        </p:spPr>
        <p:txBody>
          <a:bodyPr/>
          <a:lstStyle/>
          <a:p>
            <a:r>
              <a:rPr lang="en-US" dirty="0"/>
              <a:t>Here’s one! (You can play with it at </a:t>
            </a:r>
            <a:r>
              <a:rPr lang="en-US" dirty="0">
                <a:hlinkClick r:id="rId3"/>
              </a:rPr>
              <a:t>http://soffit.combinatorium.com/</a:t>
            </a:r>
            <a:r>
              <a:rPr lang="en-US" dirty="0"/>
              <a:t>)</a:t>
            </a:r>
          </a:p>
          <a:p>
            <a:endParaRPr lang="en-US" dirty="0"/>
          </a:p>
          <a:p>
            <a:endParaRPr lang="en-US" dirty="0"/>
          </a:p>
        </p:txBody>
      </p:sp>
      <p:pic>
        <p:nvPicPr>
          <p:cNvPr id="6" name="Picture 5">
            <a:extLst>
              <a:ext uri="{FF2B5EF4-FFF2-40B4-BE49-F238E27FC236}">
                <a16:creationId xmlns:a16="http://schemas.microsoft.com/office/drawing/2014/main" id="{A0A5A626-9478-48A2-A2F8-3561D1F78DE3}"/>
              </a:ext>
            </a:extLst>
          </p:cNvPr>
          <p:cNvPicPr>
            <a:picLocks noChangeAspect="1"/>
          </p:cNvPicPr>
          <p:nvPr/>
        </p:nvPicPr>
        <p:blipFill>
          <a:blip r:embed="rId4"/>
          <a:stretch>
            <a:fillRect/>
          </a:stretch>
        </p:blipFill>
        <p:spPr>
          <a:xfrm>
            <a:off x="715793" y="3205569"/>
            <a:ext cx="3581400" cy="2314575"/>
          </a:xfrm>
          <a:prstGeom prst="rect">
            <a:avLst/>
          </a:prstGeom>
        </p:spPr>
      </p:pic>
      <p:sp>
        <p:nvSpPr>
          <p:cNvPr id="7" name="TextBox 6">
            <a:extLst>
              <a:ext uri="{FF2B5EF4-FFF2-40B4-BE49-F238E27FC236}">
                <a16:creationId xmlns:a16="http://schemas.microsoft.com/office/drawing/2014/main" id="{DE6C1957-1A36-4960-BBE3-796757642085}"/>
              </a:ext>
            </a:extLst>
          </p:cNvPr>
          <p:cNvSpPr txBox="1"/>
          <p:nvPr/>
        </p:nvSpPr>
        <p:spPr>
          <a:xfrm>
            <a:off x="793614" y="4873813"/>
            <a:ext cx="962123" cy="646331"/>
          </a:xfrm>
          <a:prstGeom prst="rect">
            <a:avLst/>
          </a:prstGeom>
          <a:noFill/>
        </p:spPr>
        <p:txBody>
          <a:bodyPr wrap="none" rtlCol="0">
            <a:spAutoFit/>
          </a:bodyPr>
          <a:lstStyle/>
          <a:p>
            <a:r>
              <a:rPr lang="en-US" dirty="0"/>
              <a:t>Left side</a:t>
            </a:r>
          </a:p>
          <a:p>
            <a:r>
              <a:rPr lang="en-US" dirty="0"/>
              <a:t>(match)</a:t>
            </a:r>
          </a:p>
        </p:txBody>
      </p:sp>
      <p:sp>
        <p:nvSpPr>
          <p:cNvPr id="9" name="TextBox 8">
            <a:extLst>
              <a:ext uri="{FF2B5EF4-FFF2-40B4-BE49-F238E27FC236}">
                <a16:creationId xmlns:a16="http://schemas.microsoft.com/office/drawing/2014/main" id="{77EA75EA-9715-4EDB-9374-9AD5144509B8}"/>
              </a:ext>
            </a:extLst>
          </p:cNvPr>
          <p:cNvSpPr txBox="1"/>
          <p:nvPr/>
        </p:nvSpPr>
        <p:spPr>
          <a:xfrm>
            <a:off x="2759413" y="5524705"/>
            <a:ext cx="1270091" cy="646331"/>
          </a:xfrm>
          <a:prstGeom prst="rect">
            <a:avLst/>
          </a:prstGeom>
          <a:noFill/>
        </p:spPr>
        <p:txBody>
          <a:bodyPr wrap="none" rtlCol="0">
            <a:spAutoFit/>
          </a:bodyPr>
          <a:lstStyle/>
          <a:p>
            <a:r>
              <a:rPr lang="en-US" dirty="0"/>
              <a:t>Right side</a:t>
            </a:r>
          </a:p>
          <a:p>
            <a:r>
              <a:rPr lang="en-US" dirty="0"/>
              <a:t>(production)</a:t>
            </a:r>
          </a:p>
        </p:txBody>
      </p:sp>
      <p:pic>
        <p:nvPicPr>
          <p:cNvPr id="11" name="Picture 10">
            <a:extLst>
              <a:ext uri="{FF2B5EF4-FFF2-40B4-BE49-F238E27FC236}">
                <a16:creationId xmlns:a16="http://schemas.microsoft.com/office/drawing/2014/main" id="{6DABAC2D-F0D9-45B2-9827-457D0AA3B0EC}"/>
              </a:ext>
            </a:extLst>
          </p:cNvPr>
          <p:cNvPicPr>
            <a:picLocks noChangeAspect="1"/>
          </p:cNvPicPr>
          <p:nvPr/>
        </p:nvPicPr>
        <p:blipFill>
          <a:blip r:embed="rId5"/>
          <a:stretch>
            <a:fillRect/>
          </a:stretch>
        </p:blipFill>
        <p:spPr>
          <a:xfrm>
            <a:off x="4956446" y="2879387"/>
            <a:ext cx="1246875" cy="1078757"/>
          </a:xfrm>
          <a:prstGeom prst="rect">
            <a:avLst/>
          </a:prstGeom>
        </p:spPr>
      </p:pic>
      <p:pic>
        <p:nvPicPr>
          <p:cNvPr id="13" name="Picture 12">
            <a:extLst>
              <a:ext uri="{FF2B5EF4-FFF2-40B4-BE49-F238E27FC236}">
                <a16:creationId xmlns:a16="http://schemas.microsoft.com/office/drawing/2014/main" id="{EDC118B6-0628-4B03-8ACE-287C85A813FD}"/>
              </a:ext>
            </a:extLst>
          </p:cNvPr>
          <p:cNvPicPr>
            <a:picLocks noChangeAspect="1"/>
          </p:cNvPicPr>
          <p:nvPr/>
        </p:nvPicPr>
        <p:blipFill>
          <a:blip r:embed="rId6"/>
          <a:stretch>
            <a:fillRect/>
          </a:stretch>
        </p:blipFill>
        <p:spPr>
          <a:xfrm>
            <a:off x="6317128" y="2879387"/>
            <a:ext cx="1737376" cy="1772833"/>
          </a:xfrm>
          <a:prstGeom prst="rect">
            <a:avLst/>
          </a:prstGeom>
        </p:spPr>
      </p:pic>
      <p:pic>
        <p:nvPicPr>
          <p:cNvPr id="15" name="Picture 14">
            <a:extLst>
              <a:ext uri="{FF2B5EF4-FFF2-40B4-BE49-F238E27FC236}">
                <a16:creationId xmlns:a16="http://schemas.microsoft.com/office/drawing/2014/main" id="{6DD1D18D-D37B-4A2E-8987-62F6B7266FBE}"/>
              </a:ext>
            </a:extLst>
          </p:cNvPr>
          <p:cNvPicPr>
            <a:picLocks noChangeAspect="1"/>
          </p:cNvPicPr>
          <p:nvPr/>
        </p:nvPicPr>
        <p:blipFill>
          <a:blip r:embed="rId7"/>
          <a:stretch>
            <a:fillRect/>
          </a:stretch>
        </p:blipFill>
        <p:spPr>
          <a:xfrm>
            <a:off x="8168311" y="2929883"/>
            <a:ext cx="1494676" cy="1712443"/>
          </a:xfrm>
          <a:prstGeom prst="rect">
            <a:avLst/>
          </a:prstGeom>
        </p:spPr>
      </p:pic>
      <p:pic>
        <p:nvPicPr>
          <p:cNvPr id="17" name="Picture 16">
            <a:extLst>
              <a:ext uri="{FF2B5EF4-FFF2-40B4-BE49-F238E27FC236}">
                <a16:creationId xmlns:a16="http://schemas.microsoft.com/office/drawing/2014/main" id="{B38378C4-87C5-4BB6-9CAE-A015E99CABF0}"/>
              </a:ext>
            </a:extLst>
          </p:cNvPr>
          <p:cNvPicPr>
            <a:picLocks noChangeAspect="1"/>
          </p:cNvPicPr>
          <p:nvPr/>
        </p:nvPicPr>
        <p:blipFill>
          <a:blip r:embed="rId8"/>
          <a:stretch>
            <a:fillRect/>
          </a:stretch>
        </p:blipFill>
        <p:spPr>
          <a:xfrm>
            <a:off x="9901539" y="2929883"/>
            <a:ext cx="1394750" cy="1712443"/>
          </a:xfrm>
          <a:prstGeom prst="rect">
            <a:avLst/>
          </a:prstGeom>
        </p:spPr>
      </p:pic>
      <p:pic>
        <p:nvPicPr>
          <p:cNvPr id="19" name="Picture 18">
            <a:extLst>
              <a:ext uri="{FF2B5EF4-FFF2-40B4-BE49-F238E27FC236}">
                <a16:creationId xmlns:a16="http://schemas.microsoft.com/office/drawing/2014/main" id="{09A402AA-2FAA-45DD-9FCC-7D18960AD5ED}"/>
              </a:ext>
            </a:extLst>
          </p:cNvPr>
          <p:cNvPicPr>
            <a:picLocks noChangeAspect="1"/>
          </p:cNvPicPr>
          <p:nvPr/>
        </p:nvPicPr>
        <p:blipFill>
          <a:blip r:embed="rId9"/>
          <a:stretch>
            <a:fillRect/>
          </a:stretch>
        </p:blipFill>
        <p:spPr>
          <a:xfrm>
            <a:off x="9810822" y="4873813"/>
            <a:ext cx="1866755" cy="1817413"/>
          </a:xfrm>
          <a:prstGeom prst="rect">
            <a:avLst/>
          </a:prstGeom>
        </p:spPr>
      </p:pic>
      <p:pic>
        <p:nvPicPr>
          <p:cNvPr id="21" name="Picture 20">
            <a:extLst>
              <a:ext uri="{FF2B5EF4-FFF2-40B4-BE49-F238E27FC236}">
                <a16:creationId xmlns:a16="http://schemas.microsoft.com/office/drawing/2014/main" id="{3E9B87C0-E69E-4BE7-A096-7570FA87AB09}"/>
              </a:ext>
            </a:extLst>
          </p:cNvPr>
          <p:cNvPicPr>
            <a:picLocks noChangeAspect="1"/>
          </p:cNvPicPr>
          <p:nvPr/>
        </p:nvPicPr>
        <p:blipFill>
          <a:blip r:embed="rId10"/>
          <a:stretch>
            <a:fillRect/>
          </a:stretch>
        </p:blipFill>
        <p:spPr>
          <a:xfrm>
            <a:off x="7718150" y="4838601"/>
            <a:ext cx="1944837" cy="1852625"/>
          </a:xfrm>
          <a:prstGeom prst="rect">
            <a:avLst/>
          </a:prstGeom>
        </p:spPr>
      </p:pic>
      <p:pic>
        <p:nvPicPr>
          <p:cNvPr id="23" name="Picture 22">
            <a:extLst>
              <a:ext uri="{FF2B5EF4-FFF2-40B4-BE49-F238E27FC236}">
                <a16:creationId xmlns:a16="http://schemas.microsoft.com/office/drawing/2014/main" id="{DABD10A0-A1D8-4454-B3EC-7952EED8B12A}"/>
              </a:ext>
            </a:extLst>
          </p:cNvPr>
          <p:cNvPicPr>
            <a:picLocks noChangeAspect="1"/>
          </p:cNvPicPr>
          <p:nvPr/>
        </p:nvPicPr>
        <p:blipFill>
          <a:blip r:embed="rId11"/>
          <a:stretch>
            <a:fillRect/>
          </a:stretch>
        </p:blipFill>
        <p:spPr>
          <a:xfrm>
            <a:off x="4399008" y="4701333"/>
            <a:ext cx="2376769" cy="1991747"/>
          </a:xfrm>
          <a:prstGeom prst="rect">
            <a:avLst/>
          </a:prstGeom>
        </p:spPr>
      </p:pic>
      <p:sp>
        <p:nvSpPr>
          <p:cNvPr id="24" name="Arrow: Right 23">
            <a:extLst>
              <a:ext uri="{FF2B5EF4-FFF2-40B4-BE49-F238E27FC236}">
                <a16:creationId xmlns:a16="http://schemas.microsoft.com/office/drawing/2014/main" id="{D2C49351-73B6-44E8-B32D-24062EC6914A}"/>
              </a:ext>
            </a:extLst>
          </p:cNvPr>
          <p:cNvSpPr/>
          <p:nvPr/>
        </p:nvSpPr>
        <p:spPr>
          <a:xfrm>
            <a:off x="6152904" y="3205569"/>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DFE8CB-DFFD-4F8E-B099-0350A7605D9B}"/>
              </a:ext>
            </a:extLst>
          </p:cNvPr>
          <p:cNvSpPr/>
          <p:nvPr/>
        </p:nvSpPr>
        <p:spPr>
          <a:xfrm>
            <a:off x="8054504" y="3212205"/>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D5E4967-80CE-4B1D-897E-DA824A2D6063}"/>
              </a:ext>
            </a:extLst>
          </p:cNvPr>
          <p:cNvSpPr/>
          <p:nvPr/>
        </p:nvSpPr>
        <p:spPr>
          <a:xfrm>
            <a:off x="9810822" y="3212205"/>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97E23D89-5535-49E5-A387-DE0F6E3C3D64}"/>
              </a:ext>
            </a:extLst>
          </p:cNvPr>
          <p:cNvSpPr/>
          <p:nvPr/>
        </p:nvSpPr>
        <p:spPr>
          <a:xfrm rot="5400000">
            <a:off x="10246406" y="4705539"/>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BD6555D4-2424-4AF3-ADC5-5543CAA5FF9B}"/>
              </a:ext>
            </a:extLst>
          </p:cNvPr>
          <p:cNvSpPr/>
          <p:nvPr/>
        </p:nvSpPr>
        <p:spPr>
          <a:xfrm rot="10800000">
            <a:off x="9526139" y="5508514"/>
            <a:ext cx="421532" cy="413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6E5875EE-EE50-4D4E-97C8-EB95F1891948}"/>
              </a:ext>
            </a:extLst>
          </p:cNvPr>
          <p:cNvSpPr/>
          <p:nvPr/>
        </p:nvSpPr>
        <p:spPr>
          <a:xfrm>
            <a:off x="6764440" y="5451961"/>
            <a:ext cx="953710" cy="526226"/>
          </a:xfrm>
          <a:prstGeom prst="lef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solidFill>
                  <a:schemeClr val="tx1"/>
                </a:solidFill>
              </a:rPr>
              <a:t>…</a:t>
            </a:r>
          </a:p>
        </p:txBody>
      </p:sp>
    </p:spTree>
    <p:extLst>
      <p:ext uri="{BB962C8B-B14F-4D97-AF65-F5344CB8AC3E}">
        <p14:creationId xmlns:p14="http://schemas.microsoft.com/office/powerpoint/2010/main" val="2751064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60C6-A13C-4162-BFDE-5232C99564F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429B23D-6819-4ECD-83C8-8C6E335A2115}"/>
              </a:ext>
            </a:extLst>
          </p:cNvPr>
          <p:cNvSpPr>
            <a:spLocks noGrp="1"/>
          </p:cNvSpPr>
          <p:nvPr>
            <p:ph idx="1"/>
          </p:nvPr>
        </p:nvSpPr>
        <p:spPr/>
        <p:txBody>
          <a:bodyPr>
            <a:normAutofit fontScale="92500" lnSpcReduction="20000"/>
          </a:bodyPr>
          <a:lstStyle/>
          <a:p>
            <a:r>
              <a:rPr lang="en-US" sz="1500" dirty="0">
                <a:latin typeface="Courier New" panose="02070309020205020404" pitchFamily="49" charset="0"/>
                <a:cs typeface="Courier New" panose="02070309020205020404" pitchFamily="49" charset="0"/>
              </a:rPr>
              <a:t>    "COMMENT[these rules don't have a stopping point. They also blow away some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arrows, which may be a bug.]" : "",</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"X[token]; Y[token]; XX[letter]; YY[letter]; X-&gt;XX; Y-&gt;YY; XX-&gt;XX [0]; YY-&gt;YY [0]"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"X[token]; Y[token]; XX[letter]; YY[letter]; X-&gt;XX; Y-&gt;YY; XX-&gt;XX [0]; YY-&gt;YY [0]; X--Y [eq]",</a:t>
            </a:r>
          </a:p>
          <a:p>
            <a:r>
              <a:rPr lang="en-US" sz="1500" dirty="0">
                <a:latin typeface="Courier New" panose="02070309020205020404" pitchFamily="49" charset="0"/>
                <a:cs typeface="Courier New" panose="02070309020205020404" pitchFamily="49" charset="0"/>
              </a:rPr>
              <a:t>    "X[token]; Y[token]; XX[letter]; YY[letter]; X-&gt;XX; Y-&gt;YY; XX-&gt;XX [1]; YY-&gt;YY [1]"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"X[token]; Y[token]; XX[letter]; YY[letter]; X-&gt;XX; Y-&gt;YY; XX-&gt;XX [1]; YY-&gt;YY [1]; X--Y [eq]“,</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"A1[token]; A2[token]; A3[token]; B[)]; C1[token]; C2[token]; C3[token]; LINE[line]; LINE-&gt;A1-&gt;A2-&gt;A3-&gt;B-&gt;C1-&gt;C2-&gt;C3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C3-&gt;LINE [</a:t>
            </a:r>
            <a:r>
              <a:rPr lang="en-US" sz="1500" dirty="0" err="1">
                <a:latin typeface="Courier New" panose="02070309020205020404" pitchFamily="49" charset="0"/>
                <a:cs typeface="Courier New" panose="02070309020205020404" pitchFamily="49" charset="0"/>
              </a:rPr>
              <a:t>end_of_line</a:t>
            </a: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"LINE[line]; X[body]; Y[body]; Y-&gt;X [orbits]; X-&gt;A1 [p1]; X-&gt;A2 [p2]; X-&gt;A3[p3]; Y-&gt;C1 [p1]; Y-&gt;C2 [p2]; Y-&gt;C3 [p3]; A1[token]; A2[token]; A3[token]; C1[token]; C2[token]; C3[token];“</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 B[+10];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"A[+10]; B[+1];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 B[+100];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"A[+100]; B[+1];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 B[+1000];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"A[+1000]; B[+1];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 B[+10000];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"A[+10000]; B[+1]; A-&gt;B [</a:t>
            </a:r>
            <a:r>
              <a:rPr lang="en-US" sz="1500" dirty="0" err="1">
                <a:latin typeface="Courier New" panose="02070309020205020404" pitchFamily="49" charset="0"/>
                <a:cs typeface="Courier New" panose="02070309020205020404" pitchFamily="49" charset="0"/>
              </a:rPr>
              <a:t>next_char</a:t>
            </a:r>
            <a:r>
              <a:rPr lang="en-US" sz="15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575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CE72-91DE-4973-897B-EF9CE7A46F82}"/>
              </a:ext>
            </a:extLst>
          </p:cNvPr>
          <p:cNvSpPr>
            <a:spLocks noGrp="1"/>
          </p:cNvSpPr>
          <p:nvPr>
            <p:ph type="title"/>
          </p:nvPr>
        </p:nvSpPr>
        <p:spPr/>
        <p:txBody>
          <a:bodyPr/>
          <a:lstStyle/>
          <a:p>
            <a:r>
              <a:rPr lang="en-US" dirty="0"/>
              <a:t>Mistakes?</a:t>
            </a:r>
          </a:p>
        </p:txBody>
      </p:sp>
      <p:sp>
        <p:nvSpPr>
          <p:cNvPr id="3" name="Content Placeholder 2">
            <a:extLst>
              <a:ext uri="{FF2B5EF4-FFF2-40B4-BE49-F238E27FC236}">
                <a16:creationId xmlns:a16="http://schemas.microsoft.com/office/drawing/2014/main" id="{70B99D7B-6242-4EB8-9928-43CECFE2051E}"/>
              </a:ext>
            </a:extLst>
          </p:cNvPr>
          <p:cNvSpPr>
            <a:spLocks noGrp="1"/>
          </p:cNvSpPr>
          <p:nvPr>
            <p:ph idx="1"/>
          </p:nvPr>
        </p:nvSpPr>
        <p:spPr/>
        <p:txBody>
          <a:bodyPr>
            <a:normAutofit lnSpcReduction="10000"/>
          </a:bodyPr>
          <a:lstStyle/>
          <a:p>
            <a:pPr marL="0" indent="0">
              <a:buNone/>
            </a:pPr>
            <a:r>
              <a:rPr lang="en-US" sz="2800" dirty="0"/>
              <a:t>Python is fine for me, but probably still the wrong language for embedding</a:t>
            </a:r>
          </a:p>
          <a:p>
            <a:pPr lvl="1"/>
            <a:r>
              <a:rPr lang="en-US" sz="2400" dirty="0"/>
              <a:t>JavaScript?</a:t>
            </a:r>
          </a:p>
          <a:p>
            <a:pPr lvl="1"/>
            <a:r>
              <a:rPr lang="en-US" sz="2400" dirty="0"/>
              <a:t>Lua?</a:t>
            </a:r>
          </a:p>
          <a:p>
            <a:pPr marL="0" indent="0">
              <a:buNone/>
            </a:pPr>
            <a:r>
              <a:rPr lang="en-US" sz="2800" dirty="0"/>
              <a:t>I decided matches would be “injective” and then discovered cases where I didn’t want that.</a:t>
            </a:r>
          </a:p>
          <a:p>
            <a:pPr marL="0" indent="0">
              <a:buNone/>
            </a:pPr>
            <a:r>
              <a:rPr lang="en-US" sz="2800" dirty="0"/>
              <a:t>Can we make an implementation simple enough so that everybody can copy it?</a:t>
            </a:r>
          </a:p>
          <a:p>
            <a:pPr lvl="1"/>
            <a:r>
              <a:rPr lang="en-US" sz="2400" dirty="0"/>
              <a:t>Tracery has ports in every language you can think of</a:t>
            </a:r>
          </a:p>
          <a:p>
            <a:pPr lvl="1"/>
            <a:r>
              <a:rPr lang="en-US" sz="2400" dirty="0"/>
              <a:t>Probably not… I made heavy use of </a:t>
            </a:r>
            <a:r>
              <a:rPr lang="en-US" sz="2400" dirty="0" err="1"/>
              <a:t>NetworkX</a:t>
            </a:r>
            <a:r>
              <a:rPr lang="en-US" sz="2400" dirty="0"/>
              <a:t> and a constraint solver</a:t>
            </a:r>
          </a:p>
        </p:txBody>
      </p:sp>
    </p:spTree>
    <p:extLst>
      <p:ext uri="{BB962C8B-B14F-4D97-AF65-F5344CB8AC3E}">
        <p14:creationId xmlns:p14="http://schemas.microsoft.com/office/powerpoint/2010/main" val="1639404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74F2-8077-45F1-B87E-2ED8E0F5C547}"/>
              </a:ext>
            </a:extLst>
          </p:cNvPr>
          <p:cNvSpPr>
            <a:spLocks noGrp="1"/>
          </p:cNvSpPr>
          <p:nvPr>
            <p:ph type="title"/>
          </p:nvPr>
        </p:nvSpPr>
        <p:spPr/>
        <p:txBody>
          <a:bodyPr/>
          <a:lstStyle/>
          <a:p>
            <a:r>
              <a:rPr lang="en-US" dirty="0"/>
              <a:t>Category theory?</a:t>
            </a:r>
          </a:p>
        </p:txBody>
      </p:sp>
      <p:sp>
        <p:nvSpPr>
          <p:cNvPr id="3" name="Content Placeholder 2">
            <a:extLst>
              <a:ext uri="{FF2B5EF4-FFF2-40B4-BE49-F238E27FC236}">
                <a16:creationId xmlns:a16="http://schemas.microsoft.com/office/drawing/2014/main" id="{DA24F1D2-320C-4CBD-84CF-F176550E2A35}"/>
              </a:ext>
            </a:extLst>
          </p:cNvPr>
          <p:cNvSpPr>
            <a:spLocks noGrp="1"/>
          </p:cNvSpPr>
          <p:nvPr>
            <p:ph idx="1"/>
          </p:nvPr>
        </p:nvSpPr>
        <p:spPr>
          <a:xfrm>
            <a:off x="1024128" y="2286000"/>
            <a:ext cx="4194760" cy="4023360"/>
          </a:xfrm>
        </p:spPr>
        <p:txBody>
          <a:bodyPr>
            <a:normAutofit/>
          </a:bodyPr>
          <a:lstStyle/>
          <a:p>
            <a:r>
              <a:rPr lang="en-US" sz="3200" dirty="0"/>
              <a:t>Algebra for graph rewriting</a:t>
            </a:r>
          </a:p>
          <a:p>
            <a:r>
              <a:rPr lang="en-US" sz="3200" b="1" dirty="0"/>
              <a:t>Double Pushout </a:t>
            </a:r>
            <a:r>
              <a:rPr lang="en-US" sz="3200" dirty="0"/>
              <a:t>(DPO):</a:t>
            </a:r>
          </a:p>
          <a:p>
            <a:pPr lvl="1"/>
            <a:r>
              <a:rPr lang="en-US" sz="2800" dirty="0"/>
              <a:t>Restricted deletion</a:t>
            </a:r>
          </a:p>
          <a:p>
            <a:r>
              <a:rPr lang="en-US" sz="3200" b="1" dirty="0"/>
              <a:t>Single Pushout </a:t>
            </a:r>
            <a:r>
              <a:rPr lang="en-US" sz="3200" dirty="0"/>
              <a:t>(SPO):</a:t>
            </a:r>
          </a:p>
          <a:p>
            <a:pPr lvl="1"/>
            <a:r>
              <a:rPr lang="en-US" sz="2800" dirty="0"/>
              <a:t>Unrestricted deletion, “partial morphisms”</a:t>
            </a:r>
            <a:endParaRPr lang="en-US" sz="2400" dirty="0"/>
          </a:p>
        </p:txBody>
      </p:sp>
      <p:pic>
        <p:nvPicPr>
          <p:cNvPr id="7174" name="Picture 6">
            <a:extLst>
              <a:ext uri="{FF2B5EF4-FFF2-40B4-BE49-F238E27FC236}">
                <a16:creationId xmlns:a16="http://schemas.microsoft.com/office/drawing/2014/main" id="{179A1618-4DE9-4F73-917F-D724245B1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210" y="1534771"/>
            <a:ext cx="1685925" cy="69532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EC2FC2A0-F4E4-4865-87E0-10EE5B22D1B3}"/>
              </a:ext>
            </a:extLst>
          </p:cNvPr>
          <p:cNvSpPr/>
          <p:nvPr/>
        </p:nvSpPr>
        <p:spPr>
          <a:xfrm>
            <a:off x="9224099" y="1617788"/>
            <a:ext cx="542300" cy="529289"/>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7176" name="Picture 8">
            <a:extLst>
              <a:ext uri="{FF2B5EF4-FFF2-40B4-BE49-F238E27FC236}">
                <a16:creationId xmlns:a16="http://schemas.microsoft.com/office/drawing/2014/main" id="{DAF98431-FBA5-45FD-A78E-1A3DCE11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25" y="1617788"/>
            <a:ext cx="790575" cy="561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82ED7C-9EB9-4594-A434-480B1C5B2C0C}"/>
              </a:ext>
            </a:extLst>
          </p:cNvPr>
          <p:cNvSpPr txBox="1"/>
          <p:nvPr/>
        </p:nvSpPr>
        <p:spPr>
          <a:xfrm>
            <a:off x="7619889" y="2540297"/>
            <a:ext cx="2952071" cy="369332"/>
          </a:xfrm>
          <a:prstGeom prst="rect">
            <a:avLst/>
          </a:prstGeom>
          <a:noFill/>
        </p:spPr>
        <p:txBody>
          <a:bodyPr wrap="square">
            <a:spAutoFit/>
          </a:bodyPr>
          <a:lstStyle/>
          <a:p>
            <a:pPr lvl="1"/>
            <a:r>
              <a:rPr lang="en-US" dirty="0"/>
              <a:t>No dangling edges</a:t>
            </a:r>
          </a:p>
        </p:txBody>
      </p:sp>
      <p:pic>
        <p:nvPicPr>
          <p:cNvPr id="7178" name="Picture 10">
            <a:extLst>
              <a:ext uri="{FF2B5EF4-FFF2-40B4-BE49-F238E27FC236}">
                <a16:creationId xmlns:a16="http://schemas.microsoft.com/office/drawing/2014/main" id="{722ABD6B-4F49-427D-BF54-1F42554D4C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113" y="2981385"/>
            <a:ext cx="3990975" cy="5619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87DD172-7A54-404B-8E8F-511BF288A0E6}"/>
              </a:ext>
            </a:extLst>
          </p:cNvPr>
          <p:cNvSpPr txBox="1"/>
          <p:nvPr/>
        </p:nvSpPr>
        <p:spPr>
          <a:xfrm>
            <a:off x="6973113" y="3876615"/>
            <a:ext cx="3771087" cy="646331"/>
          </a:xfrm>
          <a:prstGeom prst="rect">
            <a:avLst/>
          </a:prstGeom>
          <a:noFill/>
        </p:spPr>
        <p:txBody>
          <a:bodyPr wrap="square">
            <a:spAutoFit/>
          </a:bodyPr>
          <a:lstStyle/>
          <a:p>
            <a:pPr lvl="1" algn="ctr"/>
            <a:r>
              <a:rPr lang="en-US" dirty="0"/>
              <a:t>No half-dead nodes</a:t>
            </a:r>
          </a:p>
          <a:p>
            <a:pPr lvl="1" algn="ctr"/>
            <a:r>
              <a:rPr lang="en-US" dirty="0"/>
              <a:t>(non-injective matchings only)</a:t>
            </a:r>
          </a:p>
        </p:txBody>
      </p:sp>
      <p:pic>
        <p:nvPicPr>
          <p:cNvPr id="7180" name="Picture 12">
            <a:extLst>
              <a:ext uri="{FF2B5EF4-FFF2-40B4-BE49-F238E27FC236}">
                <a16:creationId xmlns:a16="http://schemas.microsoft.com/office/drawing/2014/main" id="{5E1BC22F-3B2C-430B-8991-42D583A042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9534" y="4666459"/>
            <a:ext cx="1019175" cy="56197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6A8C609A-2819-4F91-B17D-B5DEAE63E6CC}"/>
              </a:ext>
            </a:extLst>
          </p:cNvPr>
          <p:cNvSpPr txBox="1">
            <a:spLocks/>
          </p:cNvSpPr>
          <p:nvPr/>
        </p:nvSpPr>
        <p:spPr>
          <a:xfrm>
            <a:off x="959169" y="6274857"/>
            <a:ext cx="11015472" cy="73551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en-US" sz="2000" dirty="0"/>
              <a:t>Other options: SQPO, AGREE, PBPO</a:t>
            </a:r>
          </a:p>
        </p:txBody>
      </p:sp>
    </p:spTree>
    <p:extLst>
      <p:ext uri="{BB962C8B-B14F-4D97-AF65-F5344CB8AC3E}">
        <p14:creationId xmlns:p14="http://schemas.microsoft.com/office/powerpoint/2010/main" val="2357797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E57C-7CD0-4B35-AFF7-CE567DB1FA66}"/>
              </a:ext>
            </a:extLst>
          </p:cNvPr>
          <p:cNvSpPr>
            <a:spLocks noGrp="1"/>
          </p:cNvSpPr>
          <p:nvPr>
            <p:ph type="title"/>
          </p:nvPr>
        </p:nvSpPr>
        <p:spPr/>
        <p:txBody>
          <a:bodyPr/>
          <a:lstStyle/>
          <a:p>
            <a:r>
              <a:rPr lang="en-US" dirty="0"/>
              <a:t>A very short introduction to categories</a:t>
            </a:r>
          </a:p>
        </p:txBody>
      </p:sp>
      <p:sp>
        <p:nvSpPr>
          <p:cNvPr id="3" name="Content Placeholder 2">
            <a:extLst>
              <a:ext uri="{FF2B5EF4-FFF2-40B4-BE49-F238E27FC236}">
                <a16:creationId xmlns:a16="http://schemas.microsoft.com/office/drawing/2014/main" id="{78345AFD-2292-4055-8ED3-2D322375D736}"/>
              </a:ext>
            </a:extLst>
          </p:cNvPr>
          <p:cNvSpPr>
            <a:spLocks noGrp="1"/>
          </p:cNvSpPr>
          <p:nvPr>
            <p:ph idx="1"/>
          </p:nvPr>
        </p:nvSpPr>
        <p:spPr/>
        <p:txBody>
          <a:bodyPr/>
          <a:lstStyle/>
          <a:p>
            <a:r>
              <a:rPr lang="en-US" sz="2800" dirty="0"/>
              <a:t>A </a:t>
            </a:r>
            <a:r>
              <a:rPr lang="en-US" sz="2800" b="1" dirty="0"/>
              <a:t>category</a:t>
            </a:r>
            <a:r>
              <a:rPr lang="en-US" sz="2800" dirty="0"/>
              <a:t> is a collection of dots (objects) and arrows (morphisms), with the rules:</a:t>
            </a:r>
          </a:p>
          <a:p>
            <a:pPr lvl="1"/>
            <a:r>
              <a:rPr lang="en-US" sz="2400" dirty="0"/>
              <a:t>Every pair of head-to-tail arrows can be joined to create a new arrow</a:t>
            </a:r>
          </a:p>
          <a:p>
            <a:pPr lvl="1"/>
            <a:r>
              <a:rPr lang="en-US" sz="2400" dirty="0"/>
              <a:t>This rule is associative</a:t>
            </a:r>
          </a:p>
          <a:p>
            <a:pPr lvl="1"/>
            <a:r>
              <a:rPr lang="en-US" sz="2400" dirty="0"/>
              <a:t>Every dot has an identity arrow</a:t>
            </a:r>
          </a:p>
          <a:p>
            <a:pPr marL="0" indent="0">
              <a:buNone/>
            </a:pPr>
            <a:endParaRPr lang="en-US" dirty="0"/>
          </a:p>
        </p:txBody>
      </p:sp>
      <p:pic>
        <p:nvPicPr>
          <p:cNvPr id="9220" name="Picture 4">
            <a:extLst>
              <a:ext uri="{FF2B5EF4-FFF2-40B4-BE49-F238E27FC236}">
                <a16:creationId xmlns:a16="http://schemas.microsoft.com/office/drawing/2014/main" id="{028CF498-F331-485D-8870-A0B9CFEB9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801" y="3795037"/>
            <a:ext cx="138112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7BD0726-6C91-4FE8-8821-B5D9F56AE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995" y="4841731"/>
            <a:ext cx="1104900" cy="561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C2A3A4-C95E-4A27-AE68-7A65540999B5}"/>
              </a:ext>
            </a:extLst>
          </p:cNvPr>
          <p:cNvSpPr txBox="1"/>
          <p:nvPr/>
        </p:nvSpPr>
        <p:spPr>
          <a:xfrm>
            <a:off x="249382" y="5902036"/>
            <a:ext cx="3741350" cy="646331"/>
          </a:xfrm>
          <a:prstGeom prst="rect">
            <a:avLst/>
          </a:prstGeom>
          <a:noFill/>
        </p:spPr>
        <p:txBody>
          <a:bodyPr wrap="square" rtlCol="0">
            <a:spAutoFit/>
          </a:bodyPr>
          <a:lstStyle/>
          <a:p>
            <a:r>
              <a:rPr lang="en-US" i="1" dirty="0"/>
              <a:t>Every category is a multigraph, but not all graphs are categories.</a:t>
            </a:r>
          </a:p>
        </p:txBody>
      </p:sp>
    </p:spTree>
    <p:extLst>
      <p:ext uri="{BB962C8B-B14F-4D97-AF65-F5344CB8AC3E}">
        <p14:creationId xmlns:p14="http://schemas.microsoft.com/office/powerpoint/2010/main" val="2947973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F763-DE12-41A7-9166-5E62610ED0DC}"/>
              </a:ext>
            </a:extLst>
          </p:cNvPr>
          <p:cNvSpPr>
            <a:spLocks noGrp="1"/>
          </p:cNvSpPr>
          <p:nvPr>
            <p:ph type="title"/>
          </p:nvPr>
        </p:nvSpPr>
        <p:spPr/>
        <p:txBody>
          <a:bodyPr/>
          <a:lstStyle/>
          <a:p>
            <a:r>
              <a:rPr lang="en-US" dirty="0"/>
              <a:t>The category of graphs</a:t>
            </a:r>
          </a:p>
        </p:txBody>
      </p:sp>
      <p:sp>
        <p:nvSpPr>
          <p:cNvPr id="3" name="Content Placeholder 2">
            <a:extLst>
              <a:ext uri="{FF2B5EF4-FFF2-40B4-BE49-F238E27FC236}">
                <a16:creationId xmlns:a16="http://schemas.microsoft.com/office/drawing/2014/main" id="{50DC1E58-70D6-40F3-AA4E-03BDEF02ABC1}"/>
              </a:ext>
            </a:extLst>
          </p:cNvPr>
          <p:cNvSpPr>
            <a:spLocks noGrp="1"/>
          </p:cNvSpPr>
          <p:nvPr>
            <p:ph idx="1"/>
          </p:nvPr>
        </p:nvSpPr>
        <p:spPr/>
        <p:txBody>
          <a:bodyPr>
            <a:normAutofit/>
          </a:bodyPr>
          <a:lstStyle/>
          <a:p>
            <a:r>
              <a:rPr lang="en-US" dirty="0"/>
              <a:t>Here’s one of its morphisms</a:t>
            </a:r>
            <a:br>
              <a:rPr lang="en-US" dirty="0"/>
            </a:br>
            <a:r>
              <a:rPr lang="en-US" dirty="0"/>
              <a:t>(the green arrows):</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Note that this is not a function between arbitrary graphs, it’s just a set of mappings between two </a:t>
            </a:r>
            <a:r>
              <a:rPr lang="en-US" i="1" dirty="0"/>
              <a:t>particular</a:t>
            </a:r>
            <a:r>
              <a:rPr lang="en-US" dirty="0"/>
              <a:t> graphs.</a:t>
            </a:r>
          </a:p>
        </p:txBody>
      </p:sp>
      <p:pic>
        <p:nvPicPr>
          <p:cNvPr id="10242" name="Picture 2">
            <a:extLst>
              <a:ext uri="{FF2B5EF4-FFF2-40B4-BE49-F238E27FC236}">
                <a16:creationId xmlns:a16="http://schemas.microsoft.com/office/drawing/2014/main" id="{A79E5250-B7A9-44D3-9B89-15BB780E8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286000"/>
            <a:ext cx="60960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8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7B0D-B7C5-4D7B-8440-AD960EDEE8D5}"/>
              </a:ext>
            </a:extLst>
          </p:cNvPr>
          <p:cNvSpPr>
            <a:spLocks noGrp="1"/>
          </p:cNvSpPr>
          <p:nvPr>
            <p:ph type="title"/>
          </p:nvPr>
        </p:nvSpPr>
        <p:spPr/>
        <p:txBody>
          <a:bodyPr/>
          <a:lstStyle/>
          <a:p>
            <a:r>
              <a:rPr lang="en-US" dirty="0"/>
              <a:t>The Category of Graphs [2]</a:t>
            </a:r>
          </a:p>
        </p:txBody>
      </p:sp>
      <p:sp>
        <p:nvSpPr>
          <p:cNvPr id="3" name="Content Placeholder 2">
            <a:extLst>
              <a:ext uri="{FF2B5EF4-FFF2-40B4-BE49-F238E27FC236}">
                <a16:creationId xmlns:a16="http://schemas.microsoft.com/office/drawing/2014/main" id="{74747BD0-D08D-45FA-89D9-8A66D9A16FDC}"/>
              </a:ext>
            </a:extLst>
          </p:cNvPr>
          <p:cNvSpPr>
            <a:spLocks noGrp="1"/>
          </p:cNvSpPr>
          <p:nvPr>
            <p:ph idx="1"/>
          </p:nvPr>
        </p:nvSpPr>
        <p:spPr/>
        <p:txBody>
          <a:bodyPr/>
          <a:lstStyle/>
          <a:p>
            <a:r>
              <a:rPr lang="en-US" dirty="0"/>
              <a:t>We can think of a directed graph as:</a:t>
            </a:r>
          </a:p>
          <a:p>
            <a:pPr lvl="1"/>
            <a:r>
              <a:rPr lang="en-US" dirty="0"/>
              <a:t>a set of vertices</a:t>
            </a:r>
          </a:p>
          <a:p>
            <a:pPr lvl="1"/>
            <a:r>
              <a:rPr lang="en-US" dirty="0"/>
              <a:t>a set of edges</a:t>
            </a:r>
          </a:p>
          <a:p>
            <a:pPr lvl="1"/>
            <a:r>
              <a:rPr lang="en-US" dirty="0"/>
              <a:t>and a pair of functions “start” and “end” mapping edges to vertices.</a:t>
            </a:r>
          </a:p>
          <a:p>
            <a:r>
              <a:rPr lang="en-US" dirty="0"/>
              <a:t>A graph morphism maps vertices to vertices, and edges to edges, so that “start” and “end” in each graph match up.</a:t>
            </a:r>
          </a:p>
        </p:txBody>
      </p:sp>
      <p:pic>
        <p:nvPicPr>
          <p:cNvPr id="11266" name="Picture 2">
            <a:extLst>
              <a:ext uri="{FF2B5EF4-FFF2-40B4-BE49-F238E27FC236}">
                <a16:creationId xmlns:a16="http://schemas.microsoft.com/office/drawing/2014/main" id="{FAF49090-B102-44A0-A8D1-67A0C9067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2577" y="2610283"/>
            <a:ext cx="2390775" cy="619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7492433-A03D-424E-8BEF-BCB314C01800}"/>
              </a:ext>
            </a:extLst>
          </p:cNvPr>
          <p:cNvPicPr>
            <a:picLocks noChangeAspect="1"/>
          </p:cNvPicPr>
          <p:nvPr/>
        </p:nvPicPr>
        <p:blipFill>
          <a:blip r:embed="rId3"/>
          <a:stretch>
            <a:fillRect/>
          </a:stretch>
        </p:blipFill>
        <p:spPr>
          <a:xfrm>
            <a:off x="1359910" y="4390592"/>
            <a:ext cx="3970626" cy="2388028"/>
          </a:xfrm>
          <a:prstGeom prst="rect">
            <a:avLst/>
          </a:prstGeom>
        </p:spPr>
      </p:pic>
      <p:sp>
        <p:nvSpPr>
          <p:cNvPr id="5" name="TextBox 4">
            <a:extLst>
              <a:ext uri="{FF2B5EF4-FFF2-40B4-BE49-F238E27FC236}">
                <a16:creationId xmlns:a16="http://schemas.microsoft.com/office/drawing/2014/main" id="{A41DC528-24A3-4188-8C22-BA85A303FA54}"/>
              </a:ext>
            </a:extLst>
          </p:cNvPr>
          <p:cNvSpPr txBox="1"/>
          <p:nvPr/>
        </p:nvSpPr>
        <p:spPr>
          <a:xfrm>
            <a:off x="5884164" y="4928838"/>
            <a:ext cx="4222173" cy="1200329"/>
          </a:xfrm>
          <a:prstGeom prst="rect">
            <a:avLst/>
          </a:prstGeom>
          <a:noFill/>
        </p:spPr>
        <p:txBody>
          <a:bodyPr wrap="square" rtlCol="0">
            <a:spAutoFit/>
          </a:bodyPr>
          <a:lstStyle/>
          <a:p>
            <a:r>
              <a:rPr lang="en-US" sz="2400" dirty="0"/>
              <a:t>A </a:t>
            </a:r>
            <a:r>
              <a:rPr lang="en-US" sz="2400" b="1" dirty="0"/>
              <a:t>commutative diagram</a:t>
            </a:r>
            <a:r>
              <a:rPr lang="en-US" sz="2400" dirty="0"/>
              <a:t>: any two ways of combining the arrows are equal.</a:t>
            </a:r>
          </a:p>
        </p:txBody>
      </p:sp>
    </p:spTree>
    <p:extLst>
      <p:ext uri="{BB962C8B-B14F-4D97-AF65-F5344CB8AC3E}">
        <p14:creationId xmlns:p14="http://schemas.microsoft.com/office/powerpoint/2010/main" val="230705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3469-BEEB-4A3B-801C-52858CECBCC2}"/>
              </a:ext>
            </a:extLst>
          </p:cNvPr>
          <p:cNvSpPr>
            <a:spLocks noGrp="1"/>
          </p:cNvSpPr>
          <p:nvPr>
            <p:ph type="title"/>
          </p:nvPr>
        </p:nvSpPr>
        <p:spPr/>
        <p:txBody>
          <a:bodyPr/>
          <a:lstStyle/>
          <a:p>
            <a:r>
              <a:rPr lang="en-US" dirty="0"/>
              <a:t>Pushouts</a:t>
            </a:r>
          </a:p>
        </p:txBody>
      </p:sp>
      <p:sp>
        <p:nvSpPr>
          <p:cNvPr id="3" name="Content Placeholder 2">
            <a:extLst>
              <a:ext uri="{FF2B5EF4-FFF2-40B4-BE49-F238E27FC236}">
                <a16:creationId xmlns:a16="http://schemas.microsoft.com/office/drawing/2014/main" id="{C92E83A5-E93D-4273-A912-B275BEC49A7C}"/>
              </a:ext>
            </a:extLst>
          </p:cNvPr>
          <p:cNvSpPr>
            <a:spLocks noGrp="1"/>
          </p:cNvSpPr>
          <p:nvPr>
            <p:ph idx="1"/>
          </p:nvPr>
        </p:nvSpPr>
        <p:spPr>
          <a:xfrm>
            <a:off x="1024129" y="2285999"/>
            <a:ext cx="4607744" cy="4083627"/>
          </a:xfrm>
        </p:spPr>
        <p:txBody>
          <a:bodyPr>
            <a:normAutofit/>
          </a:bodyPr>
          <a:lstStyle/>
          <a:p>
            <a:r>
              <a:rPr lang="en-US" sz="2400" dirty="0"/>
              <a:t>A pushout is an object that has a “universal property”.</a:t>
            </a:r>
          </a:p>
          <a:p>
            <a:r>
              <a:rPr lang="en-US" sz="2400" dirty="0"/>
              <a:t>Think of it as a machine:</a:t>
            </a:r>
          </a:p>
          <a:p>
            <a:pPr lvl="1"/>
            <a:r>
              <a:rPr lang="en-US" sz="2000" b="1" dirty="0"/>
              <a:t>Inputs: </a:t>
            </a:r>
            <a:r>
              <a:rPr lang="en-US" sz="2000" dirty="0"/>
              <a:t>A, B, C, and the morphisms f: A-&gt;B and g : A-&gt;C</a:t>
            </a:r>
          </a:p>
          <a:p>
            <a:pPr lvl="1"/>
            <a:r>
              <a:rPr lang="en-US" sz="2000" dirty="0">
                <a:solidFill>
                  <a:srgbClr val="FF0000"/>
                </a:solidFill>
              </a:rPr>
              <a:t>Outputs: </a:t>
            </a:r>
            <a:r>
              <a:rPr lang="en-US" sz="2000" dirty="0"/>
              <a:t>P and the morphisms i:B-&gt;P and j:C-&gt;P that make a commutative square</a:t>
            </a:r>
          </a:p>
          <a:p>
            <a:pPr lvl="1"/>
            <a:r>
              <a:rPr lang="en-US" sz="2000" dirty="0">
                <a:solidFill>
                  <a:srgbClr val="00B050"/>
                </a:solidFill>
              </a:rPr>
              <a:t>Special property: </a:t>
            </a:r>
            <a:r>
              <a:rPr lang="en-US" sz="2000" dirty="0"/>
              <a:t>if ABCQ commutes too, then there’s a unique morphism P-&gt;Q that makes everything commute. </a:t>
            </a:r>
          </a:p>
          <a:p>
            <a:pPr lvl="1"/>
            <a:r>
              <a:rPr lang="en-US" sz="2000" dirty="0"/>
              <a:t>It’s the “smallest” P that works.</a:t>
            </a:r>
          </a:p>
        </p:txBody>
      </p:sp>
      <p:pic>
        <p:nvPicPr>
          <p:cNvPr id="12290" name="Picture 2">
            <a:extLst>
              <a:ext uri="{FF2B5EF4-FFF2-40B4-BE49-F238E27FC236}">
                <a16:creationId xmlns:a16="http://schemas.microsoft.com/office/drawing/2014/main" id="{3B7FCDD2-E405-413A-8E61-FEF88E7DB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27" y="585216"/>
            <a:ext cx="6096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537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787F-0D89-495B-94C3-24AD16F7F462}"/>
              </a:ext>
            </a:extLst>
          </p:cNvPr>
          <p:cNvSpPr>
            <a:spLocks noGrp="1"/>
          </p:cNvSpPr>
          <p:nvPr>
            <p:ph type="title"/>
          </p:nvPr>
        </p:nvSpPr>
        <p:spPr/>
        <p:txBody>
          <a:bodyPr/>
          <a:lstStyle/>
          <a:p>
            <a:r>
              <a:rPr lang="en-US" dirty="0"/>
              <a:t>Pushouts in Set</a:t>
            </a:r>
          </a:p>
        </p:txBody>
      </p:sp>
      <p:sp>
        <p:nvSpPr>
          <p:cNvPr id="3" name="Content Placeholder 2">
            <a:extLst>
              <a:ext uri="{FF2B5EF4-FFF2-40B4-BE49-F238E27FC236}">
                <a16:creationId xmlns:a16="http://schemas.microsoft.com/office/drawing/2014/main" id="{2DA93A98-E126-4BB4-BE2F-B4C53F074609}"/>
              </a:ext>
            </a:extLst>
          </p:cNvPr>
          <p:cNvSpPr>
            <a:spLocks noGrp="1"/>
          </p:cNvSpPr>
          <p:nvPr>
            <p:ph idx="1"/>
          </p:nvPr>
        </p:nvSpPr>
        <p:spPr>
          <a:xfrm>
            <a:off x="1024128" y="2286000"/>
            <a:ext cx="3921945" cy="4023360"/>
          </a:xfrm>
        </p:spPr>
        <p:txBody>
          <a:bodyPr/>
          <a:lstStyle/>
          <a:p>
            <a:pPr marL="0" indent="0">
              <a:buNone/>
            </a:pPr>
            <a:r>
              <a:rPr lang="en-US" dirty="0"/>
              <a:t> Start with a disjoint union </a:t>
            </a:r>
          </a:p>
          <a:p>
            <a:r>
              <a:rPr lang="en-US" dirty="0"/>
              <a:t>P “remembers” which of B or C each element came from, unless they were originally from A.</a:t>
            </a:r>
          </a:p>
        </p:txBody>
      </p:sp>
      <p:pic>
        <p:nvPicPr>
          <p:cNvPr id="13314" name="Picture 2">
            <a:extLst>
              <a:ext uri="{FF2B5EF4-FFF2-40B4-BE49-F238E27FC236}">
                <a16:creationId xmlns:a16="http://schemas.microsoft.com/office/drawing/2014/main" id="{7DB38A83-4D3C-490A-9EF3-53186E98D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782" y="1729359"/>
            <a:ext cx="60960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24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07EB-E4A9-4588-A10E-BEFE6E3DEC76}"/>
              </a:ext>
            </a:extLst>
          </p:cNvPr>
          <p:cNvSpPr>
            <a:spLocks noGrp="1"/>
          </p:cNvSpPr>
          <p:nvPr>
            <p:ph type="title"/>
          </p:nvPr>
        </p:nvSpPr>
        <p:spPr/>
        <p:txBody>
          <a:bodyPr/>
          <a:lstStyle/>
          <a:p>
            <a:r>
              <a:rPr lang="en-US" dirty="0"/>
              <a:t>Pushouts on graphs</a:t>
            </a:r>
          </a:p>
        </p:txBody>
      </p:sp>
      <p:sp>
        <p:nvSpPr>
          <p:cNvPr id="3" name="Content Placeholder 2">
            <a:extLst>
              <a:ext uri="{FF2B5EF4-FFF2-40B4-BE49-F238E27FC236}">
                <a16:creationId xmlns:a16="http://schemas.microsoft.com/office/drawing/2014/main" id="{8D1418E2-2F76-4289-9BD4-7E308579CC20}"/>
              </a:ext>
            </a:extLst>
          </p:cNvPr>
          <p:cNvSpPr>
            <a:spLocks noGrp="1"/>
          </p:cNvSpPr>
          <p:nvPr>
            <p:ph idx="1"/>
          </p:nvPr>
        </p:nvSpPr>
        <p:spPr>
          <a:xfrm>
            <a:off x="6390409" y="3534216"/>
            <a:ext cx="5683827" cy="4617088"/>
          </a:xfrm>
        </p:spPr>
        <p:txBody>
          <a:bodyPr>
            <a:normAutofit/>
          </a:bodyPr>
          <a:lstStyle/>
          <a:p>
            <a:r>
              <a:rPr lang="en-US" sz="3200" dirty="0"/>
              <a:t>P is the minimal graph that:</a:t>
            </a:r>
          </a:p>
          <a:p>
            <a:pPr lvl="1"/>
            <a:r>
              <a:rPr lang="en-US" sz="2800" dirty="0"/>
              <a:t>contains (an image of) all of B</a:t>
            </a:r>
          </a:p>
          <a:p>
            <a:pPr lvl="1"/>
            <a:r>
              <a:rPr lang="en-US" sz="2800" dirty="0"/>
              <a:t>contains all of C, but</a:t>
            </a:r>
          </a:p>
          <a:p>
            <a:pPr lvl="1"/>
            <a:r>
              <a:rPr lang="en-US" sz="2800" dirty="0"/>
              <a:t>merges the image of A in both graphs</a:t>
            </a:r>
          </a:p>
        </p:txBody>
      </p:sp>
      <p:pic>
        <p:nvPicPr>
          <p:cNvPr id="14338" name="Picture 2">
            <a:extLst>
              <a:ext uri="{FF2B5EF4-FFF2-40B4-BE49-F238E27FC236}">
                <a16:creationId xmlns:a16="http://schemas.microsoft.com/office/drawing/2014/main" id="{F723339B-09FB-4CEA-957C-EF92EE0F3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392" y="115902"/>
            <a:ext cx="5099580" cy="341831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8995425-BDD5-41BB-9917-51C8F1F43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33650"/>
            <a:ext cx="60960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68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7C0E-6E8A-48D6-92D2-949546CA181C}"/>
              </a:ext>
            </a:extLst>
          </p:cNvPr>
          <p:cNvSpPr>
            <a:spLocks noGrp="1"/>
          </p:cNvSpPr>
          <p:nvPr>
            <p:ph type="title"/>
          </p:nvPr>
        </p:nvSpPr>
        <p:spPr/>
        <p:txBody>
          <a:bodyPr/>
          <a:lstStyle/>
          <a:p>
            <a:r>
              <a:rPr lang="en-US" dirty="0"/>
              <a:t>double Pushout</a:t>
            </a:r>
          </a:p>
        </p:txBody>
      </p:sp>
      <p:sp>
        <p:nvSpPr>
          <p:cNvPr id="3" name="Content Placeholder 2">
            <a:extLst>
              <a:ext uri="{FF2B5EF4-FFF2-40B4-BE49-F238E27FC236}">
                <a16:creationId xmlns:a16="http://schemas.microsoft.com/office/drawing/2014/main" id="{C326A5D3-733D-441B-97C8-B2F066EE5FC6}"/>
              </a:ext>
            </a:extLst>
          </p:cNvPr>
          <p:cNvSpPr>
            <a:spLocks noGrp="1"/>
          </p:cNvSpPr>
          <p:nvPr>
            <p:ph idx="1"/>
          </p:nvPr>
        </p:nvSpPr>
        <p:spPr>
          <a:xfrm>
            <a:off x="1024129" y="2286000"/>
            <a:ext cx="3869989" cy="4023360"/>
          </a:xfrm>
        </p:spPr>
        <p:txBody>
          <a:bodyPr/>
          <a:lstStyle/>
          <a:p>
            <a:r>
              <a:rPr lang="en-US" dirty="0">
                <a:solidFill>
                  <a:srgbClr val="FF0000"/>
                </a:solidFill>
              </a:rPr>
              <a:t>L</a:t>
            </a:r>
            <a:r>
              <a:rPr lang="en-US" dirty="0"/>
              <a:t> is the left side of the rule</a:t>
            </a:r>
          </a:p>
          <a:p>
            <a:r>
              <a:rPr lang="en-US" dirty="0">
                <a:solidFill>
                  <a:srgbClr val="FF0000"/>
                </a:solidFill>
              </a:rPr>
              <a:t>R</a:t>
            </a:r>
            <a:r>
              <a:rPr lang="en-US" dirty="0"/>
              <a:t> is the right side of the rule</a:t>
            </a:r>
          </a:p>
          <a:p>
            <a:r>
              <a:rPr lang="en-US" dirty="0">
                <a:solidFill>
                  <a:srgbClr val="FF0000"/>
                </a:solidFill>
              </a:rPr>
              <a:t>K</a:t>
            </a:r>
            <a:r>
              <a:rPr lang="en-US" dirty="0"/>
              <a:t> is the left side but with elements deleted (so </a:t>
            </a:r>
            <a:r>
              <a:rPr lang="en-US" dirty="0">
                <a:solidFill>
                  <a:srgbClr val="FF0000"/>
                </a:solidFill>
              </a:rPr>
              <a:t>K-&gt;L</a:t>
            </a:r>
            <a:r>
              <a:rPr lang="en-US" dirty="0"/>
              <a:t> is an injective map)</a:t>
            </a:r>
          </a:p>
          <a:p>
            <a:r>
              <a:rPr lang="en-US" dirty="0">
                <a:solidFill>
                  <a:srgbClr val="0070C0"/>
                </a:solidFill>
              </a:rPr>
              <a:t>G</a:t>
            </a:r>
            <a:r>
              <a:rPr lang="en-US" dirty="0"/>
              <a:t> is the input graph</a:t>
            </a:r>
          </a:p>
          <a:p>
            <a:r>
              <a:rPr lang="en-US" dirty="0"/>
              <a:t>D is the matched portion of </a:t>
            </a:r>
            <a:r>
              <a:rPr lang="en-US" dirty="0">
                <a:solidFill>
                  <a:srgbClr val="0070C0"/>
                </a:solidFill>
              </a:rPr>
              <a:t>G</a:t>
            </a:r>
            <a:r>
              <a:rPr lang="en-US" dirty="0"/>
              <a:t>, with nodes deleted.</a:t>
            </a:r>
          </a:p>
          <a:p>
            <a:r>
              <a:rPr lang="en-US" dirty="0">
                <a:solidFill>
                  <a:srgbClr val="FFC000"/>
                </a:solidFill>
              </a:rPr>
              <a:t>H</a:t>
            </a:r>
            <a:r>
              <a:rPr lang="en-US" dirty="0"/>
              <a:t> is the result of performing all the addition in </a:t>
            </a:r>
            <a:r>
              <a:rPr lang="en-US" dirty="0">
                <a:solidFill>
                  <a:srgbClr val="FF0000"/>
                </a:solidFill>
              </a:rPr>
              <a:t>R</a:t>
            </a:r>
            <a:r>
              <a:rPr lang="en-US" dirty="0"/>
              <a:t>.</a:t>
            </a:r>
          </a:p>
        </p:txBody>
      </p:sp>
      <p:pic>
        <p:nvPicPr>
          <p:cNvPr id="15362" name="Picture 2">
            <a:extLst>
              <a:ext uri="{FF2B5EF4-FFF2-40B4-BE49-F238E27FC236}">
                <a16:creationId xmlns:a16="http://schemas.microsoft.com/office/drawing/2014/main" id="{D34468D9-3EAF-4408-B76F-DCCE62E34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011" y="778279"/>
            <a:ext cx="7391989" cy="530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77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D3C5-CBA7-419E-A756-E63EAB31B20F}"/>
              </a:ext>
            </a:extLst>
          </p:cNvPr>
          <p:cNvSpPr>
            <a:spLocks noGrp="1"/>
          </p:cNvSpPr>
          <p:nvPr>
            <p:ph type="title"/>
          </p:nvPr>
        </p:nvSpPr>
        <p:spPr/>
        <p:txBody>
          <a:bodyPr/>
          <a:lstStyle/>
          <a:p>
            <a:r>
              <a:rPr lang="en-US" dirty="0"/>
              <a:t>Graph grammar</a:t>
            </a:r>
          </a:p>
        </p:txBody>
      </p:sp>
      <p:sp>
        <p:nvSpPr>
          <p:cNvPr id="3" name="Content Placeholder 2">
            <a:extLst>
              <a:ext uri="{FF2B5EF4-FFF2-40B4-BE49-F238E27FC236}">
                <a16:creationId xmlns:a16="http://schemas.microsoft.com/office/drawing/2014/main" id="{7C698C7C-C963-400B-9CCB-7B4C21677C86}"/>
              </a:ext>
            </a:extLst>
          </p:cNvPr>
          <p:cNvSpPr>
            <a:spLocks noGrp="1"/>
          </p:cNvSpPr>
          <p:nvPr>
            <p:ph idx="1"/>
          </p:nvPr>
        </p:nvSpPr>
        <p:spPr>
          <a:xfrm>
            <a:off x="1024128" y="2285999"/>
            <a:ext cx="4129763" cy="3986785"/>
          </a:xfrm>
        </p:spPr>
        <p:txBody>
          <a:bodyPr>
            <a:normAutofit/>
          </a:bodyPr>
          <a:lstStyle/>
          <a:p>
            <a:r>
              <a:rPr lang="en-US" dirty="0"/>
              <a:t>aka “Graph Rewriting System”</a:t>
            </a:r>
          </a:p>
          <a:p>
            <a:r>
              <a:rPr lang="en-US" sz="2800" dirty="0"/>
              <a:t>A set of production rules for labeled graphs</a:t>
            </a:r>
          </a:p>
          <a:p>
            <a:pPr lvl="1"/>
            <a:r>
              <a:rPr lang="en-US" sz="2400" dirty="0"/>
              <a:t>Match some subgraph</a:t>
            </a:r>
          </a:p>
          <a:p>
            <a:pPr lvl="1"/>
            <a:r>
              <a:rPr lang="en-US" sz="2400" dirty="0"/>
              <a:t>Apply a transformation</a:t>
            </a:r>
          </a:p>
        </p:txBody>
      </p:sp>
      <p:pic>
        <p:nvPicPr>
          <p:cNvPr id="4" name="Picture 3">
            <a:extLst>
              <a:ext uri="{FF2B5EF4-FFF2-40B4-BE49-F238E27FC236}">
                <a16:creationId xmlns:a16="http://schemas.microsoft.com/office/drawing/2014/main" id="{53CBCEE0-40B8-4355-9BB4-43B968DED41A}"/>
              </a:ext>
            </a:extLst>
          </p:cNvPr>
          <p:cNvPicPr>
            <a:picLocks noChangeAspect="1"/>
          </p:cNvPicPr>
          <p:nvPr/>
        </p:nvPicPr>
        <p:blipFill>
          <a:blip r:embed="rId3"/>
          <a:stretch>
            <a:fillRect/>
          </a:stretch>
        </p:blipFill>
        <p:spPr>
          <a:xfrm>
            <a:off x="8182297" y="298527"/>
            <a:ext cx="914400" cy="2171700"/>
          </a:xfrm>
          <a:prstGeom prst="rect">
            <a:avLst/>
          </a:prstGeom>
        </p:spPr>
      </p:pic>
      <p:pic>
        <p:nvPicPr>
          <p:cNvPr id="5" name="Picture 4">
            <a:extLst>
              <a:ext uri="{FF2B5EF4-FFF2-40B4-BE49-F238E27FC236}">
                <a16:creationId xmlns:a16="http://schemas.microsoft.com/office/drawing/2014/main" id="{F1BF7FE4-1792-4657-AACB-3D403374E6B8}"/>
              </a:ext>
            </a:extLst>
          </p:cNvPr>
          <p:cNvPicPr>
            <a:picLocks noChangeAspect="1"/>
          </p:cNvPicPr>
          <p:nvPr/>
        </p:nvPicPr>
        <p:blipFill>
          <a:blip r:embed="rId4"/>
          <a:stretch>
            <a:fillRect/>
          </a:stretch>
        </p:blipFill>
        <p:spPr>
          <a:xfrm>
            <a:off x="5827802" y="4209681"/>
            <a:ext cx="885825" cy="2152650"/>
          </a:xfrm>
          <a:prstGeom prst="rect">
            <a:avLst/>
          </a:prstGeom>
        </p:spPr>
      </p:pic>
      <p:pic>
        <p:nvPicPr>
          <p:cNvPr id="6" name="Picture 5">
            <a:extLst>
              <a:ext uri="{FF2B5EF4-FFF2-40B4-BE49-F238E27FC236}">
                <a16:creationId xmlns:a16="http://schemas.microsoft.com/office/drawing/2014/main" id="{51D0912A-BF54-4B01-BDD4-5E56B876E168}"/>
              </a:ext>
            </a:extLst>
          </p:cNvPr>
          <p:cNvPicPr>
            <a:picLocks noChangeAspect="1"/>
          </p:cNvPicPr>
          <p:nvPr/>
        </p:nvPicPr>
        <p:blipFill>
          <a:blip r:embed="rId5"/>
          <a:stretch>
            <a:fillRect/>
          </a:stretch>
        </p:blipFill>
        <p:spPr>
          <a:xfrm>
            <a:off x="10277475" y="4209681"/>
            <a:ext cx="933450" cy="990600"/>
          </a:xfrm>
          <a:prstGeom prst="rect">
            <a:avLst/>
          </a:prstGeom>
        </p:spPr>
      </p:pic>
      <p:pic>
        <p:nvPicPr>
          <p:cNvPr id="7" name="Picture 6">
            <a:extLst>
              <a:ext uri="{FF2B5EF4-FFF2-40B4-BE49-F238E27FC236}">
                <a16:creationId xmlns:a16="http://schemas.microsoft.com/office/drawing/2014/main" id="{2CB66B34-82D0-4628-A5AA-EB0EB1821586}"/>
              </a:ext>
            </a:extLst>
          </p:cNvPr>
          <p:cNvPicPr>
            <a:picLocks noChangeAspect="1"/>
          </p:cNvPicPr>
          <p:nvPr/>
        </p:nvPicPr>
        <p:blipFill>
          <a:blip r:embed="rId6"/>
          <a:stretch>
            <a:fillRect/>
          </a:stretch>
        </p:blipFill>
        <p:spPr>
          <a:xfrm>
            <a:off x="7711822" y="4209681"/>
            <a:ext cx="1962150" cy="2390775"/>
          </a:xfrm>
          <a:prstGeom prst="rect">
            <a:avLst/>
          </a:prstGeom>
        </p:spPr>
      </p:pic>
      <p:sp>
        <p:nvSpPr>
          <p:cNvPr id="8" name="Arrow: Left 7">
            <a:extLst>
              <a:ext uri="{FF2B5EF4-FFF2-40B4-BE49-F238E27FC236}">
                <a16:creationId xmlns:a16="http://schemas.microsoft.com/office/drawing/2014/main" id="{A32918F7-CED2-4724-A7CF-E1BAD45DD6C5}"/>
              </a:ext>
            </a:extLst>
          </p:cNvPr>
          <p:cNvSpPr/>
          <p:nvPr/>
        </p:nvSpPr>
        <p:spPr>
          <a:xfrm rot="18900000">
            <a:off x="6518661" y="2889906"/>
            <a:ext cx="1531444" cy="831486"/>
          </a:xfrm>
          <a:prstGeom prst="lef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relabel</a:t>
            </a:r>
          </a:p>
        </p:txBody>
      </p:sp>
      <p:sp>
        <p:nvSpPr>
          <p:cNvPr id="10" name="Arrow: Left 9">
            <a:extLst>
              <a:ext uri="{FF2B5EF4-FFF2-40B4-BE49-F238E27FC236}">
                <a16:creationId xmlns:a16="http://schemas.microsoft.com/office/drawing/2014/main" id="{A09D1E78-1DF9-49DB-B1F4-7E5FAB8C2F51}"/>
              </a:ext>
            </a:extLst>
          </p:cNvPr>
          <p:cNvSpPr/>
          <p:nvPr/>
        </p:nvSpPr>
        <p:spPr>
          <a:xfrm rot="16200000">
            <a:off x="7909685" y="2958517"/>
            <a:ext cx="1542538" cy="831486"/>
          </a:xfrm>
          <a:prstGeom prst="lef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add</a:t>
            </a:r>
          </a:p>
        </p:txBody>
      </p:sp>
      <p:sp>
        <p:nvSpPr>
          <p:cNvPr id="11" name="Arrow: Right 10">
            <a:extLst>
              <a:ext uri="{FF2B5EF4-FFF2-40B4-BE49-F238E27FC236}">
                <a16:creationId xmlns:a16="http://schemas.microsoft.com/office/drawing/2014/main" id="{B62F2781-B0D8-4D76-8D77-F2D8E0D85298}"/>
              </a:ext>
            </a:extLst>
          </p:cNvPr>
          <p:cNvSpPr/>
          <p:nvPr/>
        </p:nvSpPr>
        <p:spPr>
          <a:xfrm rot="3253634">
            <a:off x="9209396" y="2942731"/>
            <a:ext cx="1440693" cy="861434"/>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delete</a:t>
            </a:r>
          </a:p>
        </p:txBody>
      </p:sp>
    </p:spTree>
    <p:extLst>
      <p:ext uri="{BB962C8B-B14F-4D97-AF65-F5344CB8AC3E}">
        <p14:creationId xmlns:p14="http://schemas.microsoft.com/office/powerpoint/2010/main" val="191038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248A-5207-4207-A39D-C2B0CD7578FC}"/>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5AB2E82B-4CD1-418E-BCDC-438A06C9D975}"/>
              </a:ext>
            </a:extLst>
          </p:cNvPr>
          <p:cNvSpPr>
            <a:spLocks noGrp="1"/>
          </p:cNvSpPr>
          <p:nvPr>
            <p:ph idx="1"/>
          </p:nvPr>
        </p:nvSpPr>
        <p:spPr/>
        <p:txBody>
          <a:bodyPr/>
          <a:lstStyle/>
          <a:p>
            <a:r>
              <a:rPr lang="en-US" b="1" dirty="0"/>
              <a:t>Try Soffit online:</a:t>
            </a:r>
          </a:p>
          <a:p>
            <a:r>
              <a:rPr lang="en-US" dirty="0">
                <a:hlinkClick r:id="rId2"/>
              </a:rPr>
              <a:t>http://soffit.combinatorium.org</a:t>
            </a:r>
            <a:r>
              <a:rPr lang="en-US" dirty="0"/>
              <a:t> or </a:t>
            </a:r>
            <a:r>
              <a:rPr lang="en-US" dirty="0">
                <a:hlinkClick r:id="rId3"/>
              </a:rPr>
              <a:t>https://mgritter.github.io/soffit-web</a:t>
            </a:r>
            <a:endParaRPr lang="en-US" dirty="0"/>
          </a:p>
          <a:p>
            <a:pPr lvl="1"/>
            <a:r>
              <a:rPr lang="en-US" dirty="0"/>
              <a:t>I’ve been meaning to link some examples, for now you can find them in my </a:t>
            </a:r>
            <a:r>
              <a:rPr lang="en-US" dirty="0" err="1"/>
              <a:t>Gists</a:t>
            </a:r>
            <a:r>
              <a:rPr lang="en-US" dirty="0"/>
              <a:t>: </a:t>
            </a:r>
            <a:r>
              <a:rPr lang="en-US" dirty="0">
                <a:hlinkClick r:id="rId4"/>
              </a:rPr>
              <a:t>https://gist.github.com/mgritter</a:t>
            </a:r>
            <a:r>
              <a:rPr lang="en-US" dirty="0"/>
              <a:t> </a:t>
            </a:r>
          </a:p>
          <a:p>
            <a:r>
              <a:rPr lang="en-US" b="1" dirty="0"/>
              <a:t>Check out the source code: </a:t>
            </a:r>
            <a:r>
              <a:rPr lang="en-US" dirty="0" err="1">
                <a:latin typeface="Lucida Console" panose="020B0609040504020204" pitchFamily="49" charset="0"/>
              </a:rPr>
              <a:t>mgritter</a:t>
            </a:r>
            <a:r>
              <a:rPr lang="en-US" dirty="0">
                <a:latin typeface="Lucida Console" panose="020B0609040504020204" pitchFamily="49" charset="0"/>
              </a:rPr>
              <a:t>/soffit</a:t>
            </a:r>
            <a:r>
              <a:rPr lang="en-US" dirty="0"/>
              <a:t> on GitHub</a:t>
            </a:r>
          </a:p>
          <a:p>
            <a:r>
              <a:rPr lang="en-US" b="1" dirty="0"/>
              <a:t>These slides: </a:t>
            </a:r>
            <a:r>
              <a:rPr lang="en-US" dirty="0" err="1">
                <a:latin typeface="Lucida Console" panose="020B0609040504020204" pitchFamily="49" charset="0"/>
              </a:rPr>
              <a:t>mgritter</a:t>
            </a:r>
            <a:r>
              <a:rPr lang="en-US" dirty="0">
                <a:latin typeface="Lucida Console" panose="020B0609040504020204" pitchFamily="49" charset="0"/>
              </a:rPr>
              <a:t>/</a:t>
            </a:r>
            <a:r>
              <a:rPr lang="en-US" dirty="0" err="1">
                <a:latin typeface="Lucida Console" panose="020B0609040504020204" pitchFamily="49" charset="0"/>
              </a:rPr>
              <a:t>minnebar</a:t>
            </a:r>
            <a:r>
              <a:rPr lang="en-US" dirty="0">
                <a:latin typeface="Lucida Console" panose="020B0609040504020204" pitchFamily="49" charset="0"/>
              </a:rPr>
              <a:t>-talks</a:t>
            </a:r>
            <a:r>
              <a:rPr lang="en-US" dirty="0"/>
              <a:t> on GitHub</a:t>
            </a:r>
            <a:r>
              <a:rPr lang="en-US" b="1" dirty="0"/>
              <a:t> </a:t>
            </a:r>
          </a:p>
          <a:p>
            <a:r>
              <a:rPr lang="en-US" b="1" dirty="0"/>
              <a:t>Twitter: </a:t>
            </a:r>
            <a:r>
              <a:rPr lang="en-US" dirty="0"/>
              <a:t>@markgritter                                                 </a:t>
            </a:r>
            <a:r>
              <a:rPr lang="en-US" b="1" dirty="0"/>
              <a:t>In RL: </a:t>
            </a:r>
          </a:p>
        </p:txBody>
      </p:sp>
      <p:pic>
        <p:nvPicPr>
          <p:cNvPr id="5" name="Graphic 4">
            <a:extLst>
              <a:ext uri="{FF2B5EF4-FFF2-40B4-BE49-F238E27FC236}">
                <a16:creationId xmlns:a16="http://schemas.microsoft.com/office/drawing/2014/main" id="{FCBA7C5B-C6D2-457F-B28C-D2BA8DDB86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8123" y="3815334"/>
            <a:ext cx="1714500" cy="2457450"/>
          </a:xfrm>
          <a:prstGeom prst="rect">
            <a:avLst/>
          </a:prstGeom>
        </p:spPr>
      </p:pic>
    </p:spTree>
    <p:extLst>
      <p:ext uri="{BB962C8B-B14F-4D97-AF65-F5344CB8AC3E}">
        <p14:creationId xmlns:p14="http://schemas.microsoft.com/office/powerpoint/2010/main" val="73260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221A-F5BE-49AD-8300-CB3BE1FAD068}"/>
              </a:ext>
            </a:extLst>
          </p:cNvPr>
          <p:cNvSpPr>
            <a:spLocks noGrp="1"/>
          </p:cNvSpPr>
          <p:nvPr>
            <p:ph type="title"/>
          </p:nvPr>
        </p:nvSpPr>
        <p:spPr/>
        <p:txBody>
          <a:bodyPr/>
          <a:lstStyle/>
          <a:p>
            <a:r>
              <a:rPr lang="en-US" dirty="0"/>
              <a:t>What’s next for Soffit?</a:t>
            </a:r>
          </a:p>
        </p:txBody>
      </p:sp>
      <p:sp>
        <p:nvSpPr>
          <p:cNvPr id="3" name="Content Placeholder 2">
            <a:extLst>
              <a:ext uri="{FF2B5EF4-FFF2-40B4-BE49-F238E27FC236}">
                <a16:creationId xmlns:a16="http://schemas.microsoft.com/office/drawing/2014/main" id="{B85B9B70-A19A-4FD8-B9D0-DC2CCD9B39A8}"/>
              </a:ext>
            </a:extLst>
          </p:cNvPr>
          <p:cNvSpPr>
            <a:spLocks noGrp="1"/>
          </p:cNvSpPr>
          <p:nvPr>
            <p:ph idx="1"/>
          </p:nvPr>
        </p:nvSpPr>
        <p:spPr/>
        <p:txBody>
          <a:bodyPr>
            <a:normAutofit/>
          </a:bodyPr>
          <a:lstStyle/>
          <a:p>
            <a:r>
              <a:rPr lang="en-US" sz="2800" dirty="0"/>
              <a:t>Format rewrite</a:t>
            </a:r>
          </a:p>
          <a:p>
            <a:pPr lvl="1"/>
            <a:r>
              <a:rPr lang="en-US" sz="2400" dirty="0"/>
              <a:t>Keep the DOT-like syntax, but…</a:t>
            </a:r>
          </a:p>
          <a:p>
            <a:pPr lvl="1"/>
            <a:r>
              <a:rPr lang="en-US" sz="2400" dirty="0"/>
              <a:t>Provide a way to name rules and add comments</a:t>
            </a:r>
          </a:p>
          <a:p>
            <a:pPr lvl="1"/>
            <a:r>
              <a:rPr lang="en-US" sz="2400" dirty="0"/>
              <a:t>Compact representation for the “context”</a:t>
            </a:r>
          </a:p>
          <a:p>
            <a:r>
              <a:rPr lang="en-US" sz="2800" dirty="0"/>
              <a:t>Meta-rules</a:t>
            </a:r>
          </a:p>
          <a:p>
            <a:pPr lvl="1"/>
            <a:r>
              <a:rPr lang="en-US" sz="2400" dirty="0"/>
              <a:t>Fuzzy idea: rules are graphs too, generate new rules via graph transformations?</a:t>
            </a:r>
            <a:br>
              <a:rPr lang="en-US" sz="2400" dirty="0"/>
            </a:br>
            <a:r>
              <a:rPr lang="es-ES" sz="2800" dirty="0">
                <a:solidFill>
                  <a:schemeClr val="accent1">
                    <a:lumMod val="50000"/>
                  </a:schemeClr>
                </a:solidFill>
                <a:latin typeface="Lucida Console" panose="020B0609040504020204" pitchFamily="49" charset="0"/>
              </a:rPr>
              <a:t>"A-&gt;B [$n1]; C-&gt;D [$n2]": "...",</a:t>
            </a:r>
            <a:br>
              <a:rPr lang="es-ES" sz="2800" dirty="0">
                <a:solidFill>
                  <a:schemeClr val="accent1">
                    <a:lumMod val="50000"/>
                  </a:schemeClr>
                </a:solidFill>
                <a:latin typeface="Lucida Console" panose="020B0609040504020204" pitchFamily="49" charset="0"/>
              </a:rPr>
            </a:br>
            <a:r>
              <a:rPr lang="es-ES" sz="2800" dirty="0">
                <a:solidFill>
                  <a:schemeClr val="accent1">
                    <a:lumMod val="50000"/>
                  </a:schemeClr>
                </a:solidFill>
                <a:latin typeface="Lucida Console" panose="020B0609040504020204" pitchFamily="49" charset="0"/>
              </a:rPr>
              <a:t>"X-&gt;Y [$n]" : ["X-&gt;Y[1]","X-&gt;Y[2]",...]</a:t>
            </a:r>
          </a:p>
          <a:p>
            <a:pPr lvl="1"/>
            <a:endParaRPr lang="en-US" sz="2400" dirty="0"/>
          </a:p>
        </p:txBody>
      </p:sp>
    </p:spTree>
    <p:extLst>
      <p:ext uri="{BB962C8B-B14F-4D97-AF65-F5344CB8AC3E}">
        <p14:creationId xmlns:p14="http://schemas.microsoft.com/office/powerpoint/2010/main" val="85009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2D254-C7F6-4AE4-8F11-252395AB74D6}"/>
              </a:ext>
            </a:extLst>
          </p:cNvPr>
          <p:cNvSpPr>
            <a:spLocks noGrp="1"/>
          </p:cNvSpPr>
          <p:nvPr>
            <p:ph type="title"/>
          </p:nvPr>
        </p:nvSpPr>
        <p:spPr/>
        <p:txBody>
          <a:bodyPr/>
          <a:lstStyle/>
          <a:p>
            <a:r>
              <a:rPr lang="en-US" dirty="0"/>
              <a:t>Visual languages</a:t>
            </a:r>
          </a:p>
        </p:txBody>
      </p:sp>
      <p:sp>
        <p:nvSpPr>
          <p:cNvPr id="6" name="Content Placeholder 5">
            <a:extLst>
              <a:ext uri="{FF2B5EF4-FFF2-40B4-BE49-F238E27FC236}">
                <a16:creationId xmlns:a16="http://schemas.microsoft.com/office/drawing/2014/main" id="{7ADE7B17-F227-49EC-AD34-25CAD636D55E}"/>
              </a:ext>
            </a:extLst>
          </p:cNvPr>
          <p:cNvSpPr>
            <a:spLocks noGrp="1"/>
          </p:cNvSpPr>
          <p:nvPr>
            <p:ph sz="half" idx="1"/>
          </p:nvPr>
        </p:nvSpPr>
        <p:spPr/>
        <p:txBody>
          <a:bodyPr/>
          <a:lstStyle/>
          <a:p>
            <a:r>
              <a:rPr lang="en-US" dirty="0"/>
              <a:t>A syntax for visual languages!</a:t>
            </a:r>
          </a:p>
          <a:p>
            <a:r>
              <a:rPr lang="en-US" dirty="0"/>
              <a:t>Grammar from: </a:t>
            </a:r>
            <a:br>
              <a:rPr lang="en-US" dirty="0"/>
            </a:br>
            <a:r>
              <a:rPr lang="en-US" b="0" dirty="0">
                <a:solidFill>
                  <a:srgbClr val="333333"/>
                </a:solidFill>
                <a:effectLst/>
                <a:latin typeface="Tw Cen MT" panose="020B0602020104020603" pitchFamily="34" charset="0"/>
              </a:rPr>
              <a:t>J. </a:t>
            </a:r>
            <a:r>
              <a:rPr lang="en-US" b="0" dirty="0" err="1">
                <a:solidFill>
                  <a:srgbClr val="333333"/>
                </a:solidFill>
                <a:effectLst/>
                <a:latin typeface="Tw Cen MT" panose="020B0602020104020603" pitchFamily="34" charset="0"/>
              </a:rPr>
              <a:t>Rekers</a:t>
            </a:r>
            <a:r>
              <a:rPr lang="en-US" b="0" dirty="0">
                <a:solidFill>
                  <a:srgbClr val="333333"/>
                </a:solidFill>
                <a:effectLst/>
                <a:latin typeface="Tw Cen MT" panose="020B0602020104020603" pitchFamily="34" charset="0"/>
              </a:rPr>
              <a:t> and A. </a:t>
            </a:r>
            <a:r>
              <a:rPr lang="en-US" b="0" dirty="0" err="1">
                <a:solidFill>
                  <a:srgbClr val="333333"/>
                </a:solidFill>
                <a:effectLst/>
                <a:latin typeface="Tw Cen MT" panose="020B0602020104020603" pitchFamily="34" charset="0"/>
              </a:rPr>
              <a:t>Schurr</a:t>
            </a:r>
            <a:r>
              <a:rPr lang="en-US" b="0" dirty="0">
                <a:solidFill>
                  <a:srgbClr val="333333"/>
                </a:solidFill>
                <a:effectLst/>
                <a:latin typeface="Tw Cen MT" panose="020B0602020104020603" pitchFamily="34" charset="0"/>
              </a:rPr>
              <a:t>. 1995. </a:t>
            </a:r>
            <a:br>
              <a:rPr lang="en-US" b="0" dirty="0">
                <a:solidFill>
                  <a:srgbClr val="333333"/>
                </a:solidFill>
                <a:effectLst/>
                <a:latin typeface="Tw Cen MT" panose="020B0602020104020603" pitchFamily="34" charset="0"/>
              </a:rPr>
            </a:br>
            <a:r>
              <a:rPr lang="en-US" b="1" dirty="0">
                <a:solidFill>
                  <a:srgbClr val="333333"/>
                </a:solidFill>
                <a:effectLst/>
                <a:latin typeface="Tw Cen MT" panose="020B0602020104020603" pitchFamily="34" charset="0"/>
              </a:rPr>
              <a:t>A graph grammar approach to graphical parsing.</a:t>
            </a:r>
            <a:br>
              <a:rPr lang="en-US" b="1" dirty="0">
                <a:solidFill>
                  <a:srgbClr val="333333"/>
                </a:solidFill>
                <a:effectLst/>
                <a:latin typeface="Tw Cen MT" panose="020B0602020104020603" pitchFamily="34" charset="0"/>
              </a:rPr>
            </a:br>
            <a:r>
              <a:rPr lang="en-US" b="0" dirty="0">
                <a:solidFill>
                  <a:srgbClr val="333333"/>
                </a:solidFill>
                <a:effectLst/>
                <a:latin typeface="Tw Cen MT" panose="020B0602020104020603" pitchFamily="34" charset="0"/>
              </a:rPr>
              <a:t>In </a:t>
            </a:r>
            <a:r>
              <a:rPr lang="en-US" b="0" i="1" dirty="0">
                <a:solidFill>
                  <a:srgbClr val="333333"/>
                </a:solidFill>
                <a:effectLst/>
                <a:latin typeface="Tw Cen MT" panose="020B0602020104020603" pitchFamily="34" charset="0"/>
              </a:rPr>
              <a:t>Proceedings of the 11th International IEEE Symposium on Visual Languages (VL '95). </a:t>
            </a:r>
            <a:r>
              <a:rPr lang="en-US" b="0" dirty="0">
                <a:solidFill>
                  <a:srgbClr val="333333"/>
                </a:solidFill>
                <a:effectLst/>
                <a:latin typeface="Tw Cen MT" panose="020B0602020104020603" pitchFamily="34" charset="0"/>
              </a:rPr>
              <a:t>IEEE Computer Society, USA, 195.</a:t>
            </a:r>
            <a:endParaRPr lang="en-US" dirty="0">
              <a:latin typeface="Tw Cen MT" panose="020B0602020104020603" pitchFamily="34" charset="0"/>
            </a:endParaRPr>
          </a:p>
        </p:txBody>
      </p:sp>
      <p:pic>
        <p:nvPicPr>
          <p:cNvPr id="8" name="Picture 7">
            <a:extLst>
              <a:ext uri="{FF2B5EF4-FFF2-40B4-BE49-F238E27FC236}">
                <a16:creationId xmlns:a16="http://schemas.microsoft.com/office/drawing/2014/main" id="{04E4A85E-1BD6-48A8-93A6-B724FBB5160F}"/>
              </a:ext>
            </a:extLst>
          </p:cNvPr>
          <p:cNvPicPr>
            <a:picLocks noChangeAspect="1"/>
          </p:cNvPicPr>
          <p:nvPr/>
        </p:nvPicPr>
        <p:blipFill>
          <a:blip r:embed="rId3"/>
          <a:stretch>
            <a:fillRect/>
          </a:stretch>
        </p:blipFill>
        <p:spPr>
          <a:xfrm>
            <a:off x="6679622" y="0"/>
            <a:ext cx="4208881" cy="6858000"/>
          </a:xfrm>
          <a:prstGeom prst="rect">
            <a:avLst/>
          </a:prstGeom>
        </p:spPr>
      </p:pic>
    </p:spTree>
    <p:extLst>
      <p:ext uri="{BB962C8B-B14F-4D97-AF65-F5344CB8AC3E}">
        <p14:creationId xmlns:p14="http://schemas.microsoft.com/office/powerpoint/2010/main" val="215764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ADB7-295F-423C-9EE8-219E1D2D8BF3}"/>
              </a:ext>
            </a:extLst>
          </p:cNvPr>
          <p:cNvSpPr>
            <a:spLocks noGrp="1"/>
          </p:cNvSpPr>
          <p:nvPr>
            <p:ph type="title"/>
          </p:nvPr>
        </p:nvSpPr>
        <p:spPr/>
        <p:txBody>
          <a:bodyPr/>
          <a:lstStyle/>
          <a:p>
            <a:r>
              <a:rPr lang="en-US" dirty="0"/>
              <a:t>… like UML!</a:t>
            </a:r>
          </a:p>
        </p:txBody>
      </p:sp>
      <p:sp>
        <p:nvSpPr>
          <p:cNvPr id="3" name="Content Placeholder 2">
            <a:extLst>
              <a:ext uri="{FF2B5EF4-FFF2-40B4-BE49-F238E27FC236}">
                <a16:creationId xmlns:a16="http://schemas.microsoft.com/office/drawing/2014/main" id="{073BD021-978E-4566-BDC7-0AA229B9D400}"/>
              </a:ext>
            </a:extLst>
          </p:cNvPr>
          <p:cNvSpPr>
            <a:spLocks noGrp="1"/>
          </p:cNvSpPr>
          <p:nvPr>
            <p:ph sz="half" idx="1"/>
          </p:nvPr>
        </p:nvSpPr>
        <p:spPr>
          <a:xfrm>
            <a:off x="1024127" y="2286000"/>
            <a:ext cx="3124299" cy="4023360"/>
          </a:xfrm>
        </p:spPr>
        <p:txBody>
          <a:bodyPr/>
          <a:lstStyle/>
          <a:p>
            <a:r>
              <a:rPr lang="en-US" dirty="0"/>
              <a:t>Frank Hermann, 2006. </a:t>
            </a:r>
            <a:r>
              <a:rPr lang="en-US" b="1" dirty="0"/>
              <a:t>A typed attributed graph grammar for syntax-directed editing of UML sequence diagrams. </a:t>
            </a:r>
          </a:p>
        </p:txBody>
      </p:sp>
      <p:pic>
        <p:nvPicPr>
          <p:cNvPr id="5" name="Picture 4">
            <a:extLst>
              <a:ext uri="{FF2B5EF4-FFF2-40B4-BE49-F238E27FC236}">
                <a16:creationId xmlns:a16="http://schemas.microsoft.com/office/drawing/2014/main" id="{E7A812DD-5801-40F7-AFA0-5495748D4F45}"/>
              </a:ext>
            </a:extLst>
          </p:cNvPr>
          <p:cNvPicPr>
            <a:picLocks noChangeAspect="1"/>
          </p:cNvPicPr>
          <p:nvPr/>
        </p:nvPicPr>
        <p:blipFill>
          <a:blip r:embed="rId3"/>
          <a:stretch>
            <a:fillRect/>
          </a:stretch>
        </p:blipFill>
        <p:spPr>
          <a:xfrm>
            <a:off x="4148426" y="2400299"/>
            <a:ext cx="7014874" cy="3705225"/>
          </a:xfrm>
          <a:prstGeom prst="rect">
            <a:avLst/>
          </a:prstGeom>
        </p:spPr>
      </p:pic>
    </p:spTree>
    <p:extLst>
      <p:ext uri="{BB962C8B-B14F-4D97-AF65-F5344CB8AC3E}">
        <p14:creationId xmlns:p14="http://schemas.microsoft.com/office/powerpoint/2010/main" val="50906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119A-CC25-45E4-A49B-641DEF9689E1}"/>
              </a:ext>
            </a:extLst>
          </p:cNvPr>
          <p:cNvSpPr>
            <a:spLocks noGrp="1"/>
          </p:cNvSpPr>
          <p:nvPr>
            <p:ph type="title"/>
          </p:nvPr>
        </p:nvSpPr>
        <p:spPr/>
        <p:txBody>
          <a:bodyPr/>
          <a:lstStyle/>
          <a:p>
            <a:r>
              <a:rPr lang="en-US" dirty="0"/>
              <a:t>Code analysis</a:t>
            </a:r>
            <a:br>
              <a:rPr lang="en-US" dirty="0"/>
            </a:br>
            <a:r>
              <a:rPr lang="en-US" dirty="0"/>
              <a:t>and rewriting</a:t>
            </a:r>
          </a:p>
        </p:txBody>
      </p:sp>
      <p:sp>
        <p:nvSpPr>
          <p:cNvPr id="3" name="Content Placeholder 2">
            <a:extLst>
              <a:ext uri="{FF2B5EF4-FFF2-40B4-BE49-F238E27FC236}">
                <a16:creationId xmlns:a16="http://schemas.microsoft.com/office/drawing/2014/main" id="{31157CF3-1B4E-4A4F-8D02-CFE075016ED4}"/>
              </a:ext>
            </a:extLst>
          </p:cNvPr>
          <p:cNvSpPr>
            <a:spLocks noGrp="1"/>
          </p:cNvSpPr>
          <p:nvPr>
            <p:ph sz="half" idx="1"/>
          </p:nvPr>
        </p:nvSpPr>
        <p:spPr/>
        <p:txBody>
          <a:bodyPr>
            <a:normAutofit fontScale="92500" lnSpcReduction="10000"/>
          </a:bodyPr>
          <a:lstStyle/>
          <a:p>
            <a:r>
              <a:rPr lang="en-US" dirty="0">
                <a:hlinkClick r:id="rId3"/>
              </a:rPr>
              <a:t>http://www.cas.mcmaster.ca/~kahl/HOPS/</a:t>
            </a:r>
            <a:endParaRPr lang="en-US" dirty="0"/>
          </a:p>
          <a:p>
            <a:pPr algn="l"/>
            <a:r>
              <a:rPr lang="en-US" b="0" i="0" dirty="0">
                <a:solidFill>
                  <a:srgbClr val="000000"/>
                </a:solidFill>
                <a:effectLst/>
                <a:latin typeface="Times New Roman" panose="02020603050405020304" pitchFamily="18" charset="0"/>
              </a:rPr>
              <a:t>HOPS is intended as: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Research tool:</a:t>
            </a:r>
            <a:r>
              <a:rPr lang="en-US" b="0" i="0" dirty="0">
                <a:solidFill>
                  <a:srgbClr val="000000"/>
                </a:solidFill>
                <a:effectLst/>
                <a:latin typeface="Times New Roman" panose="02020603050405020304" pitchFamily="18" charset="0"/>
              </a:rPr>
              <a:t> New languages can easily be constructed and experimented with via the transformation mechanism.</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Programming tool:</a:t>
            </a:r>
            <a:r>
              <a:rPr lang="en-US" b="0" i="0" dirty="0">
                <a:solidFill>
                  <a:srgbClr val="000000"/>
                </a:solidFill>
                <a:effectLst/>
                <a:latin typeface="Times New Roman" panose="02020603050405020304" pitchFamily="18" charset="0"/>
              </a:rPr>
              <a:t> HOPS may be used as a ``better Haskell editor'', integrating syntax directed editing with strong online typing.</a:t>
            </a:r>
          </a:p>
          <a:p>
            <a:pPr algn="l">
              <a:buFont typeface="Arial" panose="020B0604020202020204" pitchFamily="34" charset="0"/>
              <a:buChar char="•"/>
            </a:pPr>
            <a:r>
              <a:rPr lang="en-US" b="1" i="0" dirty="0" err="1">
                <a:solidFill>
                  <a:srgbClr val="000000"/>
                </a:solidFill>
                <a:effectLst/>
                <a:latin typeface="Times New Roman" panose="02020603050405020304" pitchFamily="18" charset="0"/>
              </a:rPr>
              <a:t>Visualisation</a:t>
            </a:r>
            <a:r>
              <a:rPr lang="en-US" b="1" i="0" dirty="0">
                <a:solidFill>
                  <a:srgbClr val="000000"/>
                </a:solidFill>
                <a:effectLst/>
                <a:latin typeface="Times New Roman" panose="02020603050405020304" pitchFamily="18" charset="0"/>
              </a:rPr>
              <a:t> and debugging tool:</a:t>
            </a:r>
            <a:r>
              <a:rPr lang="en-US" b="0" i="0" dirty="0">
                <a:solidFill>
                  <a:srgbClr val="000000"/>
                </a:solidFill>
                <a:effectLst/>
                <a:latin typeface="Times New Roman" panose="02020603050405020304" pitchFamily="18" charset="0"/>
              </a:rPr>
              <a:t> Automatic evaluation sequences help to illustrate the workings of, for example, purely functional programs with lazy evaluation.</a:t>
            </a:r>
          </a:p>
          <a:p>
            <a:pPr marL="0" indent="0">
              <a:buNone/>
            </a:pPr>
            <a:endParaRPr lang="en-US" dirty="0"/>
          </a:p>
        </p:txBody>
      </p:sp>
      <p:pic>
        <p:nvPicPr>
          <p:cNvPr id="3074" name="Picture 2">
            <a:extLst>
              <a:ext uri="{FF2B5EF4-FFF2-40B4-BE49-F238E27FC236}">
                <a16:creationId xmlns:a16="http://schemas.microsoft.com/office/drawing/2014/main" id="{E88CDD00-4E9C-4241-9929-A88E717B1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0"/>
            <a:ext cx="5308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0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81F5-A54B-4193-A982-DED2F325103D}"/>
              </a:ext>
            </a:extLst>
          </p:cNvPr>
          <p:cNvSpPr>
            <a:spLocks noGrp="1"/>
          </p:cNvSpPr>
          <p:nvPr>
            <p:ph type="title"/>
          </p:nvPr>
        </p:nvSpPr>
        <p:spPr/>
        <p:txBody>
          <a:bodyPr/>
          <a:lstStyle/>
          <a:p>
            <a:r>
              <a:rPr lang="en-US" dirty="0"/>
              <a:t>a model of concurrent or </a:t>
            </a:r>
            <a:r>
              <a:rPr lang="en-US" dirty="0" err="1"/>
              <a:t>nondeterminstic</a:t>
            </a:r>
            <a:r>
              <a:rPr lang="en-US" dirty="0"/>
              <a:t> programming</a:t>
            </a:r>
          </a:p>
        </p:txBody>
      </p:sp>
      <p:sp>
        <p:nvSpPr>
          <p:cNvPr id="3" name="Content Placeholder 2">
            <a:extLst>
              <a:ext uri="{FF2B5EF4-FFF2-40B4-BE49-F238E27FC236}">
                <a16:creationId xmlns:a16="http://schemas.microsoft.com/office/drawing/2014/main" id="{03D53F15-76D8-4147-B669-98700DC50085}"/>
              </a:ext>
            </a:extLst>
          </p:cNvPr>
          <p:cNvSpPr>
            <a:spLocks noGrp="1"/>
          </p:cNvSpPr>
          <p:nvPr>
            <p:ph sz="half" idx="1"/>
          </p:nvPr>
        </p:nvSpPr>
        <p:spPr>
          <a:xfrm>
            <a:off x="1024127" y="2286000"/>
            <a:ext cx="3632645" cy="4023360"/>
          </a:xfrm>
        </p:spPr>
        <p:txBody>
          <a:bodyPr/>
          <a:lstStyle/>
          <a:p>
            <a:pPr marL="0" indent="0">
              <a:buNone/>
            </a:pPr>
            <a:r>
              <a:rPr lang="en-US" dirty="0">
                <a:solidFill>
                  <a:srgbClr val="2E414F"/>
                </a:solidFill>
                <a:latin typeface="Tw Cen MT" panose="020B0602020104020603" pitchFamily="34" charset="0"/>
              </a:rPr>
              <a:t>Graph grammar productions can operate on any match found, and in any order.</a:t>
            </a:r>
            <a:endParaRPr lang="en-US" b="0" i="0" dirty="0">
              <a:solidFill>
                <a:srgbClr val="2E414F"/>
              </a:solidFill>
              <a:effectLst/>
              <a:latin typeface="Tw Cen MT" panose="020B0602020104020603" pitchFamily="34" charset="0"/>
            </a:endParaRPr>
          </a:p>
          <a:p>
            <a:pPr marL="0" indent="0">
              <a:buNone/>
            </a:pPr>
            <a:endParaRPr lang="en-US" dirty="0">
              <a:solidFill>
                <a:srgbClr val="2E414F"/>
              </a:solidFill>
              <a:latin typeface="Tw Cen MT" panose="020B0602020104020603" pitchFamily="34" charset="0"/>
            </a:endParaRPr>
          </a:p>
          <a:p>
            <a:pPr marL="0" indent="0">
              <a:buNone/>
            </a:pPr>
            <a:r>
              <a:rPr lang="en-US" b="0" i="0" dirty="0">
                <a:solidFill>
                  <a:srgbClr val="2E414F"/>
                </a:solidFill>
                <a:effectLst/>
                <a:latin typeface="Tw Cen MT" panose="020B0602020104020603" pitchFamily="34" charset="0"/>
              </a:rPr>
              <a:t>Albert </a:t>
            </a:r>
            <a:r>
              <a:rPr lang="en-US" b="0" i="0" dirty="0" err="1">
                <a:solidFill>
                  <a:srgbClr val="2E414F"/>
                </a:solidFill>
                <a:effectLst/>
                <a:latin typeface="Tw Cen MT" panose="020B0602020104020603" pitchFamily="34" charset="0"/>
              </a:rPr>
              <a:t>Ziindorf</a:t>
            </a:r>
            <a:r>
              <a:rPr lang="en-US" b="0" i="0" dirty="0">
                <a:solidFill>
                  <a:srgbClr val="2E414F"/>
                </a:solidFill>
                <a:effectLst/>
                <a:latin typeface="Tw Cen MT" panose="020B0602020104020603" pitchFamily="34" charset="0"/>
              </a:rPr>
              <a:t>, I., &amp; </a:t>
            </a:r>
            <a:r>
              <a:rPr lang="en-US" b="0" i="0" dirty="0" err="1">
                <a:solidFill>
                  <a:srgbClr val="2E414F"/>
                </a:solidFill>
                <a:effectLst/>
                <a:latin typeface="Tw Cen MT" panose="020B0602020104020603" pitchFamily="34" charset="0"/>
              </a:rPr>
              <a:t>Schiirr</a:t>
            </a:r>
            <a:r>
              <a:rPr lang="en-US" b="0" i="0" dirty="0">
                <a:solidFill>
                  <a:srgbClr val="2E414F"/>
                </a:solidFill>
                <a:effectLst/>
                <a:latin typeface="Tw Cen MT" panose="020B0602020104020603" pitchFamily="34" charset="0"/>
              </a:rPr>
              <a:t>, A. (1991). </a:t>
            </a:r>
            <a:r>
              <a:rPr lang="en-US" b="1" i="0" dirty="0">
                <a:solidFill>
                  <a:srgbClr val="2E414F"/>
                </a:solidFill>
                <a:effectLst/>
                <a:latin typeface="Tw Cen MT" panose="020B0602020104020603" pitchFamily="34" charset="0"/>
              </a:rPr>
              <a:t>Nondeterministic Control Structures for Graph Rewriting Systems.</a:t>
            </a:r>
            <a:endParaRPr lang="en-US" b="1" dirty="0">
              <a:latin typeface="Tw Cen MT" panose="020B0602020104020603" pitchFamily="34" charset="0"/>
            </a:endParaRPr>
          </a:p>
        </p:txBody>
      </p:sp>
      <p:pic>
        <p:nvPicPr>
          <p:cNvPr id="5" name="Picture 4">
            <a:extLst>
              <a:ext uri="{FF2B5EF4-FFF2-40B4-BE49-F238E27FC236}">
                <a16:creationId xmlns:a16="http://schemas.microsoft.com/office/drawing/2014/main" id="{3071AA57-A367-40B2-B4AE-E93F17B25D50}"/>
              </a:ext>
            </a:extLst>
          </p:cNvPr>
          <p:cNvPicPr>
            <a:picLocks noChangeAspect="1"/>
          </p:cNvPicPr>
          <p:nvPr/>
        </p:nvPicPr>
        <p:blipFill>
          <a:blip r:embed="rId3"/>
          <a:stretch>
            <a:fillRect/>
          </a:stretch>
        </p:blipFill>
        <p:spPr>
          <a:xfrm>
            <a:off x="4656772" y="3216333"/>
            <a:ext cx="7419975" cy="3352800"/>
          </a:xfrm>
          <a:prstGeom prst="rect">
            <a:avLst/>
          </a:prstGeom>
        </p:spPr>
      </p:pic>
    </p:spTree>
    <p:extLst>
      <p:ext uri="{BB962C8B-B14F-4D97-AF65-F5344CB8AC3E}">
        <p14:creationId xmlns:p14="http://schemas.microsoft.com/office/powerpoint/2010/main" val="32779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AA63-D5AB-4A84-A01B-0910854CE006}"/>
              </a:ext>
            </a:extLst>
          </p:cNvPr>
          <p:cNvSpPr>
            <a:spLocks noGrp="1"/>
          </p:cNvSpPr>
          <p:nvPr>
            <p:ph type="title"/>
          </p:nvPr>
        </p:nvSpPr>
        <p:spPr/>
        <p:txBody>
          <a:bodyPr/>
          <a:lstStyle/>
          <a:p>
            <a:r>
              <a:rPr lang="en-US" dirty="0"/>
              <a:t>Creating</a:t>
            </a:r>
            <a:br>
              <a:rPr lang="en-US" dirty="0"/>
            </a:br>
            <a:r>
              <a:rPr lang="en-US" dirty="0"/>
              <a:t>networks</a:t>
            </a:r>
          </a:p>
        </p:txBody>
      </p:sp>
      <p:sp>
        <p:nvSpPr>
          <p:cNvPr id="3" name="Content Placeholder 2">
            <a:extLst>
              <a:ext uri="{FF2B5EF4-FFF2-40B4-BE49-F238E27FC236}">
                <a16:creationId xmlns:a16="http://schemas.microsoft.com/office/drawing/2014/main" id="{F22845AE-4E8E-44EA-9285-956DC4BE7314}"/>
              </a:ext>
            </a:extLst>
          </p:cNvPr>
          <p:cNvSpPr>
            <a:spLocks noGrp="1"/>
          </p:cNvSpPr>
          <p:nvPr>
            <p:ph sz="half" idx="1"/>
          </p:nvPr>
        </p:nvSpPr>
        <p:spPr>
          <a:xfrm>
            <a:off x="1024127" y="2286000"/>
            <a:ext cx="2903637" cy="4023360"/>
          </a:xfrm>
        </p:spPr>
        <p:txBody>
          <a:bodyPr/>
          <a:lstStyle/>
          <a:p>
            <a:r>
              <a:rPr lang="en-US" b="0" i="0" dirty="0">
                <a:solidFill>
                  <a:srgbClr val="000000"/>
                </a:solidFill>
                <a:effectLst/>
                <a:latin typeface="Merriweather Sans"/>
              </a:rPr>
              <a:t>Hartmut </a:t>
            </a:r>
            <a:r>
              <a:rPr lang="en-US" b="0" i="0" dirty="0" err="1">
                <a:solidFill>
                  <a:srgbClr val="000000"/>
                </a:solidFill>
                <a:effectLst/>
                <a:latin typeface="Merriweather Sans"/>
              </a:rPr>
              <a:t>Ehrig</a:t>
            </a:r>
            <a:r>
              <a:rPr lang="en-US" b="0" i="0" dirty="0">
                <a:solidFill>
                  <a:srgbClr val="000000"/>
                </a:solidFill>
                <a:effectLst/>
                <a:latin typeface="Merriweather Sans"/>
              </a:rPr>
              <a:t>, Annegret </a:t>
            </a:r>
            <a:r>
              <a:rPr lang="en-US" b="0" i="0" dirty="0" err="1">
                <a:solidFill>
                  <a:srgbClr val="000000"/>
                </a:solidFill>
                <a:effectLst/>
                <a:latin typeface="Merriweather Sans"/>
              </a:rPr>
              <a:t>Habel</a:t>
            </a:r>
            <a:r>
              <a:rPr lang="en-US" b="0" i="0" dirty="0">
                <a:solidFill>
                  <a:srgbClr val="000000"/>
                </a:solidFill>
                <a:effectLst/>
                <a:latin typeface="Merriweather Sans"/>
              </a:rPr>
              <a:t>, and Hans-</a:t>
            </a:r>
            <a:r>
              <a:rPr lang="en-US" b="0" i="0" dirty="0" err="1">
                <a:solidFill>
                  <a:srgbClr val="000000"/>
                </a:solidFill>
                <a:effectLst/>
                <a:latin typeface="Merriweather Sans"/>
              </a:rPr>
              <a:t>Jörg</a:t>
            </a:r>
            <a:r>
              <a:rPr lang="en-US" b="0" i="0" dirty="0">
                <a:solidFill>
                  <a:srgbClr val="000000"/>
                </a:solidFill>
                <a:effectLst/>
                <a:latin typeface="Merriweather Sans"/>
              </a:rPr>
              <a:t> </a:t>
            </a:r>
            <a:r>
              <a:rPr lang="en-US" b="0" i="0" dirty="0" err="1">
                <a:solidFill>
                  <a:srgbClr val="000000"/>
                </a:solidFill>
                <a:effectLst/>
                <a:latin typeface="Merriweather Sans"/>
              </a:rPr>
              <a:t>Kreowski</a:t>
            </a:r>
            <a:r>
              <a:rPr lang="en-US" dirty="0">
                <a:solidFill>
                  <a:srgbClr val="000000"/>
                </a:solidFill>
                <a:latin typeface="Merriweather Sans"/>
              </a:rPr>
              <a:t>.</a:t>
            </a:r>
            <a:r>
              <a:rPr lang="en-US" b="0" i="0" dirty="0">
                <a:solidFill>
                  <a:srgbClr val="000000"/>
                </a:solidFill>
                <a:effectLst/>
                <a:latin typeface="Merriweather Sans"/>
              </a:rPr>
              <a:t> </a:t>
            </a:r>
            <a:r>
              <a:rPr lang="en-US" b="1" i="0" dirty="0">
                <a:solidFill>
                  <a:srgbClr val="000000"/>
                </a:solidFill>
                <a:effectLst/>
                <a:latin typeface="Merriweather Sans"/>
              </a:rPr>
              <a:t>Introduction to graph grammars with applications to semantic networks. </a:t>
            </a:r>
            <a:r>
              <a:rPr lang="en-US" b="0" i="1" dirty="0">
                <a:solidFill>
                  <a:srgbClr val="000000"/>
                </a:solidFill>
                <a:effectLst/>
                <a:latin typeface="Merriweather Sans"/>
              </a:rPr>
              <a:t>Computers &amp; Mathematics with Applications</a:t>
            </a:r>
            <a:r>
              <a:rPr lang="en-US" b="0" i="0" dirty="0">
                <a:solidFill>
                  <a:srgbClr val="000000"/>
                </a:solidFill>
                <a:effectLst/>
                <a:latin typeface="Merriweather Sans"/>
              </a:rPr>
              <a:t>, 23(6-9):557–572, 1992</a:t>
            </a:r>
            <a:endParaRPr lang="en-US" dirty="0"/>
          </a:p>
        </p:txBody>
      </p:sp>
      <p:pic>
        <p:nvPicPr>
          <p:cNvPr id="5" name="Content Placeholder 4">
            <a:extLst>
              <a:ext uri="{FF2B5EF4-FFF2-40B4-BE49-F238E27FC236}">
                <a16:creationId xmlns:a16="http://schemas.microsoft.com/office/drawing/2014/main" id="{4CC85F92-CC95-40C7-9E52-9601EF06A540}"/>
              </a:ext>
            </a:extLst>
          </p:cNvPr>
          <p:cNvPicPr>
            <a:picLocks noGrp="1" noChangeAspect="1"/>
          </p:cNvPicPr>
          <p:nvPr>
            <p:ph sz="half" idx="2"/>
          </p:nvPr>
        </p:nvPicPr>
        <p:blipFill>
          <a:blip r:embed="rId3"/>
          <a:stretch>
            <a:fillRect/>
          </a:stretch>
        </p:blipFill>
        <p:spPr>
          <a:xfrm>
            <a:off x="3927764" y="240713"/>
            <a:ext cx="8124619" cy="6212042"/>
          </a:xfrm>
          <a:prstGeom prst="rect">
            <a:avLst/>
          </a:prstGeom>
        </p:spPr>
      </p:pic>
    </p:spTree>
    <p:extLst>
      <p:ext uri="{BB962C8B-B14F-4D97-AF65-F5344CB8AC3E}">
        <p14:creationId xmlns:p14="http://schemas.microsoft.com/office/powerpoint/2010/main" val="76252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C382-7379-4E63-B919-9A3EDE1ED916}"/>
              </a:ext>
            </a:extLst>
          </p:cNvPr>
          <p:cNvSpPr>
            <a:spLocks noGrp="1"/>
          </p:cNvSpPr>
          <p:nvPr>
            <p:ph type="title"/>
          </p:nvPr>
        </p:nvSpPr>
        <p:spPr/>
        <p:txBody>
          <a:bodyPr/>
          <a:lstStyle/>
          <a:p>
            <a:r>
              <a:rPr lang="en-US" dirty="0"/>
              <a:t>Creating molecules</a:t>
            </a:r>
          </a:p>
        </p:txBody>
      </p:sp>
      <p:sp>
        <p:nvSpPr>
          <p:cNvPr id="3" name="Content Placeholder 2">
            <a:extLst>
              <a:ext uri="{FF2B5EF4-FFF2-40B4-BE49-F238E27FC236}">
                <a16:creationId xmlns:a16="http://schemas.microsoft.com/office/drawing/2014/main" id="{5A3CDB7A-E859-4BEF-9191-CC1C13269C53}"/>
              </a:ext>
            </a:extLst>
          </p:cNvPr>
          <p:cNvSpPr>
            <a:spLocks noGrp="1"/>
          </p:cNvSpPr>
          <p:nvPr>
            <p:ph sz="half" idx="1"/>
          </p:nvPr>
        </p:nvSpPr>
        <p:spPr/>
        <p:txBody>
          <a:bodyPr>
            <a:normAutofit fontScale="85000" lnSpcReduction="20000"/>
          </a:bodyPr>
          <a:lstStyle/>
          <a:p>
            <a:r>
              <a:rPr lang="en-US" dirty="0">
                <a:hlinkClick r:id="rId3"/>
              </a:rPr>
              <a:t>https://www.tbi.univie.ac.at/software/GGL/</a:t>
            </a:r>
            <a:endParaRPr lang="en-US" dirty="0"/>
          </a:p>
          <a:p>
            <a:endParaRPr lang="en-US" dirty="0"/>
          </a:p>
          <a:p>
            <a:pPr marL="0" indent="0">
              <a:buNone/>
            </a:pPr>
            <a:r>
              <a:rPr lang="en-US" dirty="0"/>
              <a:t>“Graph Grammar Library”:</a:t>
            </a:r>
          </a:p>
          <a:p>
            <a:pPr marL="0" indent="0">
              <a:buNone/>
            </a:pPr>
            <a:r>
              <a:rPr lang="en-US" dirty="0"/>
              <a:t>Beside its general applicability, it features an extensive chemistry module to handle grammar-based graph transformation in Chemistry. </a:t>
            </a:r>
            <a:r>
              <a:rPr lang="en-US" b="1" dirty="0"/>
              <a:t>Since a chemical reaction can be viewed as graph transformation</a:t>
            </a:r>
            <a:r>
              <a:rPr lang="en-US" dirty="0"/>
              <a:t> from the set of </a:t>
            </a:r>
            <a:r>
              <a:rPr lang="en-US" dirty="0" err="1"/>
              <a:t>educt</a:t>
            </a:r>
            <a:r>
              <a:rPr lang="en-US" dirty="0"/>
              <a:t> graphs to the set of product graphs, the GGL can be used to iteratively expand the topology of chemical reaction network, starting from a set of chemical reactions (graph rewrite rules) and set of molecules (vertex and edge labeled graphs) using the general DPO framework of the GGL.</a:t>
            </a:r>
          </a:p>
          <a:p>
            <a:pPr marL="0" indent="0">
              <a:buNone/>
            </a:pPr>
            <a:endParaRPr lang="en-US" dirty="0"/>
          </a:p>
        </p:txBody>
      </p:sp>
      <p:sp>
        <p:nvSpPr>
          <p:cNvPr id="4" name="Content Placeholder 3">
            <a:extLst>
              <a:ext uri="{FF2B5EF4-FFF2-40B4-BE49-F238E27FC236}">
                <a16:creationId xmlns:a16="http://schemas.microsoft.com/office/drawing/2014/main" id="{A2F6DB8B-06F1-4CC2-B4B1-35BC1CF44078}"/>
              </a:ext>
            </a:extLst>
          </p:cNvPr>
          <p:cNvSpPr>
            <a:spLocks noGrp="1"/>
          </p:cNvSpPr>
          <p:nvPr>
            <p:ph sz="half" idx="2"/>
          </p:nvPr>
        </p:nvSpPr>
        <p:spPr>
          <a:xfrm>
            <a:off x="6412994" y="2084832"/>
            <a:ext cx="5089741" cy="4773168"/>
          </a:xfrm>
        </p:spPr>
        <p:txBody>
          <a:bodyPr>
            <a:normAutofit fontScale="85000" lnSpcReduction="20000"/>
          </a:bodyPr>
          <a:lstStyle/>
          <a:p>
            <a:r>
              <a:rPr lang="en-US" sz="1600" dirty="0">
                <a:latin typeface="Courier New" panose="02070309020205020404" pitchFamily="49" charset="0"/>
                <a:cs typeface="Courier New" panose="02070309020205020404" pitchFamily="49" charset="0"/>
              </a:rPr>
              <a:t>rule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ruleID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cannizzaro</a:t>
            </a:r>
            <a:r>
              <a:rPr lang="en-US" sz="1600" dirty="0">
                <a:latin typeface="Courier New" panose="02070309020205020404" pitchFamily="49" charset="0"/>
                <a:cs typeface="Courier New" panose="02070309020205020404" pitchFamily="49" charset="0"/>
              </a:rPr>
              <a:t> reaction too general"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context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1 label "C"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2 label "O"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3 label "H"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4 label "O"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5 label "C"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6 label "H"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7 label "H"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8 label "H"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node [ id 9 label "O"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1 target 7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4 target 8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5 target 9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left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1 target 2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3 target 4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5 target 6 label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right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1 target 2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2 target 3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4 target 5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edge [ source 6 target 1 label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4F976D50-16FC-476F-A2B1-FD17BEA50735}"/>
              </a:ext>
            </a:extLst>
          </p:cNvPr>
          <p:cNvPicPr>
            <a:picLocks noChangeAspect="1"/>
          </p:cNvPicPr>
          <p:nvPr/>
        </p:nvPicPr>
        <p:blipFill>
          <a:blip r:embed="rId4"/>
          <a:stretch>
            <a:fillRect/>
          </a:stretch>
        </p:blipFill>
        <p:spPr>
          <a:xfrm>
            <a:off x="5884164" y="103632"/>
            <a:ext cx="6000750" cy="1981200"/>
          </a:xfrm>
          <a:prstGeom prst="rect">
            <a:avLst/>
          </a:prstGeom>
        </p:spPr>
      </p:pic>
    </p:spTree>
    <p:extLst>
      <p:ext uri="{BB962C8B-B14F-4D97-AF65-F5344CB8AC3E}">
        <p14:creationId xmlns:p14="http://schemas.microsoft.com/office/powerpoint/2010/main" val="345684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24775</TotalTime>
  <Words>3611</Words>
  <Application>Microsoft Office PowerPoint</Application>
  <PresentationFormat>Widescreen</PresentationFormat>
  <Paragraphs>242</Paragraphs>
  <Slides>31</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Courier New</vt:lpstr>
      <vt:lpstr>Franklin Gothic Medium</vt:lpstr>
      <vt:lpstr>Lucida Console</vt:lpstr>
      <vt:lpstr>Merriweather Sans</vt:lpstr>
      <vt:lpstr>system-ui</vt:lpstr>
      <vt:lpstr>Times New Roman</vt:lpstr>
      <vt:lpstr>Tw Cen MT</vt:lpstr>
      <vt:lpstr>Tw Cen MT Condensed</vt:lpstr>
      <vt:lpstr>Wingdings 3</vt:lpstr>
      <vt:lpstr>Integral</vt:lpstr>
      <vt:lpstr>Graph grammars and failure in language design</vt:lpstr>
      <vt:lpstr>What’s a graph grammar?</vt:lpstr>
      <vt:lpstr>Graph grammar</vt:lpstr>
      <vt:lpstr>Visual languages</vt:lpstr>
      <vt:lpstr>… like UML!</vt:lpstr>
      <vt:lpstr>Code analysis and rewriting</vt:lpstr>
      <vt:lpstr>a model of concurrent or nondeterminstic programming</vt:lpstr>
      <vt:lpstr>Creating networks</vt:lpstr>
      <vt:lpstr>Creating molecules</vt:lpstr>
      <vt:lpstr>Creating dungeons</vt:lpstr>
      <vt:lpstr>Creating adventures</vt:lpstr>
      <vt:lpstr>Great! How Do I get Started?</vt:lpstr>
      <vt:lpstr>Soffit</vt:lpstr>
      <vt:lpstr>Soffit [2]</vt:lpstr>
      <vt:lpstr>Soffit extensions to dot syntax</vt:lpstr>
      <vt:lpstr>Soffit’s nondeterminism</vt:lpstr>
      <vt:lpstr>Soffit implementation</vt:lpstr>
      <vt:lpstr>Projects</vt:lpstr>
      <vt:lpstr>Mistakes</vt:lpstr>
      <vt:lpstr>Example</vt:lpstr>
      <vt:lpstr>Mistakes?</vt:lpstr>
      <vt:lpstr>Category theory?</vt:lpstr>
      <vt:lpstr>A very short introduction to categories</vt:lpstr>
      <vt:lpstr>The category of graphs</vt:lpstr>
      <vt:lpstr>The Category of Graphs [2]</vt:lpstr>
      <vt:lpstr>Pushouts</vt:lpstr>
      <vt:lpstr>Pushouts in Set</vt:lpstr>
      <vt:lpstr>Pushouts on graphs</vt:lpstr>
      <vt:lpstr>double Pushout</vt:lpstr>
      <vt:lpstr>Thanks!</vt:lpstr>
      <vt:lpstr>What’s next for Soffit?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grammars and failure in language design</dc:title>
  <dc:creator>Mark Gritter</dc:creator>
  <cp:lastModifiedBy>Mark Gritter</cp:lastModifiedBy>
  <cp:revision>37</cp:revision>
  <dcterms:created xsi:type="dcterms:W3CDTF">2020-09-10T02:05:22Z</dcterms:created>
  <dcterms:modified xsi:type="dcterms:W3CDTF">2020-10-10T00:58:26Z</dcterms:modified>
</cp:coreProperties>
</file>