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16" y="-7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740223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20a38bb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20a38bb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618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dayton.zoom.us/j/87244173085?pwd=TmplZys0bEtEZVFSNWkrWVJhbE1vZz09"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0"/>
            <a:ext cx="8520600" cy="514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t>Master Thesis Defense</a:t>
            </a:r>
            <a:endParaRPr sz="1600" b="1" dirty="0"/>
          </a:p>
          <a:p>
            <a:pPr marL="0" lvl="0" indent="0" algn="ctr" rtl="0">
              <a:spcBef>
                <a:spcPts val="0"/>
              </a:spcBef>
              <a:spcAft>
                <a:spcPts val="0"/>
              </a:spcAft>
              <a:buNone/>
            </a:pPr>
            <a:r>
              <a:rPr lang="en" sz="1600" b="1" dirty="0"/>
              <a:t>Electro-Optics and Photonics, University of Dayton</a:t>
            </a:r>
            <a:endParaRPr sz="1600" b="1" dirty="0"/>
          </a:p>
          <a:p>
            <a:pPr marL="0" lvl="0" indent="0" algn="ctr" rtl="0">
              <a:spcBef>
                <a:spcPts val="0"/>
              </a:spcBef>
              <a:spcAft>
                <a:spcPts val="0"/>
              </a:spcAft>
              <a:buNone/>
            </a:pPr>
            <a:r>
              <a:rPr lang="en" sz="1200" dirty="0" smtClean="0"/>
              <a:t>Time: Monday, April 19th</a:t>
            </a:r>
            <a:r>
              <a:rPr lang="en" sz="1200" dirty="0"/>
              <a:t>, </a:t>
            </a:r>
            <a:r>
              <a:rPr lang="en" sz="1200" dirty="0" smtClean="0"/>
              <a:t>2021 </a:t>
            </a:r>
            <a:r>
              <a:rPr lang="en" sz="1200" dirty="0"/>
              <a:t>at </a:t>
            </a:r>
            <a:r>
              <a:rPr lang="en" sz="1200" dirty="0" smtClean="0"/>
              <a:t>11:00 AM</a:t>
            </a:r>
            <a:endParaRPr sz="1200" dirty="0"/>
          </a:p>
          <a:p>
            <a:pPr algn="ctr"/>
            <a:r>
              <a:rPr lang="en" sz="1000" dirty="0"/>
              <a:t>Zoom </a:t>
            </a:r>
            <a:r>
              <a:rPr lang="en" sz="1000" dirty="0" smtClean="0"/>
              <a:t>link: </a:t>
            </a:r>
            <a:r>
              <a:rPr lang="en" sz="1000" u="sng" dirty="0" smtClean="0">
                <a:solidFill>
                  <a:schemeClr val="hlink"/>
                </a:solidFill>
                <a:hlinkClick r:id="rId3"/>
              </a:rPr>
              <a:t>https</a:t>
            </a:r>
            <a:r>
              <a:rPr lang="en" sz="1000" u="sng" dirty="0">
                <a:solidFill>
                  <a:schemeClr val="hlink"/>
                </a:solidFill>
                <a:hlinkClick r:id="rId3"/>
              </a:rPr>
              <a:t>://</a:t>
            </a:r>
            <a:r>
              <a:rPr lang="en" sz="1000" u="sng" dirty="0" smtClean="0">
                <a:solidFill>
                  <a:schemeClr val="hlink"/>
                </a:solidFill>
                <a:hlinkClick r:id="rId3"/>
              </a:rPr>
              <a:t>udayton.zoom.us/</a:t>
            </a:r>
            <a:r>
              <a:rPr lang="en-US" altLang="en-US" sz="1000" dirty="0" smtClean="0">
                <a:solidFill>
                  <a:srgbClr val="1155CC"/>
                </a:solidFill>
                <a:latin typeface="Arial" panose="020B0604020202020204" pitchFamily="34" charset="0"/>
                <a:cs typeface="Arial" panose="020B0604020202020204" pitchFamily="34" charset="0"/>
                <a:hlinkClick r:id="rId3"/>
              </a:rPr>
              <a:t>j/87244173085?pwd=TmplZys0bEtEZVFSNWkrWVJhbE1vZz09</a:t>
            </a:r>
            <a:r>
              <a:rPr lang="en-US" altLang="en-US" sz="1000" dirty="0" smtClean="0">
                <a:solidFill>
                  <a:srgbClr val="1155CC"/>
                </a:solidFill>
                <a:latin typeface="Arial" panose="020B0604020202020204" pitchFamily="34" charset="0"/>
                <a:cs typeface="Arial" panose="020B0604020202020204" pitchFamily="34" charset="0"/>
              </a:rPr>
              <a:t/>
            </a:r>
            <a:br>
              <a:rPr lang="en-US" altLang="en-US" sz="1000" dirty="0" smtClean="0">
                <a:solidFill>
                  <a:srgbClr val="1155CC"/>
                </a:solidFill>
                <a:latin typeface="Arial" panose="020B0604020202020204" pitchFamily="34" charset="0"/>
                <a:cs typeface="Arial" panose="020B0604020202020204" pitchFamily="34" charset="0"/>
              </a:rPr>
            </a:br>
            <a:r>
              <a:rPr lang="en-US" altLang="en-US" sz="1000" dirty="0" smtClean="0">
                <a:solidFill>
                  <a:schemeClr val="tx1"/>
                </a:solidFill>
                <a:latin typeface="Arial" panose="020B0604020202020204" pitchFamily="34" charset="0"/>
                <a:cs typeface="Arial" panose="020B0604020202020204" pitchFamily="34" charset="0"/>
              </a:rPr>
              <a:t>Meeting ID: </a:t>
            </a:r>
            <a:r>
              <a:rPr lang="en-US" sz="1000" dirty="0" smtClean="0"/>
              <a:t>87244173085, Passcode: </a:t>
            </a:r>
            <a:r>
              <a:rPr lang="en-US" sz="1000" dirty="0"/>
              <a:t>378944</a:t>
            </a:r>
            <a:r>
              <a:rPr lang="en-US" sz="800" dirty="0"/>
              <a:t>  </a:t>
            </a:r>
            <a:endParaRPr sz="700" dirty="0"/>
          </a:p>
          <a:p>
            <a:pPr marL="0" lvl="0" indent="0" algn="ctr" rtl="0">
              <a:spcBef>
                <a:spcPts val="0"/>
              </a:spcBef>
              <a:spcAft>
                <a:spcPts val="0"/>
              </a:spcAft>
              <a:buNone/>
            </a:pPr>
            <a:r>
              <a:rPr lang="en-US" sz="1600" b="1" dirty="0" smtClean="0"/>
              <a:t>Forecasting Atmospheric Turbulence Conditions from Prior Environmental Parameters Using Artificial Neural Networks: An Ensemble Study</a:t>
            </a:r>
            <a:endParaRPr sz="1600" b="1" dirty="0"/>
          </a:p>
          <a:p>
            <a:pPr marL="0" lvl="0" indent="0" algn="ctr" rtl="0">
              <a:spcBef>
                <a:spcPts val="0"/>
              </a:spcBef>
              <a:spcAft>
                <a:spcPts val="0"/>
              </a:spcAft>
              <a:buNone/>
            </a:pPr>
            <a:r>
              <a:rPr lang="en" sz="1600" dirty="0" smtClean="0"/>
              <a:t>Mitchell Grose</a:t>
            </a:r>
            <a:endParaRPr sz="1600" dirty="0"/>
          </a:p>
          <a:p>
            <a:pPr marL="0" lvl="0" indent="0" algn="ctr" rtl="0">
              <a:spcBef>
                <a:spcPts val="0"/>
              </a:spcBef>
              <a:spcAft>
                <a:spcPts val="0"/>
              </a:spcAft>
              <a:buNone/>
            </a:pPr>
            <a:r>
              <a:rPr lang="en" sz="1600" dirty="0"/>
              <a:t>Advisor: Dr. </a:t>
            </a:r>
            <a:r>
              <a:rPr lang="en" sz="1600" dirty="0" smtClean="0"/>
              <a:t>Edward A. Watson, </a:t>
            </a:r>
            <a:r>
              <a:rPr lang="en" sz="1600" i="1" dirty="0"/>
              <a:t>Department of </a:t>
            </a:r>
            <a:r>
              <a:rPr lang="en" sz="1600" i="1" dirty="0" smtClean="0"/>
              <a:t>Electro-Optics and Photonics</a:t>
            </a:r>
            <a:endParaRPr sz="1600" i="1" dirty="0"/>
          </a:p>
          <a:p>
            <a:pPr marL="0" lvl="0" indent="0" algn="ctr" rtl="0">
              <a:spcBef>
                <a:spcPts val="0"/>
              </a:spcBef>
              <a:spcAft>
                <a:spcPts val="0"/>
              </a:spcAft>
              <a:buNone/>
            </a:pPr>
            <a:r>
              <a:rPr lang="en" sz="1600" b="1" dirty="0"/>
              <a:t>Abstract</a:t>
            </a:r>
            <a:endParaRPr sz="1600" b="1" dirty="0"/>
          </a:p>
          <a:p>
            <a:pPr lvl="0">
              <a:lnSpc>
                <a:spcPct val="115000"/>
              </a:lnSpc>
              <a:spcBef>
                <a:spcPts val="1200"/>
              </a:spcBef>
            </a:pPr>
            <a:r>
              <a:rPr lang="en-US" sz="1200" dirty="0" smtClean="0"/>
              <a:t>Optical </a:t>
            </a:r>
            <a:r>
              <a:rPr lang="en-US" sz="1200" dirty="0"/>
              <a:t>(atmospheric) turbulence </a:t>
            </a:r>
            <a:r>
              <a:rPr lang="en-US" sz="1200" dirty="0" smtClean="0"/>
              <a:t>(C</a:t>
            </a:r>
            <a:r>
              <a:rPr lang="en-US" sz="1200" baseline="-25000" dirty="0" smtClean="0"/>
              <a:t>n</a:t>
            </a:r>
            <a:r>
              <a:rPr lang="en-US" sz="1200" baseline="30000" dirty="0" smtClean="0"/>
              <a:t>2</a:t>
            </a:r>
            <a:r>
              <a:rPr lang="en-US" sz="1200" dirty="0" smtClean="0"/>
              <a:t>) </a:t>
            </a:r>
            <a:r>
              <a:rPr lang="en-US" sz="1200" dirty="0"/>
              <a:t>is a highly stochastic process that can </a:t>
            </a:r>
            <a:r>
              <a:rPr lang="en-US" sz="1200" dirty="0" smtClean="0"/>
              <a:t>cause </a:t>
            </a:r>
            <a:r>
              <a:rPr lang="en-US" sz="1200" dirty="0"/>
              <a:t>many adverse effects on imaging and laser propagation systems. Modeling atmospheric turbulence conditions </a:t>
            </a:r>
            <a:r>
              <a:rPr lang="en-US" sz="1200" dirty="0" smtClean="0"/>
              <a:t>using </a:t>
            </a:r>
            <a:r>
              <a:rPr lang="en-US" sz="1200" dirty="0"/>
              <a:t>physics-based models </a:t>
            </a:r>
            <a:r>
              <a:rPr lang="en-US" sz="1200" dirty="0"/>
              <a:t>has been proposed but </a:t>
            </a:r>
            <a:r>
              <a:rPr lang="en-US" sz="1200" dirty="0"/>
              <a:t>they are unable to capture the many cases. Recently, machine learning surrogate models have been used to learn the relationship between local environmental (weather) and turbulence conditions. These models predict a turbulence strength at time </a:t>
            </a:r>
            <a:r>
              <a:rPr lang="en-US" sz="1200" i="1" dirty="0"/>
              <a:t>t</a:t>
            </a:r>
            <a:r>
              <a:rPr lang="en-US" sz="1200" dirty="0" smtClean="0"/>
              <a:t> </a:t>
            </a:r>
            <a:r>
              <a:rPr lang="en-US" sz="1200" dirty="0"/>
              <a:t>from weather at time </a:t>
            </a:r>
            <a:r>
              <a:rPr lang="en-US" sz="1200" i="1" dirty="0"/>
              <a:t>t</a:t>
            </a:r>
            <a:r>
              <a:rPr lang="en-US" sz="1200" dirty="0" smtClean="0"/>
              <a:t>. </a:t>
            </a:r>
            <a:r>
              <a:rPr lang="en-US" sz="1200" dirty="0"/>
              <a:t>This thesis proposes a technique to forecast four hours of future turbulence conditions at 30-minute intervals from prior environmental parameters using artificial neural networks. First, local weather and turbulence measurements are formatted </a:t>
            </a:r>
            <a:r>
              <a:rPr lang="en-US" sz="1200" dirty="0" smtClean="0"/>
              <a:t>into </a:t>
            </a:r>
            <a:r>
              <a:rPr lang="en-US" sz="1200" dirty="0"/>
              <a:t>pairs of input sequence and output forecast. Next, a grid search is performed to find the best combination of model architecture and training parameters. The architectures investigated are the Multilayer Perceptron (MLP) and three variants of the Recurrent Neural Network (RNN). Finally, the selected model is applied to the test dataset and </a:t>
            </a:r>
            <a:r>
              <a:rPr lang="en-US" sz="1200" dirty="0" smtClean="0"/>
              <a:t>the results analyzed</a:t>
            </a:r>
            <a:r>
              <a:rPr lang="en-US" sz="1200" dirty="0"/>
              <a:t>. It is shown the model has generally learned the relationship between prior environmental and future turbulence </a:t>
            </a:r>
            <a:r>
              <a:rPr lang="en-US" sz="1200" dirty="0" smtClean="0"/>
              <a:t>conditions</a:t>
            </a:r>
            <a:r>
              <a:rPr lang="en-US" sz="1200" dirty="0" smtClean="0"/>
              <a:t>. </a:t>
            </a:r>
            <a:endParaRPr sz="1200" dirty="0" smtClean="0"/>
          </a:p>
          <a:p>
            <a:pPr marL="0" lvl="0" indent="0" algn="ctr" rtl="0">
              <a:lnSpc>
                <a:spcPct val="115000"/>
              </a:lnSpc>
              <a:spcBef>
                <a:spcPts val="1200"/>
              </a:spcBef>
              <a:spcAft>
                <a:spcPts val="0"/>
              </a:spcAft>
              <a:buClr>
                <a:schemeClr val="dk1"/>
              </a:buClr>
              <a:buSzPts val="1100"/>
              <a:buFont typeface="Arial"/>
              <a:buNone/>
            </a:pPr>
            <a:r>
              <a:rPr lang="en" sz="1500" b="1" dirty="0" smtClean="0"/>
              <a:t>All are welcome to attend</a:t>
            </a:r>
            <a:endParaRPr sz="1500" b="1" dirty="0" smtClean="0"/>
          </a:p>
          <a:p>
            <a:pPr marL="0" lvl="0" indent="0" algn="ctr" rtl="0">
              <a:spcBef>
                <a:spcPts val="0"/>
              </a:spcBef>
              <a:spcAft>
                <a:spcPts val="0"/>
              </a:spcAft>
              <a:buNone/>
            </a:pPr>
            <a:endParaRPr sz="1700" b="1" dirty="0"/>
          </a:p>
          <a:p>
            <a:pPr marL="0" lvl="0" indent="0" algn="ctr" rtl="0">
              <a:spcBef>
                <a:spcPts val="0"/>
              </a:spcBef>
              <a:spcAft>
                <a:spcPts val="0"/>
              </a:spcAft>
              <a:buNone/>
            </a:pPr>
            <a:endParaRPr sz="1700" b="1" dirty="0"/>
          </a:p>
          <a:p>
            <a:pPr marL="0" lvl="0" indent="0" algn="ctr" rtl="0">
              <a:spcBef>
                <a:spcPts val="0"/>
              </a:spcBef>
              <a:spcAft>
                <a:spcPts val="0"/>
              </a:spcAft>
              <a:buNone/>
            </a:pPr>
            <a:endParaRPr sz="1700" b="1" dirty="0"/>
          </a:p>
        </p:txBody>
      </p:sp>
    </p:spTree>
    <p:extLst>
      <p:ext uri="{BB962C8B-B14F-4D97-AF65-F5344CB8AC3E}">
        <p14:creationId xmlns:p14="http://schemas.microsoft.com/office/powerpoint/2010/main" val="486682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277</Words>
  <Application>Microsoft Office PowerPoint</Application>
  <PresentationFormat>On-screen Show (16:9)</PresentationFormat>
  <Paragraphs>11</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Master Thesis Defense Electro-Optics and Photonics, University of Dayton Time: Monday, April 19th, 2021 at 11:00 AM Zoom link: https://udayton.zoom.us/j/87244173085?pwd=TmplZys0bEtEZVFSNWkrWVJhbE1vZz09 Meeting ID: 87244173085, Passcode: 378944   Forecasting Atmospheric Turbulence Conditions from Prior Environmental Parameters Using Artificial Neural Networks: An Ensemble Study Mitchell Grose Advisor: Dr. Edward A. Watson, Department of Electro-Optics and Photonics Abstract Optical (atmospheric) turbulence (Cn2) is a highly stochastic process that can cause many adverse effects on imaging and laser propagation systems. Modeling atmospheric turbulence conditions using physics-based models has been proposed but they are unable to capture the many cases. Recently, machine learning surrogate models have been used to learn the relationship between local environmental (weather) and turbulence conditions. These models predict a turbulence strength at time t from weather at time t. This thesis proposes a technique to forecast four hours of future turbulence conditions at 30-minute intervals from prior environmental parameters using artificial neural networks. First, local weather and turbulence measurements are formatted into pairs of input sequence and output forecast. Next, a grid search is performed to find the best combination of model architecture and training parameters. The architectures investigated are the Multilayer Perceptron (MLP) and three variants of the Recurrent Neural Network (RNN). Finally, the selected model is applied to the test dataset and the results analyzed. It is shown the model has generally learned the relationship between prior environmental and future turbulence conditions.  All are welcome to attend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 Defense Electro-Optics and Photonics, University of Dayton Thursday, July 21th, 2020 at 1:00 PM Zoom link:https://udayton.zoom.us/j/93031412207  Transformative manufacturing of 2D materials for THz sensors  Yihan Liu Advisor: Dr. Jay Mathews, Department of Physics Abstract Two-dimensional (2D) materials are ultra-thin (&lt;5 molecular layers thick) materials that are currently the subject of many research studies and publications due to their unique chemical and physical properties.Transition metal dichalcogenides (TMDs) have different electronic and optical properties compared to bulk materials with the same composition. These new properties, which include mechanical flexibility and enhanced responses to incident radiation over a broad spectral range arising from reduced dimensionality are the focus of our work. In this proposal, we utilize a new method to rapidly fabricate terahertz (THz) sensors using laser-written 2D MoO2 in a matrix of amorphous MoS2. By using a laser annealing system with an automated, programmable stage to directly write patterns of material with the desired electronic properties, THz sensors with different patterns can be easily fabricated in the flexible and low-cost precursor material. This approach provides an inexpensive and rapid approach for fabrication of THz sensors with no masking or photolithography steps and allows our team to correlate experimental measurements of sensor performance to computational simulation results to better understand fundamental theory of THz sensing mechanisms. All are welcome to attend</dc:title>
  <dc:creator>Watson, Edward A</dc:creator>
  <cp:lastModifiedBy>Watson, Edward A</cp:lastModifiedBy>
  <cp:revision>7</cp:revision>
  <dcterms:modified xsi:type="dcterms:W3CDTF">2021-04-12T17:06:12Z</dcterms:modified>
</cp:coreProperties>
</file>