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9" r:id="rId4"/>
    <p:sldId id="271" r:id="rId5"/>
    <p:sldId id="270" r:id="rId6"/>
    <p:sldId id="272" r:id="rId7"/>
    <p:sldId id="273" r:id="rId8"/>
    <p:sldId id="274" r:id="rId9"/>
    <p:sldId id="276" r:id="rId10"/>
    <p:sldId id="275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26" autoAdjust="0"/>
  </p:normalViewPr>
  <p:slideViewPr>
    <p:cSldViewPr>
      <p:cViewPr varScale="1">
        <p:scale>
          <a:sx n="54" d="100"/>
          <a:sy n="54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21D5-E3D5-4983-BA77-529D73A40899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E526A-E359-46E1-8EDF-F5F99946A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postsharp.net download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promo</a:t>
            </a:r>
            <a:r>
              <a:rPr lang="en-US" baseline="0" dirty="0" smtClean="0"/>
              <a:t> code for 40% off the book (it’s an early preview now called a MEAP)</a:t>
            </a:r>
          </a:p>
          <a:p>
            <a:r>
              <a:rPr lang="en-US" baseline="0" dirty="0" smtClean="0"/>
              <a:t>Questions, comments, feedback, you can contact me via email or twitter by first going to </a:t>
            </a:r>
            <a:r>
              <a:rPr lang="en-US" baseline="0" dirty="0" err="1" smtClean="0"/>
              <a:t>about.me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mgroves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Britt, </a:t>
            </a:r>
          </a:p>
          <a:p>
            <a:endParaRPr lang="en-US" dirty="0" smtClean="0"/>
          </a:p>
          <a:p>
            <a:r>
              <a:rPr lang="en-US" dirty="0" smtClean="0"/>
              <a:t>Thanks everyone</a:t>
            </a:r>
            <a:r>
              <a:rPr lang="en-US" baseline="0" dirty="0" smtClean="0"/>
              <a:t> for being here for </a:t>
            </a:r>
            <a:r>
              <a:rPr lang="en-US" dirty="0" smtClean="0"/>
              <a:t>week 3.</a:t>
            </a:r>
            <a:r>
              <a:rPr lang="en-US" baseline="0" dirty="0" smtClean="0"/>
              <a:t> </a:t>
            </a:r>
            <a:r>
              <a:rPr lang="en-US" dirty="0" smtClean="0"/>
              <a:t>I’m working on a book, which is in ‘early preview’ now. It is</a:t>
            </a:r>
            <a:r>
              <a:rPr lang="en-US" baseline="0" dirty="0" smtClean="0"/>
              <a:t> not just about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, but there is a lot of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 in it. Manning has provided a discount I’ll be sharing that at the end of the session.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look under the hood of </a:t>
            </a:r>
            <a:r>
              <a:rPr lang="en-US" dirty="0" err="1" smtClean="0"/>
              <a:t>PostSharp</a:t>
            </a:r>
            <a:r>
              <a:rPr lang="en-US" dirty="0" smtClean="0"/>
              <a:t>, let’s look under the hood of a car</a:t>
            </a:r>
          </a:p>
          <a:p>
            <a:r>
              <a:rPr lang="en-US" dirty="0" smtClean="0"/>
              <a:t>I am not a</a:t>
            </a:r>
            <a:r>
              <a:rPr lang="en-US" baseline="0" dirty="0" smtClean="0"/>
              <a:t> mechanic</a:t>
            </a:r>
          </a:p>
          <a:p>
            <a:r>
              <a:rPr lang="en-US" baseline="0" dirty="0" smtClean="0"/>
              <a:t>I watch Top Gear but I skip over the technical parts to get to the funny stuff</a:t>
            </a:r>
          </a:p>
          <a:p>
            <a:r>
              <a:rPr lang="en-US" baseline="0" dirty="0" smtClean="0"/>
              <a:t>I would imagine most drivers are like me: they have no idea what’s going on</a:t>
            </a:r>
          </a:p>
          <a:p>
            <a:r>
              <a:rPr lang="en-US" baseline="0" dirty="0" smtClean="0"/>
              <a:t>but they can still operate a vehicle without knowing the firing order of their sparkplugs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 believe that drivers who are more educated about how their engine, transmission, exhaust system work</a:t>
            </a:r>
          </a:p>
          <a:p>
            <a:r>
              <a:rPr lang="en-US" baseline="0" dirty="0" smtClean="0"/>
              <a:t>Are in a better position to make decisions about owning, repairing, </a:t>
            </a:r>
            <a:r>
              <a:rPr lang="en-US" baseline="0" dirty="0" err="1" smtClean="0"/>
              <a:t>maintainence</a:t>
            </a:r>
            <a:r>
              <a:rPr lang="en-US" baseline="0" dirty="0" smtClean="0"/>
              <a:t>, </a:t>
            </a:r>
            <a:r>
              <a:rPr lang="en-US" baseline="0" dirty="0" smtClean="0"/>
              <a:t>etc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don’t have to know how to rebuild an engine, but understanding what pistons and cylinders are can be helpful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that’s what we’re going to do with </a:t>
            </a:r>
            <a:r>
              <a:rPr lang="en-US" baseline="0" dirty="0" err="1" smtClean="0"/>
              <a:t>Postsharp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simplification of the process of writing and</a:t>
            </a:r>
            <a:r>
              <a:rPr lang="en-US" baseline="0" dirty="0" smtClean="0"/>
              <a:t> executing a program in .NET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start by writing some C# (or other languages)</a:t>
            </a:r>
          </a:p>
          <a:p>
            <a:r>
              <a:rPr lang="en-US" baseline="0" dirty="0" smtClean="0"/>
              <a:t>You then run a compiler that turns that C# into CIL (also known as MSIL, IL, byte code, etc).</a:t>
            </a:r>
          </a:p>
          <a:p>
            <a:r>
              <a:rPr lang="en-US" baseline="0" dirty="0" smtClean="0"/>
              <a:t>When executing this CIL assembly, it is translated to actual machine instructions by the CLR via “just-in-time” compilation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notice that I’ve put “CIL” as the end result of the “compile time” step, and the beginning of the “runtime”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let’s introduce </a:t>
            </a:r>
            <a:r>
              <a:rPr lang="en-US" dirty="0" err="1" smtClean="0"/>
              <a:t>PostSharp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 has two main components: one of them is a library that you can use while writing and compiling C# code, just like any other library. This is what we’ve looked at in previous webinars: the base classes and other API objects that we use to write aspects.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other main component is the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 post-compiler. The post compiler is a program that executes right after the normal C# compiler. It will look at the compiled CIL and change it, using the aspects and attributes you used as instructions. The end result is a modified assembly.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modified assembly is what gets run on the CLR and compiled into machine instructions. So notice that the “old” CIL assembly is entirely within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“compile-time” step now. Only the modified assembly straddles the middle.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one stanza of a poem by Edgar Allen Poe</a:t>
            </a:r>
          </a:p>
          <a:p>
            <a:r>
              <a:rPr lang="en-US" baseline="0" dirty="0" smtClean="0"/>
              <a:t>Translated to Hindi by </a:t>
            </a:r>
            <a:r>
              <a:rPr lang="en-US" baseline="0" dirty="0" err="1" smtClean="0"/>
              <a:t>Babelfish</a:t>
            </a:r>
            <a:endParaRPr lang="en-US" baseline="0" dirty="0" smtClean="0"/>
          </a:p>
          <a:p>
            <a:r>
              <a:rPr lang="en-US" baseline="0" dirty="0" smtClean="0"/>
              <a:t>And then translated back to English, again with </a:t>
            </a:r>
            <a:r>
              <a:rPr lang="en-US" baseline="0" dirty="0" err="1" smtClean="0"/>
              <a:t>Babelfish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 have no idea how good the Hindi translation is</a:t>
            </a:r>
          </a:p>
          <a:p>
            <a:r>
              <a:rPr lang="en-US" baseline="0" dirty="0" smtClean="0"/>
              <a:t>But I know the English one isn’t exactly the same as where I started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English was “compiled” into Hindi and then “decompiled” back into English.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should expect</a:t>
            </a:r>
            <a:r>
              <a:rPr lang="en-US" baseline="0" dirty="0" smtClean="0"/>
              <a:t> to see the same C# as we created</a:t>
            </a:r>
          </a:p>
          <a:p>
            <a:r>
              <a:rPr lang="en-US" baseline="0" dirty="0" smtClean="0"/>
              <a:t>Well, in reality, you probably won’t. There are a lot of </a:t>
            </a:r>
            <a:r>
              <a:rPr lang="en-US" baseline="0" dirty="0" err="1" smtClean="0"/>
              <a:t>decompilers</a:t>
            </a:r>
            <a:r>
              <a:rPr lang="en-US" baseline="0" dirty="0" smtClean="0"/>
              <a:t> and they all make different assumptions and decisions when decompiling into </a:t>
            </a:r>
          </a:p>
          <a:p>
            <a:r>
              <a:rPr lang="en-US" baseline="0" dirty="0" smtClean="0"/>
              <a:t>C#.</a:t>
            </a:r>
            <a:br>
              <a:rPr lang="en-US" baseline="0" dirty="0" smtClean="0"/>
            </a:b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for the most part, they look similar.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this is good, because I’m not very good at reading CIL. I’ve tried: it’s tough.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see what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 actually did to my code, I could just look at the CIL.</a:t>
            </a:r>
          </a:p>
          <a:p>
            <a:r>
              <a:rPr lang="en-US" baseline="0" dirty="0" smtClean="0"/>
              <a:t>There are tools to do that, you can see the exact CIL </a:t>
            </a:r>
            <a:r>
              <a:rPr lang="en-US" baseline="0" dirty="0" err="1" smtClean="0"/>
              <a:t>opcodes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But, like I said, CIL may as well be Hindi to me. It would take me forever to figure out what the CIL is doing.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instead, I’ll use a </a:t>
            </a:r>
            <a:r>
              <a:rPr lang="en-US" baseline="0" dirty="0" err="1" smtClean="0"/>
              <a:t>decompiler</a:t>
            </a:r>
            <a:r>
              <a:rPr lang="en-US" baseline="0" dirty="0" smtClean="0"/>
              <a:t> to translate back to C#, and this can show us what </a:t>
            </a:r>
            <a:r>
              <a:rPr lang="en-US" baseline="0" dirty="0" err="1" smtClean="0"/>
              <a:t>PostSharp</a:t>
            </a:r>
            <a:r>
              <a:rPr lang="en-US" baseline="0" dirty="0" smtClean="0"/>
              <a:t> is actually doing!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decompilers</a:t>
            </a:r>
            <a:r>
              <a:rPr lang="en-US" baseline="0" dirty="0" smtClean="0"/>
              <a:t> out there</a:t>
            </a:r>
          </a:p>
          <a:p>
            <a:r>
              <a:rPr lang="en-US" baseline="0" dirty="0" smtClean="0"/>
              <a:t>They are all pretty good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I’m using Reflector, since it seems to give the most complete picture when using </a:t>
            </a:r>
            <a:r>
              <a:rPr lang="en-US" baseline="0" dirty="0" err="1" smtClean="0"/>
              <a:t>PostSharp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the book, I use </a:t>
            </a:r>
            <a:r>
              <a:rPr lang="en-US" baseline="0" dirty="0" err="1" smtClean="0"/>
              <a:t>ILSpy</a:t>
            </a:r>
            <a:r>
              <a:rPr lang="en-US" baseline="0" dirty="0" smtClean="0"/>
              <a:t>, because it’s been around a while, it’s free, and it’s easy to install with </a:t>
            </a:r>
            <a:r>
              <a:rPr lang="en-US" baseline="0" dirty="0" err="1" smtClean="0"/>
              <a:t>Chocolatey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NuGet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E526A-E359-46E1-8EDF-F5F99946A0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A9D7-93EF-49E3-8579-840AEB7E46DF}" type="datetimeFigureOut">
              <a:rPr lang="en-US" smtClean="0"/>
              <a:pPr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9DC3-144C-4EC5-91D4-CDC37BAE6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nning.com/grov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bout.me/mgrove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befuddledsenses/290318583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hocolatey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Under the Hood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of a Post-Compiler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5040" y="5877272"/>
            <a:ext cx="3966111" cy="5588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53806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Matthew D. Groves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PostSharp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MVP</a:t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{ Code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“Unit testing and thin aspects”</a:t>
            </a:r>
          </a:p>
          <a:p>
            <a:r>
              <a:rPr lang="en-US" dirty="0" smtClean="0"/>
              <a:t>The implications of IL manipulation and unit testing</a:t>
            </a:r>
          </a:p>
          <a:p>
            <a:r>
              <a:rPr lang="en-US" dirty="0" smtClean="0"/>
              <a:t>Writing a “thin” aspect that can be unit-tested</a:t>
            </a:r>
          </a:p>
          <a:p>
            <a:r>
              <a:rPr lang="en-US" dirty="0" smtClean="0"/>
              <a:t>Gael </a:t>
            </a:r>
            <a:r>
              <a:rPr lang="en-US" dirty="0" err="1" smtClean="0"/>
              <a:t>Fraiteur</a:t>
            </a:r>
            <a:r>
              <a:rPr lang="en-US" dirty="0" smtClean="0"/>
              <a:t> will </a:t>
            </a:r>
            <a:r>
              <a:rPr lang="en-US" dirty="0" smtClean="0"/>
              <a:t>also join to talk </a:t>
            </a:r>
            <a:r>
              <a:rPr lang="en-US" dirty="0" smtClean="0"/>
              <a:t>about the </a:t>
            </a:r>
            <a:r>
              <a:rPr lang="en-US" dirty="0" err="1" smtClean="0"/>
              <a:t>PostSharp</a:t>
            </a:r>
            <a:r>
              <a:rPr lang="en-US" dirty="0" smtClean="0"/>
              <a:t> philosophy of unit-testing aspects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code 13psaop for 40% off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http://manning.com/groves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447800"/>
            <a:ext cx="33198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867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5"/>
              </a:rPr>
              <a:t>http://about.me/mgroves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2400"/>
            <a:ext cx="5105400" cy="644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flickr.com/3085/2903185831_8d389915a3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990600"/>
            <a:ext cx="6197599" cy="4648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609600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doohickey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45720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thing-a-ma-jig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228600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6488668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http://www.flickr.com/photos/befuddledsenses/2903185831/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228600"/>
            <a:ext cx="149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fusion reactor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2400" y="4114800"/>
            <a:ext cx="10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canooder</a:t>
            </a:r>
            <a:endParaRPr lang="en-US" dirty="0" smtClean="0"/>
          </a:p>
          <a:p>
            <a:pPr algn="ctr"/>
            <a:r>
              <a:rPr lang="en-US" dirty="0" smtClean="0"/>
              <a:t>valve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124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knick-knack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48600" y="23622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doodad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215768">
            <a:off x="1020977" y="1127991"/>
            <a:ext cx="838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249516">
            <a:off x="879540" y="3869317"/>
            <a:ext cx="1281136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4830202">
            <a:off x="2263484" y="936593"/>
            <a:ext cx="1109144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3430633" y="1446167"/>
            <a:ext cx="1596933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6192087">
            <a:off x="5075681" y="1586535"/>
            <a:ext cx="2308878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2915584">
            <a:off x="7424487" y="1883391"/>
            <a:ext cx="838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1159601">
            <a:off x="5978303" y="4197598"/>
            <a:ext cx="1724466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981200"/>
            <a:ext cx="899240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905000"/>
            <a:ext cx="893245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Babelfish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4641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was many and many a year ago,</a:t>
            </a:r>
          </a:p>
          <a:p>
            <a:r>
              <a:rPr lang="en-US" dirty="0" smtClean="0"/>
              <a:t>In a kingdom by the sea,</a:t>
            </a:r>
          </a:p>
          <a:p>
            <a:r>
              <a:rPr lang="en-US" dirty="0" smtClean="0"/>
              <a:t>That a maiden there lived whom you may know</a:t>
            </a:r>
          </a:p>
          <a:p>
            <a:r>
              <a:rPr lang="en-US" dirty="0" smtClean="0"/>
              <a:t>By the name of Annabel Lee.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3124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i-IN" dirty="0" smtClean="0"/>
              <a:t>यह एक साल पहले, समुद्र, कि जिसे आप </a:t>
            </a:r>
            <a:r>
              <a:rPr lang="en-US" dirty="0" smtClean="0"/>
              <a:t>Annabel </a:t>
            </a:r>
            <a:r>
              <a:rPr lang="hi-IN" dirty="0" smtClean="0"/>
              <a:t>ली के नाम से पता कर सकते हैं एक युवती वहाँ रहता द्वारा एक राज्य में कई और कई था।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487680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was a year ago, the sea,</a:t>
            </a:r>
          </a:p>
          <a:p>
            <a:r>
              <a:rPr lang="en-US" dirty="0" smtClean="0"/>
              <a:t>That you may know by the name of Annabel Lee</a:t>
            </a:r>
          </a:p>
          <a:p>
            <a:r>
              <a:rPr lang="en-US" dirty="0" smtClean="0"/>
              <a:t>Is a young woman lived there in a State</a:t>
            </a:r>
          </a:p>
          <a:p>
            <a:r>
              <a:rPr lang="en-US" dirty="0" smtClean="0"/>
              <a:t>By many and many.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215768">
            <a:off x="2801095" y="2645779"/>
            <a:ext cx="56388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2215768">
            <a:off x="4020293" y="4322179"/>
            <a:ext cx="56388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Decompiler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C#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the C# into CIL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Decompile the CIL into C#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Decompiler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C#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the C# into CIL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Post-compiler modifies the CIL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Decompile the </a:t>
            </a:r>
            <a:r>
              <a:rPr lang="en-US" b="1" dirty="0" smtClean="0"/>
              <a:t>modified CIL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 what the post-compiler did (in C#)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ILSpy</a:t>
            </a:r>
            <a:r>
              <a:rPr lang="en-US" dirty="0" smtClean="0"/>
              <a:t> (free, open source)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dotPeek</a:t>
            </a:r>
            <a:r>
              <a:rPr lang="en-US" dirty="0" smtClean="0"/>
              <a:t> (free)</a:t>
            </a:r>
          </a:p>
          <a:p>
            <a:r>
              <a:rPr lang="en-US" dirty="0" err="1" smtClean="0"/>
              <a:t>Telerik’s</a:t>
            </a:r>
            <a:r>
              <a:rPr lang="en-US" dirty="0" smtClean="0"/>
              <a:t> </a:t>
            </a:r>
            <a:r>
              <a:rPr lang="en-US" dirty="0" err="1" smtClean="0"/>
              <a:t>JustDecompile</a:t>
            </a:r>
            <a:r>
              <a:rPr lang="en-US" dirty="0" smtClean="0"/>
              <a:t> (free)</a:t>
            </a:r>
          </a:p>
          <a:p>
            <a:r>
              <a:rPr lang="en-US" dirty="0" smtClean="0"/>
              <a:t>Red Gate’s Reflector (trial available)</a:t>
            </a:r>
          </a:p>
          <a:p>
            <a:r>
              <a:rPr lang="en-US" dirty="0" smtClean="0"/>
              <a:t>Others</a:t>
            </a:r>
          </a:p>
          <a:p>
            <a:endParaRPr lang="en-US" dirty="0" smtClean="0"/>
          </a:p>
          <a:p>
            <a:r>
              <a:rPr lang="en-US" dirty="0" err="1" smtClean="0"/>
              <a:t>ILSpy</a:t>
            </a:r>
            <a:r>
              <a:rPr lang="en-US" dirty="0" smtClean="0"/>
              <a:t> and </a:t>
            </a:r>
            <a:r>
              <a:rPr lang="en-US" dirty="0" err="1" smtClean="0"/>
              <a:t>dotPeek</a:t>
            </a:r>
            <a:r>
              <a:rPr lang="en-US" dirty="0" smtClean="0"/>
              <a:t> available on </a:t>
            </a:r>
            <a:r>
              <a:rPr lang="en-US" dirty="0" err="1" smtClean="0"/>
              <a:t>Chocolately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http://chocolatey.org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1019</Words>
  <Application>Microsoft Office PowerPoint</Application>
  <PresentationFormat>On-screen Show (4:3)</PresentationFormat>
  <Paragraphs>116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Under the Hood of a Post-Compiler</vt:lpstr>
      <vt:lpstr>Slide 2</vt:lpstr>
      <vt:lpstr>Slide 3</vt:lpstr>
      <vt:lpstr>Slide 4</vt:lpstr>
      <vt:lpstr>Slide 5</vt:lpstr>
      <vt:lpstr>The Babelfish Game</vt:lpstr>
      <vt:lpstr>The Decompiler Game</vt:lpstr>
      <vt:lpstr>The Decompiler Game</vt:lpstr>
      <vt:lpstr>Decompilers</vt:lpstr>
      <vt:lpstr>{ Code }</vt:lpstr>
      <vt:lpstr>Next week…</vt:lpstr>
      <vt:lpstr>Use code 13psaop for 40% off http://manning.com/groves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may already be using AOP</dc:title>
  <dc:creator>mgroves</dc:creator>
  <cp:lastModifiedBy>mgroves</cp:lastModifiedBy>
  <cp:revision>193</cp:revision>
  <dcterms:created xsi:type="dcterms:W3CDTF">2013-04-29T20:05:08Z</dcterms:created>
  <dcterms:modified xsi:type="dcterms:W3CDTF">2013-05-23T16:35:12Z</dcterms:modified>
</cp:coreProperties>
</file>