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3"/>
  </p:notesMasterIdLst>
  <p:sldIdLst>
    <p:sldId id="263" r:id="rId5"/>
    <p:sldId id="269" r:id="rId6"/>
    <p:sldId id="258" r:id="rId7"/>
    <p:sldId id="267" r:id="rId8"/>
    <p:sldId id="283" r:id="rId9"/>
    <p:sldId id="270" r:id="rId10"/>
    <p:sldId id="271" r:id="rId11"/>
    <p:sldId id="272" r:id="rId12"/>
    <p:sldId id="277" r:id="rId13"/>
    <p:sldId id="282" r:id="rId14"/>
    <p:sldId id="273" r:id="rId15"/>
    <p:sldId id="274" r:id="rId16"/>
    <p:sldId id="275" r:id="rId17"/>
    <p:sldId id="276" r:id="rId18"/>
    <p:sldId id="278" r:id="rId19"/>
    <p:sldId id="279" r:id="rId20"/>
    <p:sldId id="280" r:id="rId21"/>
    <p:sldId id="281" r:id="rId2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0091"/>
    <a:srgbClr val="5E6A71"/>
    <a:srgbClr val="572E99"/>
    <a:srgbClr val="1D1A64"/>
    <a:srgbClr val="545E64"/>
    <a:srgbClr val="6F6E69"/>
    <a:srgbClr val="F9DE42"/>
    <a:srgbClr val="B6BF00"/>
    <a:srgbClr val="8823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78296" autoAdjust="0"/>
  </p:normalViewPr>
  <p:slideViewPr>
    <p:cSldViewPr>
      <p:cViewPr varScale="1">
        <p:scale>
          <a:sx n="41" d="100"/>
          <a:sy n="41" d="100"/>
        </p:scale>
        <p:origin x="146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D75ACC09-3378-4764-ACBA-D93FE12214CC}" type="datetimeFigureOut">
              <a:rPr lang="en-US"/>
              <a:pPr>
                <a:defRPr/>
              </a:pPr>
              <a:t>12/30/2015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8AF380C8-B354-427F-99E5-332FEB535C73}" type="slidenum">
              <a:rPr lang="en-US"/>
              <a:pPr>
                <a:defRPr/>
              </a:pPr>
              <a:t>‹#›</a:t>
            </a:fld>
            <a:endParaRPr lang="en-US"/>
          </a:p>
        </p:txBody>
      </p:sp>
    </p:spTree>
    <p:extLst>
      <p:ext uri="{BB962C8B-B14F-4D97-AF65-F5344CB8AC3E}">
        <p14:creationId xmlns:p14="http://schemas.microsoft.com/office/powerpoint/2010/main" val="3829310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got into Rabbit because I had a problem that I need solved, not because it was a cool toy I wanted to play with.</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Queueing systems are powerful tools with lots of different</a:t>
            </a:r>
            <a:r>
              <a:rPr lang="en-US" baseline="0" dirty="0" smtClean="0"/>
              <a:t> ways you can do things.</a:t>
            </a:r>
          </a:p>
          <a:p>
            <a:r>
              <a:rPr lang="en-US" baseline="0" dirty="0" smtClean="0"/>
              <a:t>But It was intimidating to me. If there are a million ways to do it, chances are I would pick the wrong one.</a:t>
            </a:r>
            <a:endParaRPr lang="en-US" dirty="0" smtClean="0"/>
          </a:p>
          <a:p>
            <a:r>
              <a:rPr lang="en-US" baseline="0" dirty="0" smtClean="0"/>
              <a:t>But I found that it doesn’t have to be. If you feel the same way now, then I want to show you that it’s easier than I thought.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2</a:t>
            </a:fld>
            <a:endParaRPr lang="en-US"/>
          </a:p>
        </p:txBody>
      </p:sp>
    </p:spTree>
    <p:extLst>
      <p:ext uri="{BB962C8B-B14F-4D97-AF65-F5344CB8AC3E}">
        <p14:creationId xmlns:p14="http://schemas.microsoft.com/office/powerpoint/2010/main" val="103110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put a message A on the queue</a:t>
            </a:r>
            <a:r>
              <a:rPr lang="en-US" baseline="0" dirty="0" smtClean="0"/>
              <a:t> (send)</a:t>
            </a:r>
          </a:p>
          <a:p>
            <a:r>
              <a:rPr lang="en-US" baseline="0" dirty="0" smtClean="0"/>
              <a:t>You take a message A off the queue (receive)</a:t>
            </a:r>
          </a:p>
          <a:p>
            <a:r>
              <a:rPr lang="en-US" baseline="0" dirty="0" smtClean="0"/>
              <a:t>The queue is durable, so it will persist in the queue after it is sent.</a:t>
            </a:r>
          </a:p>
          <a:p>
            <a:endParaRPr lang="en-US" dirty="0" smtClean="0"/>
          </a:p>
          <a:p>
            <a:r>
              <a:rPr lang="en-US" dirty="0" smtClean="0"/>
              <a:t>With this pattern, you can put</a:t>
            </a:r>
            <a:r>
              <a:rPr lang="en-US" baseline="0" dirty="0" smtClean="0"/>
              <a:t> any number of message types on the same queue. Receivers who subscribe to the queue will process the message types separately.</a:t>
            </a:r>
          </a:p>
          <a:p>
            <a:endParaRPr lang="en-US" baseline="0" dirty="0" smtClean="0"/>
          </a:p>
          <a:p>
            <a:r>
              <a:rPr lang="en-US" baseline="0" dirty="0" smtClean="0"/>
              <a:t>You don’t have to put everything on the same queue, but you can.</a:t>
            </a:r>
            <a:endParaRPr lang="en-US"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11</a:t>
            </a:fld>
            <a:endParaRPr lang="en-US"/>
          </a:p>
        </p:txBody>
      </p:sp>
    </p:spTree>
    <p:extLst>
      <p:ext uri="{BB962C8B-B14F-4D97-AF65-F5344CB8AC3E}">
        <p14:creationId xmlns:p14="http://schemas.microsoft.com/office/powerpoint/2010/main" val="1174759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publish a message</a:t>
            </a:r>
          </a:p>
          <a:p>
            <a:r>
              <a:rPr lang="en-US" dirty="0" smtClean="0"/>
              <a:t>Anyone who is subscribing</a:t>
            </a:r>
            <a:r>
              <a:rPr lang="en-US" baseline="0" dirty="0" smtClean="0"/>
              <a:t> will receive the message.</a:t>
            </a:r>
          </a:p>
          <a:p>
            <a:r>
              <a:rPr lang="en-US" baseline="0" dirty="0" smtClean="0"/>
              <a:t>You can have multiple subscribers for 2 different reasons:</a:t>
            </a:r>
          </a:p>
          <a:p>
            <a:pPr marL="228600" indent="-228600">
              <a:buAutoNum type="arabicParenR"/>
            </a:pPr>
            <a:r>
              <a:rPr lang="en-US" baseline="0" dirty="0" smtClean="0"/>
              <a:t>Scaling (more processes, the more messages you can process)</a:t>
            </a:r>
          </a:p>
          <a:p>
            <a:pPr marL="228600" indent="-228600">
              <a:buAutoNum type="arabicParenR"/>
            </a:pPr>
            <a:r>
              <a:rPr lang="en-US" baseline="0" dirty="0" smtClean="0"/>
              <a:t>Doing multiple things with the same message (notify the seller, process the payment, notify the warehouse)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12</a:t>
            </a:fld>
            <a:endParaRPr lang="en-US"/>
          </a:p>
        </p:txBody>
      </p:sp>
    </p:spTree>
    <p:extLst>
      <p:ext uri="{BB962C8B-B14F-4D97-AF65-F5344CB8AC3E}">
        <p14:creationId xmlns:p14="http://schemas.microsoft.com/office/powerpoint/2010/main" val="3615418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use</a:t>
            </a:r>
            <a:r>
              <a:rPr lang="en-US" baseline="0" dirty="0" smtClean="0"/>
              <a:t> </a:t>
            </a:r>
            <a:r>
              <a:rPr lang="en-US" baseline="0" dirty="0" err="1" smtClean="0"/>
              <a:t>EasyNetQ</a:t>
            </a:r>
            <a:r>
              <a:rPr lang="en-US" baseline="0" dirty="0" smtClean="0"/>
              <a:t> to send a message as a request, and then wait for the response.</a:t>
            </a:r>
          </a:p>
          <a:p>
            <a:r>
              <a:rPr lang="en-US" baseline="0" dirty="0" smtClean="0"/>
              <a:t>It’s like a remote method call.</a:t>
            </a:r>
          </a:p>
          <a:p>
            <a:r>
              <a:rPr lang="en-US" baseline="0" dirty="0" smtClean="0"/>
              <a:t>You can do it as a blocking call or as an asynchronous call.</a:t>
            </a:r>
          </a:p>
          <a:p>
            <a:r>
              <a:rPr lang="en-US" baseline="0" dirty="0" smtClean="0"/>
              <a:t>This is pretty cool, but I’m not going to demo it today unless we have time. Talk to me afterwards if this is something you’re interested in.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13</a:t>
            </a:fld>
            <a:endParaRPr lang="en-US"/>
          </a:p>
        </p:txBody>
      </p:sp>
    </p:spTree>
    <p:extLst>
      <p:ext uri="{BB962C8B-B14F-4D97-AF65-F5344CB8AC3E}">
        <p14:creationId xmlns:p14="http://schemas.microsoft.com/office/powerpoint/2010/main" val="367224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not going to cover</a:t>
            </a:r>
            <a:r>
              <a:rPr lang="en-US" baseline="0" dirty="0" smtClean="0"/>
              <a:t> #3, but I do have code samples for it if you are interested in checking it out on your own.</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14</a:t>
            </a:fld>
            <a:endParaRPr lang="en-US"/>
          </a:p>
        </p:txBody>
      </p:sp>
    </p:spTree>
    <p:extLst>
      <p:ext uri="{BB962C8B-B14F-4D97-AF65-F5344CB8AC3E}">
        <p14:creationId xmlns:p14="http://schemas.microsoft.com/office/powerpoint/2010/main" val="2587942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last </a:t>
            </a:r>
            <a:r>
              <a:rPr lang="en-US" baseline="0" dirty="0" err="1" smtClean="0"/>
              <a:t>CodeMash</a:t>
            </a:r>
            <a:r>
              <a:rPr lang="en-US" baseline="0" dirty="0" smtClean="0"/>
              <a:t>, I was inspired to create an open source project, </a:t>
            </a:r>
            <a:r>
              <a:rPr lang="en-US" baseline="0" dirty="0" err="1" smtClean="0"/>
              <a:t>EmpiriCall</a:t>
            </a:r>
            <a:r>
              <a:rPr lang="en-US" baseline="0" dirty="0" smtClean="0"/>
              <a:t>. It’s still a work in progress.</a:t>
            </a:r>
          </a:p>
          <a:p>
            <a:endParaRPr lang="en-US" baseline="0" dirty="0" smtClean="0"/>
          </a:p>
          <a:p>
            <a:r>
              <a:rPr lang="en-US" baseline="0" dirty="0" smtClean="0"/>
              <a:t>At Heuristics, we mainly work on a product called </a:t>
            </a:r>
            <a:r>
              <a:rPr lang="en-US" baseline="0" dirty="0" err="1" smtClean="0"/>
              <a:t>LearningBuilder</a:t>
            </a:r>
            <a:r>
              <a:rPr lang="en-US" baseline="0" dirty="0" smtClean="0"/>
              <a:t>. It’s a large, complex, highly configurable system with a lot of features.</a:t>
            </a:r>
          </a:p>
          <a:p>
            <a:endParaRPr lang="en-US" baseline="0" dirty="0" smtClean="0"/>
          </a:p>
          <a:p>
            <a:r>
              <a:rPr lang="en-US" baseline="0" dirty="0" smtClean="0"/>
              <a:t>I wanted to answer some questions about </a:t>
            </a:r>
            <a:r>
              <a:rPr lang="en-US" baseline="0" dirty="0" err="1" smtClean="0"/>
              <a:t>LearningBuilder</a:t>
            </a:r>
            <a:r>
              <a:rPr lang="en-US" baseline="0" dirty="0" smtClean="0"/>
              <a:t>.</a:t>
            </a:r>
          </a:p>
          <a:p>
            <a:pPr marL="228600" indent="-228600">
              <a:buAutoNum type="arabicParenR"/>
            </a:pPr>
            <a:r>
              <a:rPr lang="en-US" baseline="0" dirty="0" smtClean="0"/>
              <a:t>Which features are being used?</a:t>
            </a:r>
          </a:p>
          <a:p>
            <a:pPr marL="228600" indent="-228600">
              <a:buAutoNum type="arabicParenR"/>
            </a:pPr>
            <a:r>
              <a:rPr lang="en-US" baseline="0" dirty="0" smtClean="0"/>
              <a:t>Which features are not being used (or barely being used)?</a:t>
            </a:r>
          </a:p>
          <a:p>
            <a:pPr marL="228600" indent="-228600">
              <a:buAutoNum type="arabicParenR"/>
            </a:pPr>
            <a:r>
              <a:rPr lang="en-US" baseline="0" dirty="0" smtClean="0"/>
              <a:t>Which users are using which features?</a:t>
            </a:r>
          </a:p>
          <a:p>
            <a:pPr marL="228600" indent="-228600">
              <a:buAutoNum type="arabicParenR"/>
            </a:pPr>
            <a:r>
              <a:rPr lang="en-US" baseline="0" dirty="0" smtClean="0"/>
              <a:t>Which customers are using which features?</a:t>
            </a:r>
          </a:p>
          <a:p>
            <a:pPr marL="228600" indent="-228600">
              <a:buAutoNum type="arabicParenR"/>
            </a:pPr>
            <a:endParaRPr lang="en-US" baseline="0" dirty="0" smtClean="0"/>
          </a:p>
          <a:p>
            <a:pPr marL="0" indent="0">
              <a:buNone/>
            </a:pPr>
            <a:r>
              <a:rPr lang="en-US" baseline="0" dirty="0" smtClean="0"/>
              <a:t>I could guess, talk to customers, talk to the BAs, sales, etc. And that’s important. But I also want to be able to look at the actual usage, and have empirical answers to those questions. This data can help inform decisions for testing, refactoring, sales, pricing.</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15</a:t>
            </a:fld>
            <a:endParaRPr lang="en-US"/>
          </a:p>
        </p:txBody>
      </p:sp>
    </p:spTree>
    <p:extLst>
      <p:ext uri="{BB962C8B-B14F-4D97-AF65-F5344CB8AC3E}">
        <p14:creationId xmlns:p14="http://schemas.microsoft.com/office/powerpoint/2010/main" val="1152442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I’m sure I’m not the first to think of this, and maybe I’m wrong,</a:t>
            </a:r>
            <a:r>
              <a:rPr lang="en-US" baseline="0" dirty="0" smtClean="0"/>
              <a:t> but here goes.</a:t>
            </a:r>
          </a:p>
          <a:p>
            <a:endParaRPr lang="en-US" dirty="0" smtClean="0"/>
          </a:p>
          <a:p>
            <a:r>
              <a:rPr lang="en-US" dirty="0" smtClean="0"/>
              <a:t>My</a:t>
            </a:r>
            <a:r>
              <a:rPr lang="en-US" baseline="0" dirty="0" smtClean="0"/>
              <a:t> central conceit is that there are features, and there are MVC actions. A feature consists of a bundle of MVC actions. I can track MVC action details, therefore, I can track features. (if I map them correctly).</a:t>
            </a:r>
            <a:endParaRPr lang="en-US" dirty="0" smtClean="0"/>
          </a:p>
          <a:p>
            <a:endParaRPr lang="en-US" dirty="0" smtClean="0"/>
          </a:p>
          <a:p>
            <a:r>
              <a:rPr lang="en-US" dirty="0" smtClean="0"/>
              <a:t>You</a:t>
            </a:r>
            <a:r>
              <a:rPr lang="en-US" baseline="0" dirty="0" smtClean="0"/>
              <a:t> might think a logging framework or Google Analytics could do this, and maybe they can, but I don’t think those tools have this in mind. They also can’t report on what’s NOT being used very well.</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I’m going to record every single MVC action and the user who is doing the action. I’m going to parse my MVC app to get a list of all the possible actions. I can also tie those actions to a “feature”, which is just an arbitrary string.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An architect can see “hey, no one has used this action in 6 months, why not? Can we drop it?”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BA can see “Hey, this customer is using feature X a lot during a certain month? Why? Is there something missing?”</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Sales can see “Hey, only customer X is using feature Y, maybe we should sell it as a separate module.”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 UX Designer can see “Hey, no one is using feature Z, maybe because it’s not discoverable enough”</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16</a:t>
            </a:fld>
            <a:endParaRPr lang="en-US"/>
          </a:p>
        </p:txBody>
      </p:sp>
    </p:spTree>
    <p:extLst>
      <p:ext uri="{BB962C8B-B14F-4D97-AF65-F5344CB8AC3E}">
        <p14:creationId xmlns:p14="http://schemas.microsoft.com/office/powerpoint/2010/main" val="1206815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That’s my vision, anyway. Let me show it to you in action, on </a:t>
            </a:r>
            <a:r>
              <a:rPr lang="en-US" baseline="0" dirty="0" err="1" smtClean="0"/>
              <a:t>LearningBuilder</a:t>
            </a:r>
            <a:r>
              <a:rPr lang="en-US" baseline="0" dirty="0" smtClean="0"/>
              <a:t>.</a:t>
            </a:r>
          </a:p>
          <a:p>
            <a:endParaRPr lang="en-US" dirty="0" smtClean="0"/>
          </a:p>
          <a:p>
            <a:r>
              <a:rPr lang="en-US" dirty="0" smtClean="0"/>
              <a:t>I</a:t>
            </a:r>
            <a:r>
              <a:rPr lang="en-US" baseline="0" dirty="0" smtClean="0"/>
              <a:t> said that I was recording every MVC action. If I’m making an extra database trip for every single action, that’s adding a lot of work to the main project; a lot of extra DB traffic. But I can just record the data into a message, push it off to a queue, and have some other process put it into the reporting database. So the main project is barely doing any extra work—all the work is on the queue, the processors, and a separate reporting database.</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17</a:t>
            </a:fld>
            <a:endParaRPr lang="en-US"/>
          </a:p>
        </p:txBody>
      </p:sp>
    </p:spTree>
    <p:extLst>
      <p:ext uri="{BB962C8B-B14F-4D97-AF65-F5344CB8AC3E}">
        <p14:creationId xmlns:p14="http://schemas.microsoft.com/office/powerpoint/2010/main" val="1850804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18</a:t>
            </a:fld>
            <a:endParaRPr lang="en-US"/>
          </a:p>
        </p:txBody>
      </p:sp>
    </p:spTree>
    <p:extLst>
      <p:ext uri="{BB962C8B-B14F-4D97-AF65-F5344CB8AC3E}">
        <p14:creationId xmlns:p14="http://schemas.microsoft.com/office/powerpoint/2010/main" val="263350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Heuristic</a:t>
            </a:r>
            <a:r>
              <a:rPr lang="en-US" baseline="0" dirty="0" smtClean="0"/>
              <a:t> Solutions is based in the D.C. area; has mostly remote staff. A lot of us are in Columbus, Ohio. If you are near Columbus, Ohio and you’re in this room, ask me about Heuristic Solutions, I’d love to talk to you about it. We mainly work on a SaaS product with complex domain and code base. And I plan to actually show you our product today, as it relates to Queueing.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3</a:t>
            </a:fld>
            <a:endParaRPr lang="en-US"/>
          </a:p>
        </p:txBody>
      </p:sp>
    </p:spTree>
    <p:extLst>
      <p:ext uri="{BB962C8B-B14F-4D97-AF65-F5344CB8AC3E}">
        <p14:creationId xmlns:p14="http://schemas.microsoft.com/office/powerpoint/2010/main" val="200422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wrote a book</a:t>
            </a:r>
            <a:r>
              <a:rPr lang="en-US" baseline="0" dirty="0" smtClean="0"/>
              <a:t> on AOP; it’s only tangentially related to what I’m talking about today but you should buy it anyway</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4</a:t>
            </a:fld>
            <a:endParaRPr lang="en-US"/>
          </a:p>
        </p:txBody>
      </p:sp>
    </p:spTree>
    <p:extLst>
      <p:ext uri="{BB962C8B-B14F-4D97-AF65-F5344CB8AC3E}">
        <p14:creationId xmlns:p14="http://schemas.microsoft.com/office/powerpoint/2010/main" val="4143180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what I’m covering today</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5</a:t>
            </a:fld>
            <a:endParaRPr lang="en-US"/>
          </a:p>
        </p:txBody>
      </p:sp>
    </p:spTree>
    <p:extLst>
      <p:ext uri="{BB962C8B-B14F-4D97-AF65-F5344CB8AC3E}">
        <p14:creationId xmlns:p14="http://schemas.microsoft.com/office/powerpoint/2010/main" val="217656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assume that we have a “main program”,</a:t>
            </a:r>
            <a:r>
              <a:rPr lang="en-US" baseline="0" dirty="0" smtClean="0"/>
              <a:t> let’s say a web app. It does all kinds of stuff: renders a UI, does business logic, makes DB queries, etc. Picture Amazon.com for instance.</a:t>
            </a:r>
          </a:p>
          <a:p>
            <a:endParaRPr lang="en-US" baseline="0" dirty="0" smtClean="0"/>
          </a:p>
          <a:p>
            <a:r>
              <a:rPr lang="en-US" baseline="0" dirty="0" smtClean="0"/>
              <a:t>It also has some tasks that are difficult, slow, or maybe there’s a large quantity of them. These tasks are on the main progress process, which means they affect the user experience. But those tasks don’t necessary need to happen there. They could be run on some other process, or some other machine. When you place an order, Amazon has to do a lot of work: notifications to sellers, notification to warehouses, updating databases, retrieving funds etc. These don’t all need to happen immediately. Amazon can just tell you “okay we got your order” and ideally move that work off of the web server to some other process on some other machine.</a:t>
            </a:r>
          </a:p>
          <a:p>
            <a:endParaRPr lang="en-US" baseline="0" dirty="0" smtClean="0"/>
          </a:p>
          <a:p>
            <a:r>
              <a:rPr lang="en-US" baseline="0" dirty="0" smtClean="0"/>
              <a:t>But we can’t  just push it directly to the machine, it might already be busy. So we put the relevant information into a temporary holding area. This is the queue.</a:t>
            </a:r>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6</a:t>
            </a:fld>
            <a:endParaRPr lang="en-US"/>
          </a:p>
        </p:txBody>
      </p:sp>
    </p:spTree>
    <p:extLst>
      <p:ext uri="{BB962C8B-B14F-4D97-AF65-F5344CB8AC3E}">
        <p14:creationId xmlns:p14="http://schemas.microsoft.com/office/powerpoint/2010/main" val="156874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show you a Hello World using</a:t>
            </a:r>
            <a:r>
              <a:rPr lang="en-US" baseline="0" dirty="0" smtClean="0"/>
              <a:t> </a:t>
            </a:r>
            <a:r>
              <a:rPr lang="en-US" baseline="0" dirty="0" err="1" smtClean="0"/>
              <a:t>RabbitMQ</a:t>
            </a:r>
            <a:r>
              <a:rPr lang="en-US" baseline="0" dirty="0" smtClean="0"/>
              <a:t> on .NET</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7</a:t>
            </a:fld>
            <a:endParaRPr lang="en-US"/>
          </a:p>
        </p:txBody>
      </p:sp>
    </p:spTree>
    <p:extLst>
      <p:ext uri="{BB962C8B-B14F-4D97-AF65-F5344CB8AC3E}">
        <p14:creationId xmlns:p14="http://schemas.microsoft.com/office/powerpoint/2010/main" val="160109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a:t>
            </a:r>
            <a:r>
              <a:rPr lang="en-US" baseline="0" dirty="0" smtClean="0"/>
              <a:t> a lot of power, but we may have to do a lot of work.</a:t>
            </a:r>
          </a:p>
          <a:p>
            <a:r>
              <a:rPr lang="en-US" baseline="0" dirty="0" smtClean="0"/>
              <a:t>Instead, we could use </a:t>
            </a:r>
            <a:r>
              <a:rPr lang="en-US" baseline="0" dirty="0" err="1" smtClean="0"/>
              <a:t>EasyNetQ</a:t>
            </a:r>
            <a:r>
              <a:rPr lang="en-US" baseline="0" dirty="0" smtClean="0"/>
              <a:t>.</a:t>
            </a:r>
          </a:p>
          <a:p>
            <a:endParaRPr lang="en-US" baseline="0" dirty="0" smtClean="0"/>
          </a:p>
          <a:p>
            <a:r>
              <a:rPr lang="en-US" baseline="0" dirty="0" smtClean="0"/>
              <a:t>This is a .NET specific library, so both the producer(s) and consumer(s) need to be in .NET to use this.</a:t>
            </a:r>
          </a:p>
          <a:p>
            <a:r>
              <a:rPr lang="en-US" baseline="0" dirty="0" smtClean="0"/>
              <a:t>It’s an opinionated library, so we lose some control of </a:t>
            </a:r>
            <a:r>
              <a:rPr lang="en-US" baseline="0" dirty="0" err="1" smtClean="0"/>
              <a:t>RabbitMq</a:t>
            </a:r>
            <a:r>
              <a:rPr lang="en-US" baseline="0" dirty="0" smtClean="0"/>
              <a:t>.</a:t>
            </a:r>
          </a:p>
          <a:p>
            <a:r>
              <a:rPr lang="en-US" baseline="0" dirty="0" smtClean="0"/>
              <a:t>We lose some flexibility, but we gain some powerful patterns of producing and consuming.</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8</a:t>
            </a:fld>
            <a:endParaRPr lang="en-US"/>
          </a:p>
        </p:txBody>
      </p:sp>
    </p:spTree>
    <p:extLst>
      <p:ext uri="{BB962C8B-B14F-4D97-AF65-F5344CB8AC3E}">
        <p14:creationId xmlns:p14="http://schemas.microsoft.com/office/powerpoint/2010/main" val="3970463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are plain old objects. You</a:t>
            </a:r>
            <a:r>
              <a:rPr lang="en-US" baseline="0" dirty="0" smtClean="0"/>
              <a:t> give an object to </a:t>
            </a:r>
            <a:r>
              <a:rPr lang="en-US" baseline="0" dirty="0" err="1" smtClean="0"/>
              <a:t>EasyNetQ</a:t>
            </a:r>
            <a:r>
              <a:rPr lang="en-US" baseline="0" dirty="0" smtClean="0"/>
              <a:t>, it creates the channels, routing, queues, serializes the messages.</a:t>
            </a:r>
          </a:p>
          <a:p>
            <a:r>
              <a:rPr lang="en-US" baseline="0" dirty="0" smtClean="0"/>
              <a:t>You pull a message off the queue as an object, it finds the right routing, queue, and does the deserialization.</a:t>
            </a:r>
          </a:p>
          <a:p>
            <a:endParaRPr lang="en-US" baseline="0" dirty="0" smtClean="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9</a:t>
            </a:fld>
            <a:endParaRPr lang="en-US"/>
          </a:p>
        </p:txBody>
      </p:sp>
    </p:spTree>
    <p:extLst>
      <p:ext uri="{BB962C8B-B14F-4D97-AF65-F5344CB8AC3E}">
        <p14:creationId xmlns:p14="http://schemas.microsoft.com/office/powerpoint/2010/main" val="180040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three patterns that </a:t>
            </a:r>
            <a:r>
              <a:rPr lang="en-US" dirty="0" err="1" smtClean="0"/>
              <a:t>EasyNetQ</a:t>
            </a:r>
            <a:r>
              <a:rPr lang="en-US" dirty="0" smtClean="0"/>
              <a:t> handles</a:t>
            </a:r>
            <a:r>
              <a:rPr lang="en-US" baseline="0" dirty="0" smtClean="0"/>
              <a:t> for us.</a:t>
            </a:r>
            <a:endParaRPr lang="en-US" dirty="0"/>
          </a:p>
        </p:txBody>
      </p:sp>
      <p:sp>
        <p:nvSpPr>
          <p:cNvPr id="4" name="Slide Number Placeholder 3"/>
          <p:cNvSpPr>
            <a:spLocks noGrp="1"/>
          </p:cNvSpPr>
          <p:nvPr>
            <p:ph type="sldNum" sz="quarter" idx="10"/>
          </p:nvPr>
        </p:nvSpPr>
        <p:spPr/>
        <p:txBody>
          <a:bodyPr/>
          <a:lstStyle/>
          <a:p>
            <a:pPr>
              <a:defRPr/>
            </a:pPr>
            <a:fld id="{8AF380C8-B354-427F-99E5-332FEB535C73}" type="slidenum">
              <a:rPr lang="en-US" smtClean="0"/>
              <a:pPr>
                <a:defRPr/>
              </a:pPr>
              <a:t>10</a:t>
            </a:fld>
            <a:endParaRPr lang="en-US"/>
          </a:p>
        </p:txBody>
      </p:sp>
    </p:spTree>
    <p:extLst>
      <p:ext uri="{BB962C8B-B14F-4D97-AF65-F5344CB8AC3E}">
        <p14:creationId xmlns:p14="http://schemas.microsoft.com/office/powerpoint/2010/main" val="329760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HS Logo-RGB.png"/>
          <p:cNvPicPr>
            <a:picLocks noChangeAspect="1"/>
          </p:cNvPicPr>
          <p:nvPr userDrawn="1"/>
        </p:nvPicPr>
        <p:blipFill>
          <a:blip r:embed="rId2" cstate="print"/>
          <a:stretch>
            <a:fillRect/>
          </a:stretch>
        </p:blipFill>
        <p:spPr>
          <a:xfrm>
            <a:off x="685801" y="5105400"/>
            <a:ext cx="2880005" cy="777240"/>
          </a:xfrm>
          <a:prstGeom prst="rect">
            <a:avLst/>
          </a:prstGeom>
        </p:spPr>
      </p:pic>
      <p:pic>
        <p:nvPicPr>
          <p:cNvPr id="4" name="Picture 10" descr="Heuristic_PPT_bg_bottom5"/>
          <p:cNvPicPr>
            <a:picLocks noChangeAspect="1" noChangeArrowheads="1"/>
          </p:cNvPicPr>
          <p:nvPr userDrawn="1"/>
        </p:nvPicPr>
        <p:blipFill>
          <a:blip r:embed="rId3" cstate="print"/>
          <a:srcRect/>
          <a:stretch>
            <a:fillRect/>
          </a:stretch>
        </p:blipFill>
        <p:spPr bwMode="auto">
          <a:xfrm>
            <a:off x="0" y="6475413"/>
            <a:ext cx="9145588" cy="382587"/>
          </a:xfrm>
          <a:prstGeom prst="rect">
            <a:avLst/>
          </a:prstGeom>
          <a:noFill/>
          <a:ln w="9525">
            <a:noFill/>
            <a:miter lim="800000"/>
            <a:headEnd/>
            <a:tailEnd/>
          </a:ln>
        </p:spPr>
      </p:pic>
      <p:pic>
        <p:nvPicPr>
          <p:cNvPr id="6" name="Picture 10" descr="Heuristic_PPT_titlebg_top"/>
          <p:cNvPicPr>
            <a:picLocks noChangeAspect="1" noChangeArrowheads="1"/>
          </p:cNvPicPr>
          <p:nvPr userDrawn="1"/>
        </p:nvPicPr>
        <p:blipFill>
          <a:blip r:embed="rId4" cstate="print"/>
          <a:srcRect/>
          <a:stretch>
            <a:fillRect/>
          </a:stretch>
        </p:blipFill>
        <p:spPr bwMode="auto">
          <a:xfrm>
            <a:off x="-1588" y="0"/>
            <a:ext cx="9145588" cy="2312988"/>
          </a:xfrm>
          <a:prstGeom prst="rect">
            <a:avLst/>
          </a:prstGeom>
          <a:noFill/>
          <a:ln w="9525">
            <a:noFill/>
            <a:miter lim="800000"/>
            <a:headEnd/>
            <a:tailEnd/>
          </a:ln>
        </p:spPr>
      </p:pic>
      <p:sp>
        <p:nvSpPr>
          <p:cNvPr id="3" name="Subtitle 2"/>
          <p:cNvSpPr>
            <a:spLocks noGrp="1"/>
          </p:cNvSpPr>
          <p:nvPr>
            <p:ph type="subTitle" idx="1" hasCustomPrompt="1"/>
          </p:nvPr>
        </p:nvSpPr>
        <p:spPr>
          <a:xfrm>
            <a:off x="1524000" y="3810000"/>
            <a:ext cx="6934200" cy="381000"/>
          </a:xfrm>
          <a:prstGeom prst="rect">
            <a:avLst/>
          </a:prstGeom>
        </p:spPr>
        <p:txBody>
          <a:bodyPr lIns="0" tIns="0" rIns="0" bIns="0"/>
          <a:lstStyle>
            <a:lvl1pPr marL="0" indent="0" algn="l">
              <a:buNone/>
              <a:defRPr sz="2800" b="0" baseline="0">
                <a:solidFill>
                  <a:srgbClr val="882345"/>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Cover Subtitle: Arial 28 Bold</a:t>
            </a:r>
          </a:p>
          <a:p>
            <a:endParaRPr lang="en-US" dirty="0" smtClean="0"/>
          </a:p>
          <a:p>
            <a:endParaRPr lang="en-US" dirty="0"/>
          </a:p>
        </p:txBody>
      </p:sp>
      <p:sp>
        <p:nvSpPr>
          <p:cNvPr id="2" name="Title 1"/>
          <p:cNvSpPr>
            <a:spLocks noGrp="1"/>
          </p:cNvSpPr>
          <p:nvPr>
            <p:ph type="ctrTitle" hasCustomPrompt="1"/>
          </p:nvPr>
        </p:nvSpPr>
        <p:spPr>
          <a:xfrm>
            <a:off x="1219200" y="2171700"/>
            <a:ext cx="6934200" cy="1295400"/>
          </a:xfrm>
          <a:prstGeom prst="rect">
            <a:avLst/>
          </a:prstGeom>
        </p:spPr>
        <p:txBody>
          <a:bodyPr lIns="0" tIns="0" rIns="0" bIns="0" anchor="b" anchorCtr="0">
            <a:normAutofit/>
          </a:bodyPr>
          <a:lstStyle>
            <a:lvl1pPr>
              <a:defRPr sz="4000" baseline="0">
                <a:solidFill>
                  <a:srgbClr val="882345"/>
                </a:solidFill>
                <a:latin typeface="+mj-lt"/>
              </a:defRPr>
            </a:lvl1pPr>
          </a:lstStyle>
          <a:p>
            <a:r>
              <a:rPr lang="en-US" dirty="0" smtClean="0"/>
              <a:t>Cover Title: Arial 40 Bold</a:t>
            </a:r>
            <a:endParaRPr lang="en-US" dirty="0"/>
          </a:p>
        </p:txBody>
      </p:sp>
      <p:sp>
        <p:nvSpPr>
          <p:cNvPr id="19" name="Text Placeholder 18"/>
          <p:cNvSpPr>
            <a:spLocks noGrp="1"/>
          </p:cNvSpPr>
          <p:nvPr>
            <p:ph type="body" sz="quarter" idx="10" hasCustomPrompt="1"/>
          </p:nvPr>
        </p:nvSpPr>
        <p:spPr>
          <a:xfrm>
            <a:off x="1524000" y="4267200"/>
            <a:ext cx="6934200" cy="381000"/>
          </a:xfrm>
          <a:prstGeom prst="rect">
            <a:avLst/>
          </a:prstGeom>
        </p:spPr>
        <p:txBody>
          <a:bodyPr lIns="0" tIns="0" rIns="0" bIns="0"/>
          <a:lstStyle>
            <a:lvl1pPr>
              <a:buNone/>
              <a:defRPr/>
            </a:lvl1pPr>
            <a:lvl5pPr marL="0" indent="0">
              <a:buNone/>
              <a:defRPr sz="1400" baseline="0">
                <a:solidFill>
                  <a:srgbClr val="5E6A71"/>
                </a:solidFill>
              </a:defRPr>
            </a:lvl5pPr>
          </a:lstStyle>
          <a:p>
            <a:pPr lvl="4"/>
            <a:r>
              <a:rPr lang="en-US" dirty="0" smtClean="0"/>
              <a:t>Cover Date Arial 14 Regular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600200" y="2286000"/>
            <a:ext cx="7391400" cy="3657600"/>
          </a:xfrm>
          <a:prstGeom prst="rect">
            <a:avLst/>
          </a:prstGeom>
        </p:spPr>
        <p:txBody>
          <a:bodyPr lIns="0" tIns="0" rIns="0" bIns="0"/>
          <a:lstStyle>
            <a:lvl1pPr>
              <a:spcAft>
                <a:spcPts val="24"/>
              </a:spcAft>
              <a:buClr>
                <a:srgbClr val="1D1A64"/>
              </a:buClr>
              <a:buSzPct val="75000"/>
              <a:buFont typeface="Wingdings 2" pitchFamily="18" charset="2"/>
              <a:buChar char=""/>
              <a:defRPr sz="2400">
                <a:solidFill>
                  <a:srgbClr val="5E6A71"/>
                </a:solidFill>
              </a:defRPr>
            </a:lvl1pPr>
            <a:lvl2pPr marL="688975" indent="-350838">
              <a:spcBef>
                <a:spcPts val="480"/>
              </a:spcBef>
              <a:buClr>
                <a:srgbClr val="5E6A71"/>
              </a:buClr>
              <a:buFont typeface="Wingdings" pitchFamily="2" charset="2"/>
              <a:buChar char="Ø"/>
              <a:defRPr sz="2000">
                <a:solidFill>
                  <a:srgbClr val="5E6A71"/>
                </a:solidFill>
              </a:defRPr>
            </a:lvl2pPr>
            <a:lvl3pPr marL="1371600" indent="-457200">
              <a:buClr>
                <a:srgbClr val="5E6A71"/>
              </a:buClr>
              <a:buFont typeface="+mj-lt"/>
              <a:buAutoNum type="arabicPeriod"/>
              <a:defRPr sz="2000" baseline="0">
                <a:solidFill>
                  <a:srgbClr val="5E6A71"/>
                </a:solidFill>
              </a:defRPr>
            </a:lvl3pPr>
            <a:lvl4pPr marL="1716088" indent="-344488">
              <a:buClr>
                <a:srgbClr val="5E6A71"/>
              </a:buClr>
              <a:buFont typeface="Arial" pitchFamily="34" charset="0"/>
              <a:buChar char="»"/>
              <a:defRPr>
                <a:solidFill>
                  <a:srgbClr val="5E6A71"/>
                </a:solidFill>
              </a:defRPr>
            </a:lvl4pPr>
            <a:lvl5pPr>
              <a:defRPr/>
            </a:lvl5pPr>
          </a:lstStyle>
          <a:p>
            <a:pPr lvl="0"/>
            <a:r>
              <a:rPr lang="en-US" dirty="0" smtClean="0"/>
              <a:t>Slide Text Arial 24 Regular</a:t>
            </a:r>
          </a:p>
          <a:p>
            <a:pPr lvl="1"/>
            <a:r>
              <a:rPr lang="en-US" dirty="0" smtClean="0"/>
              <a:t>Sub 1 Arial 20 Regular</a:t>
            </a:r>
          </a:p>
          <a:p>
            <a:pPr lvl="1"/>
            <a:r>
              <a:rPr lang="en-US" dirty="0" smtClean="0"/>
              <a:t>Sub 2 Arial 20 Regular</a:t>
            </a:r>
          </a:p>
          <a:p>
            <a:pPr lvl="1"/>
            <a:r>
              <a:rPr lang="en-US" dirty="0" smtClean="0"/>
              <a:t>Sub 3 Arial 20 Regular</a:t>
            </a:r>
          </a:p>
          <a:p>
            <a:pPr lvl="2"/>
            <a:r>
              <a:rPr lang="en-US" dirty="0" smtClean="0"/>
              <a:t>Numbering Style Arial 20 Regular</a:t>
            </a:r>
          </a:p>
          <a:p>
            <a:pPr lvl="2"/>
            <a:r>
              <a:rPr lang="en-US" dirty="0" smtClean="0"/>
              <a:t>Numbering Style Arial 20 Regular</a:t>
            </a:r>
          </a:p>
          <a:p>
            <a:pPr lvl="2"/>
            <a:r>
              <a:rPr lang="en-US" dirty="0" smtClean="0"/>
              <a:t>Numbering Style Arial 20 Regular</a:t>
            </a:r>
          </a:p>
          <a:p>
            <a:pPr lvl="3"/>
            <a:r>
              <a:rPr lang="en-US" dirty="0" smtClean="0"/>
              <a:t>Fourth level Arial 20 Regular</a:t>
            </a:r>
          </a:p>
          <a:p>
            <a:pPr lvl="3"/>
            <a:endParaRPr lang="en-US" dirty="0" smtClean="0"/>
          </a:p>
        </p:txBody>
      </p:sp>
      <p:sp>
        <p:nvSpPr>
          <p:cNvPr id="17" name="Title 16"/>
          <p:cNvSpPr>
            <a:spLocks noGrp="1"/>
          </p:cNvSpPr>
          <p:nvPr>
            <p:ph type="title" hasCustomPrompt="1"/>
          </p:nvPr>
        </p:nvSpPr>
        <p:spPr>
          <a:xfrm>
            <a:off x="1600200" y="1104901"/>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8" name="Rectangle 6"/>
          <p:cNvSpPr>
            <a:spLocks noGrp="1" noChangeArrowheads="1"/>
          </p:cNvSpPr>
          <p:nvPr>
            <p:ph type="sldNum" sz="quarter" idx="12"/>
          </p:nvPr>
        </p:nvSpPr>
        <p:spPr>
          <a:xfrm>
            <a:off x="6858000" y="6248400"/>
            <a:ext cx="1905000" cy="304800"/>
          </a:xfrm>
        </p:spPr>
        <p:txBody>
          <a:bodyPr/>
          <a:lstStyle>
            <a:lvl1pPr>
              <a:defRPr/>
            </a:lvl1pPr>
          </a:lstStyle>
          <a:p>
            <a:pPr>
              <a:defRPr/>
            </a:pPr>
            <a:fld id="{3DD022D9-6EEB-4EF0-B01F-D2A689606F0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p:txBody>
          <a:bodyPr/>
          <a:lstStyle>
            <a:lvl1pPr>
              <a:defRPr/>
            </a:lvl1pPr>
          </a:lstStyle>
          <a:p>
            <a:pPr>
              <a:defRPr/>
            </a:pPr>
            <a:fld id="{2AE3681F-F845-4CD3-99C7-1EA2451F3022}" type="datetime1">
              <a:rPr lang="en-US" smtClean="0"/>
              <a:pPr>
                <a:defRPr/>
              </a:pPr>
              <a:t>12/30/2015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3DD022D9-6EEB-4EF0-B01F-D2A689606F0A}" type="slidenum">
              <a:rPr lang="en-US"/>
              <a:pPr>
                <a:defRPr/>
              </a:pPr>
              <a:t>‹#›</a:t>
            </a:fld>
            <a:endParaRPr lang="en-US" dirty="0"/>
          </a:p>
        </p:txBody>
      </p:sp>
      <p:sp>
        <p:nvSpPr>
          <p:cNvPr id="8" name="Title 7"/>
          <p:cNvSpPr>
            <a:spLocks noGrp="1"/>
          </p:cNvSpPr>
          <p:nvPr>
            <p:ph type="title" hasCustomPrompt="1"/>
          </p:nvPr>
        </p:nvSpPr>
        <p:spPr>
          <a:xfrm>
            <a:off x="1600200" y="990600"/>
            <a:ext cx="7467600" cy="1066800"/>
          </a:xfrm>
          <a:prstGeom prst="rect">
            <a:avLst/>
          </a:prstGeom>
        </p:spPr>
        <p:txBody>
          <a:bodyPr lIns="0" tIns="0" rIns="0" bIns="0" anchor="b" anchorCtr="0"/>
          <a:lstStyle>
            <a:lvl1pPr>
              <a:defRPr baseline="0">
                <a:solidFill>
                  <a:srgbClr val="882345"/>
                </a:solidFill>
              </a:defRPr>
            </a:lvl1pPr>
          </a:lstStyle>
          <a:p>
            <a:r>
              <a:rPr lang="en-US" dirty="0" smtClean="0"/>
              <a:t>Slide Title Arial 28 Bold</a:t>
            </a:r>
            <a:endParaRPr lang="en-US" dirty="0"/>
          </a:p>
        </p:txBody>
      </p:sp>
      <p:sp>
        <p:nvSpPr>
          <p:cNvPr id="9" name="Text Placeholder 12"/>
          <p:cNvSpPr>
            <a:spLocks noGrp="1"/>
          </p:cNvSpPr>
          <p:nvPr>
            <p:ph type="body" sz="quarter" idx="13" hasCustomPrompt="1"/>
          </p:nvPr>
        </p:nvSpPr>
        <p:spPr>
          <a:xfrm>
            <a:off x="1600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baseline="0"/>
            </a:lvl2pPr>
            <a:lvl3pPr marL="1371600" indent="-457200">
              <a:buClr>
                <a:srgbClr val="1D1A64"/>
              </a:buClr>
              <a:buFont typeface="+mj-lt"/>
              <a:buAutoNum type="arabicPeriod"/>
              <a:defRPr sz="2000" baseline="0"/>
            </a:lvl3pPr>
            <a:lvl4pPr marL="1716088" indent="-344488">
              <a:buFont typeface="Arial" pitchFamily="34" charset="0"/>
              <a:buChar char="»"/>
              <a:defRPr sz="2000" baseline="0"/>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0" name="Text Placeholder 12"/>
          <p:cNvSpPr>
            <a:spLocks noGrp="1"/>
          </p:cNvSpPr>
          <p:nvPr>
            <p:ph type="body" sz="quarter" idx="14" hasCustomPrompt="1"/>
          </p:nvPr>
        </p:nvSpPr>
        <p:spPr>
          <a:xfrm>
            <a:off x="5029200" y="2286000"/>
            <a:ext cx="3383280" cy="3657600"/>
          </a:xfrm>
          <a:prstGeom prst="rect">
            <a:avLst/>
          </a:prstGeom>
        </p:spPr>
        <p:txBody>
          <a:bodyPr lIns="0" tIns="0" rIns="0" bIns="0"/>
          <a:lstStyle>
            <a:lvl1pPr>
              <a:buClr>
                <a:srgbClr val="1D1A64"/>
              </a:buClr>
              <a:buSzPct val="75000"/>
              <a:buFont typeface="Wingdings 2" pitchFamily="18" charset="2"/>
              <a:buChar char=""/>
              <a:defRPr sz="2400"/>
            </a:lvl1pPr>
            <a:lvl2pPr marL="688975" indent="-350838">
              <a:spcBef>
                <a:spcPts val="480"/>
              </a:spcBef>
              <a:buFont typeface="Wingdings" pitchFamily="2" charset="2"/>
              <a:buChar char="Ø"/>
              <a:defRPr sz="2000"/>
            </a:lvl2pPr>
            <a:lvl3pPr marL="1371600" indent="-457200">
              <a:buClr>
                <a:srgbClr val="1D1A64"/>
              </a:buClr>
              <a:buFont typeface="+mj-lt"/>
              <a:buAutoNum type="arabicPeriod"/>
              <a:defRPr sz="2000" baseline="0"/>
            </a:lvl3pPr>
            <a:lvl4pPr marL="1716088" indent="-344488">
              <a:buFont typeface="Arial" pitchFamily="34" charset="0"/>
              <a:buChar char="»"/>
              <a:defRPr/>
            </a:lvl4pPr>
            <a:lvl5pPr>
              <a:defRPr/>
            </a:lvl5pPr>
          </a:lstStyle>
          <a:p>
            <a:pPr lvl="0"/>
            <a:r>
              <a:rPr lang="en-US" dirty="0" smtClean="0"/>
              <a:t>Slide Text Arial 24 Regular</a:t>
            </a:r>
          </a:p>
          <a:p>
            <a:pPr lvl="1"/>
            <a:r>
              <a:rPr lang="en-US" dirty="0" smtClean="0"/>
              <a:t>Arial 20 Regular</a:t>
            </a:r>
          </a:p>
          <a:p>
            <a:pPr lvl="1"/>
            <a:r>
              <a:rPr lang="en-US" dirty="0" smtClean="0"/>
              <a:t>Arial 20 Regular</a:t>
            </a:r>
          </a:p>
          <a:p>
            <a:pPr lvl="1"/>
            <a:r>
              <a:rPr lang="en-US" dirty="0" smtClean="0"/>
              <a:t>Arial 20 Regular</a:t>
            </a:r>
          </a:p>
          <a:p>
            <a:pPr lvl="2"/>
            <a:r>
              <a:rPr lang="en-US" dirty="0" smtClean="0"/>
              <a:t>Arial 20 Regular</a:t>
            </a:r>
          </a:p>
          <a:p>
            <a:pPr lvl="2"/>
            <a:r>
              <a:rPr lang="en-US" dirty="0" smtClean="0"/>
              <a:t>Arial 20 Regular</a:t>
            </a:r>
          </a:p>
          <a:p>
            <a:pPr lvl="2"/>
            <a:r>
              <a:rPr lang="en-US" dirty="0" smtClean="0"/>
              <a:t>Arial 20 Regular</a:t>
            </a:r>
          </a:p>
          <a:p>
            <a:pPr lvl="3"/>
            <a:r>
              <a:rPr lang="en-US" dirty="0" smtClean="0"/>
              <a:t>Arial 20 Regular</a:t>
            </a:r>
          </a:p>
        </p:txBody>
      </p:sp>
      <p:sp>
        <p:nvSpPr>
          <p:cNvPr id="11" name="Line 15"/>
          <p:cNvSpPr>
            <a:spLocks noChangeShapeType="1"/>
          </p:cNvSpPr>
          <p:nvPr userDrawn="1"/>
        </p:nvSpPr>
        <p:spPr bwMode="auto">
          <a:xfrm>
            <a:off x="1600200" y="2057400"/>
            <a:ext cx="6781800"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522912" cy="6096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solidFill>
                  <a:srgbClr val="5E6A7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486400"/>
            <a:ext cx="5486400" cy="685800"/>
          </a:xfrm>
          <a:prstGeom prst="rect">
            <a:avLst/>
          </a:prstGeom>
        </p:spPr>
        <p:txBody>
          <a:bodyPr lIns="0" tIns="0" rIns="0" bIns="0"/>
          <a:lstStyle>
            <a:lvl1pPr marL="0" indent="0">
              <a:buNone/>
              <a:defRPr sz="1400">
                <a:solidFill>
                  <a:srgbClr val="5E6A7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04CE997E-5FD6-4974-BCFE-7F6F3A8317C7}" type="datetime1">
              <a:rPr lang="en-US" smtClean="0"/>
              <a:pPr>
                <a:defRPr/>
              </a:pPr>
              <a:t>12/30/2015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E5930907-60AC-4EE8-95CC-FCD037C0ACB3}" type="slidenum">
              <a:rPr lang="en-US"/>
              <a:pPr>
                <a:defRPr/>
              </a:pPr>
              <a:t>‹#›</a:t>
            </a:fld>
            <a:endParaRPr lang="en-US" dirty="0"/>
          </a:p>
        </p:txBody>
      </p:sp>
      <p:sp>
        <p:nvSpPr>
          <p:cNvPr id="8" name="Line 15"/>
          <p:cNvSpPr>
            <a:spLocks noChangeShapeType="1"/>
          </p:cNvSpPr>
          <p:nvPr userDrawn="1"/>
        </p:nvSpPr>
        <p:spPr bwMode="auto">
          <a:xfrm>
            <a:off x="1792288" y="5410200"/>
            <a:ext cx="5522912"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3008313" cy="838200"/>
          </a:xfrm>
          <a:prstGeom prst="rect">
            <a:avLst/>
          </a:prstGeom>
        </p:spPr>
        <p:txBody>
          <a:bodyPr lIns="0" tIns="0" rIns="0" bIns="0" anchor="b"/>
          <a:lstStyle>
            <a:lvl1pPr algn="l">
              <a:defRPr sz="2800" b="1">
                <a:solidFill>
                  <a:srgbClr val="882345"/>
                </a:solidFill>
              </a:defRPr>
            </a:lvl1pPr>
          </a:lstStyle>
          <a:p>
            <a:r>
              <a:rPr lang="en-US" dirty="0" smtClean="0"/>
              <a:t>Click to edit Master title style</a:t>
            </a:r>
            <a:endParaRPr lang="en-US" dirty="0"/>
          </a:p>
        </p:txBody>
      </p:sp>
      <p:sp>
        <p:nvSpPr>
          <p:cNvPr id="5" name="Rectangle 4"/>
          <p:cNvSpPr>
            <a:spLocks noGrp="1" noChangeArrowheads="1"/>
          </p:cNvSpPr>
          <p:nvPr>
            <p:ph type="dt" sz="half" idx="10"/>
          </p:nvPr>
        </p:nvSpPr>
        <p:spPr/>
        <p:txBody>
          <a:bodyPr/>
          <a:lstStyle>
            <a:lvl1pPr>
              <a:defRPr/>
            </a:lvl1pPr>
          </a:lstStyle>
          <a:p>
            <a:pPr>
              <a:defRPr/>
            </a:pPr>
            <a:fld id="{DF8F9981-7DED-4633-97D4-AE2E979845C7}" type="datetime1">
              <a:rPr lang="en-US" smtClean="0"/>
              <a:pPr>
                <a:defRPr/>
              </a:pPr>
              <a:t>12/30/2015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smtClean="0"/>
              <a:t>Sample Presentation</a:t>
            </a:r>
            <a:endParaRPr lang="en-US"/>
          </a:p>
        </p:txBody>
      </p:sp>
      <p:sp>
        <p:nvSpPr>
          <p:cNvPr id="7" name="Rectangle 6"/>
          <p:cNvSpPr>
            <a:spLocks noGrp="1" noChangeArrowheads="1"/>
          </p:cNvSpPr>
          <p:nvPr>
            <p:ph type="sldNum" sz="quarter" idx="12"/>
          </p:nvPr>
        </p:nvSpPr>
        <p:spPr/>
        <p:txBody>
          <a:bodyPr/>
          <a:lstStyle>
            <a:lvl1pPr>
              <a:defRPr/>
            </a:lvl1pPr>
          </a:lstStyle>
          <a:p>
            <a:pPr>
              <a:defRPr/>
            </a:pPr>
            <a:fld id="{55957359-352A-4243-915E-263892ECE59B}" type="slidenum">
              <a:rPr lang="en-US"/>
              <a:pPr>
                <a:defRPr/>
              </a:pPr>
              <a:t>‹#›</a:t>
            </a:fld>
            <a:endParaRPr lang="en-US" dirty="0"/>
          </a:p>
        </p:txBody>
      </p:sp>
      <p:sp>
        <p:nvSpPr>
          <p:cNvPr id="9" name="Line 15"/>
          <p:cNvSpPr>
            <a:spLocks noChangeShapeType="1"/>
          </p:cNvSpPr>
          <p:nvPr userDrawn="1"/>
        </p:nvSpPr>
        <p:spPr bwMode="auto">
          <a:xfrm>
            <a:off x="609600" y="1790700"/>
            <a:ext cx="3048000" cy="0"/>
          </a:xfrm>
          <a:prstGeom prst="line">
            <a:avLst/>
          </a:prstGeom>
          <a:noFill/>
          <a:ln w="9525">
            <a:solidFill>
              <a:srgbClr val="1D1A64"/>
            </a:solidFill>
            <a:round/>
            <a:headEnd/>
            <a:tailEnd/>
          </a:ln>
        </p:spPr>
        <p:txBody>
          <a:bodyPr wrap="none" anchor="ctr"/>
          <a:lstStyle/>
          <a:p>
            <a:endParaRPr lang="en-US"/>
          </a:p>
        </p:txBody>
      </p:sp>
      <p:sp>
        <p:nvSpPr>
          <p:cNvPr id="13" name="Text Placeholder 12"/>
          <p:cNvSpPr>
            <a:spLocks noGrp="1"/>
          </p:cNvSpPr>
          <p:nvPr>
            <p:ph type="body" sz="quarter" idx="15"/>
          </p:nvPr>
        </p:nvSpPr>
        <p:spPr>
          <a:xfrm>
            <a:off x="3810000" y="914400"/>
            <a:ext cx="4800600" cy="5257800"/>
          </a:xfrm>
          <a:prstGeom prst="rect">
            <a:avLst/>
          </a:prstGeom>
          <a:gradFill flip="none" rotWithShape="1">
            <a:gsLst>
              <a:gs pos="0">
                <a:srgbClr val="1D1A64">
                  <a:tint val="66000"/>
                  <a:satMod val="160000"/>
                </a:srgbClr>
              </a:gs>
              <a:gs pos="50000">
                <a:srgbClr val="1D1A64">
                  <a:tint val="44500"/>
                  <a:satMod val="160000"/>
                </a:srgbClr>
              </a:gs>
              <a:gs pos="100000">
                <a:srgbClr val="1D1A64">
                  <a:tint val="23500"/>
                  <a:satMod val="160000"/>
                </a:srgbClr>
              </a:gs>
            </a:gsLst>
            <a:path path="circle">
              <a:fillToRect l="100000" t="100000"/>
            </a:path>
            <a:tileRect r="-100000" b="-100000"/>
          </a:gradFill>
        </p:spPr>
        <p:txBody>
          <a:bodyPr lIns="0" tIns="0" rIns="0" bIns="0"/>
          <a:lstStyle>
            <a:lvl1pPr marL="0" indent="0">
              <a:lnSpc>
                <a:spcPts val="3000"/>
              </a:lnSpc>
              <a:buFontTx/>
              <a:buNone/>
              <a:defRPr sz="2000"/>
            </a:lvl1pPr>
            <a:lvl2pPr marL="0" indent="0">
              <a:buFontTx/>
              <a:buNone/>
              <a:defRPr sz="2000"/>
            </a:lvl2pPr>
            <a:lvl3pPr marL="0" indent="0">
              <a:buFontTx/>
              <a:buNone/>
              <a:defRPr sz="2000"/>
            </a:lvl3pPr>
            <a:lvl4pPr marL="0" indent="0">
              <a:buFontTx/>
              <a:buNone/>
              <a:defRPr sz="2000"/>
            </a:lvl4pPr>
            <a:lvl5pPr marL="0" indent="0">
              <a:buFontTx/>
              <a:buNone/>
              <a:defRPr sz="2000"/>
            </a:lvl5pPr>
          </a:lstStyle>
          <a:p>
            <a:pPr lvl="0"/>
            <a:r>
              <a:rPr lang="en-US" dirty="0" smtClean="0"/>
              <a:t>Click to edit Master text styles</a:t>
            </a:r>
          </a:p>
        </p:txBody>
      </p:sp>
      <p:sp>
        <p:nvSpPr>
          <p:cNvPr id="16" name="Content Placeholder 15"/>
          <p:cNvSpPr>
            <a:spLocks noGrp="1"/>
          </p:cNvSpPr>
          <p:nvPr>
            <p:ph sz="quarter" idx="16"/>
          </p:nvPr>
        </p:nvSpPr>
        <p:spPr>
          <a:xfrm>
            <a:off x="609600" y="1828800"/>
            <a:ext cx="3048000" cy="4343400"/>
          </a:xfrm>
          <a:prstGeom prst="rect">
            <a:avLst/>
          </a:prstGeom>
        </p:spPr>
        <p:txBody>
          <a:bodyPr lIns="0" tIns="0" rIns="0" bIns="0"/>
          <a:lstStyle>
            <a:lvl1pPr>
              <a:spcBef>
                <a:spcPts val="480"/>
              </a:spcBef>
              <a:buClr>
                <a:srgbClr val="1D1A64"/>
              </a:buClr>
              <a:buSzPct val="75000"/>
              <a:buFont typeface="Wingdings 2" pitchFamily="18" charset="2"/>
              <a:buChar char="¢"/>
              <a:defRPr sz="2400" baseline="0"/>
            </a:lvl1pPr>
          </a:lstStyle>
          <a:p>
            <a:pPr lvl="0"/>
            <a:r>
              <a:rPr lang="en-US" dirty="0" smtClean="0"/>
              <a:t>Click to edit Master text styles</a:t>
            </a:r>
          </a:p>
          <a:p>
            <a:pPr lvl="0"/>
            <a:r>
              <a:rPr lang="en-US" dirty="0" smtClean="0"/>
              <a:t>Bullet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C1DB9BA2-21CA-41EB-827A-72CCF89CCB33}" type="datetime1">
              <a:rPr lang="en-US" smtClean="0"/>
              <a:pPr>
                <a:defRPr/>
              </a:pPr>
              <a:t>12/30/2015</a:t>
            </a:fld>
            <a:endParaRPr lang="en-US"/>
          </a:p>
        </p:txBody>
      </p:sp>
      <p:sp>
        <p:nvSpPr>
          <p:cNvPr id="4" name="Footer Placeholder 3"/>
          <p:cNvSpPr>
            <a:spLocks noGrp="1"/>
          </p:cNvSpPr>
          <p:nvPr>
            <p:ph type="ftr" sz="quarter" idx="11"/>
          </p:nvPr>
        </p:nvSpPr>
        <p:spPr/>
        <p:txBody>
          <a:bodyPr/>
          <a:lstStyle/>
          <a:p>
            <a:pPr>
              <a:defRPr/>
            </a:pPr>
            <a:r>
              <a:rPr lang="en-US" smtClean="0"/>
              <a:t>Sample Presentation</a:t>
            </a:r>
            <a:endParaRPr lang="en-US"/>
          </a:p>
        </p:txBody>
      </p:sp>
      <p:sp>
        <p:nvSpPr>
          <p:cNvPr id="5" name="Slide Number Placeholder 4"/>
          <p:cNvSpPr>
            <a:spLocks noGrp="1"/>
          </p:cNvSpPr>
          <p:nvPr>
            <p:ph type="sldNum" sz="quarter" idx="12"/>
          </p:nvPr>
        </p:nvSpPr>
        <p:spPr/>
        <p:txBody>
          <a:bodyPr/>
          <a:lstStyle/>
          <a:p>
            <a:pPr>
              <a:defRPr/>
            </a:pPr>
            <a:fld id="{CECF7F5B-EC1A-4C64-9E1C-CF60CC73D4DD}" type="slidenum">
              <a:rPr lang="en-US" smtClean="0"/>
              <a:pPr>
                <a:defRPr/>
              </a:pPr>
              <a:t>‹#›</a:t>
            </a:fld>
            <a:endParaRPr lang="en-US" dirty="0"/>
          </a:p>
        </p:txBody>
      </p:sp>
      <p:sp>
        <p:nvSpPr>
          <p:cNvPr id="33" name="Title 32"/>
          <p:cNvSpPr>
            <a:spLocks noGrp="1"/>
          </p:cNvSpPr>
          <p:nvPr>
            <p:ph type="title"/>
          </p:nvPr>
        </p:nvSpPr>
        <p:spPr>
          <a:xfrm>
            <a:off x="609600" y="5638800"/>
            <a:ext cx="8001000" cy="533400"/>
          </a:xfrm>
          <a:prstGeom prst="rect">
            <a:avLst/>
          </a:prstGeom>
        </p:spPr>
        <p:txBody>
          <a:bodyPr lIns="0" tIns="0" rIns="0" bIns="0"/>
          <a:lstStyle>
            <a:lvl1pPr>
              <a:defRPr>
                <a:solidFill>
                  <a:srgbClr val="882345"/>
                </a:solidFill>
              </a:defRPr>
            </a:lvl1pPr>
          </a:lstStyle>
          <a:p>
            <a:r>
              <a:rPr lang="en-US" dirty="0" smtClean="0"/>
              <a:t>Click to edit Master title style</a:t>
            </a:r>
            <a:endParaRPr lang="en-US" dirty="0"/>
          </a:p>
        </p:txBody>
      </p:sp>
      <p:sp>
        <p:nvSpPr>
          <p:cNvPr id="32" name="Line 15"/>
          <p:cNvSpPr>
            <a:spLocks noChangeShapeType="1"/>
          </p:cNvSpPr>
          <p:nvPr userDrawn="1"/>
        </p:nvSpPr>
        <p:spPr bwMode="auto">
          <a:xfrm>
            <a:off x="609600" y="5638800"/>
            <a:ext cx="7926917" cy="0"/>
          </a:xfrm>
          <a:prstGeom prst="line">
            <a:avLst/>
          </a:prstGeom>
          <a:noFill/>
          <a:ln w="9525">
            <a:solidFill>
              <a:srgbClr val="1D1A64"/>
            </a:solidFill>
            <a:round/>
            <a:headEnd/>
            <a:tailEnd/>
          </a:ln>
        </p:spPr>
        <p:txBody>
          <a:bodyPr wrap="none" anchor="ct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5F5B05-54A5-40D6-8C87-F6F8096DBE9F}" type="datetimeFigureOut">
              <a:rPr lang="en-US" smtClean="0"/>
              <a:t>12/30/2015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D96E23-A140-46F0-986F-422D61AB111E}" type="slidenum">
              <a:rPr lang="en-US" smtClean="0"/>
              <a:t>‹#›</a:t>
            </a:fld>
            <a:endParaRPr lang="en-US"/>
          </a:p>
        </p:txBody>
      </p:sp>
    </p:spTree>
    <p:extLst>
      <p:ext uri="{BB962C8B-B14F-4D97-AF65-F5344CB8AC3E}">
        <p14:creationId xmlns:p14="http://schemas.microsoft.com/office/powerpoint/2010/main" val="232358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7" name="Picture 6" descr="Heuristic_PPT_bg5.jpg"/>
          <p:cNvPicPr>
            <a:picLocks noChangeAspect="1"/>
          </p:cNvPicPr>
          <p:nvPr userDrawn="1"/>
        </p:nvPicPr>
        <p:blipFill>
          <a:blip r:embed="rId9" cstate="print"/>
          <a:stretch>
            <a:fillRect/>
          </a:stretch>
        </p:blipFill>
        <p:spPr>
          <a:xfrm>
            <a:off x="0" y="0"/>
            <a:ext cx="9144000" cy="6858000"/>
          </a:xfrm>
          <a:prstGeom prst="rect">
            <a:avLst/>
          </a:prstGeom>
        </p:spPr>
      </p:pic>
      <p:sp>
        <p:nvSpPr>
          <p:cNvPr id="9" name="Rectangle 4"/>
          <p:cNvSpPr>
            <a:spLocks noGrp="1" noChangeArrowheads="1"/>
          </p:cNvSpPr>
          <p:nvPr>
            <p:ph type="dt" sz="half" idx="2"/>
          </p:nvPr>
        </p:nvSpPr>
        <p:spPr>
          <a:xfrm>
            <a:off x="457200" y="6248400"/>
            <a:ext cx="1905000" cy="304800"/>
          </a:xfrm>
          <a:prstGeom prst="rect">
            <a:avLst/>
          </a:prstGeom>
          <a:ln/>
        </p:spPr>
        <p:txBody>
          <a:bodyPr lIns="0" tIns="0" rIns="0" bIns="0" anchor="b" anchorCtr="0"/>
          <a:lstStyle>
            <a:lvl1pPr>
              <a:defRPr sz="1050" dirty="0">
                <a:solidFill>
                  <a:srgbClr val="1D1A64"/>
                </a:solidFill>
              </a:defRPr>
            </a:lvl1pPr>
          </a:lstStyle>
          <a:p>
            <a:pPr>
              <a:defRPr/>
            </a:pPr>
            <a:fld id="{D85BC7FC-5CB6-4653-A005-1ADDB762B5F3}" type="datetime1">
              <a:rPr lang="en-US" smtClean="0"/>
              <a:pPr>
                <a:defRPr/>
              </a:pPr>
              <a:t>12/30/2015</a:t>
            </a:fld>
            <a:endParaRPr lang="en-US" dirty="0"/>
          </a:p>
        </p:txBody>
      </p:sp>
      <p:sp>
        <p:nvSpPr>
          <p:cNvPr id="10" name="Rectangle 5"/>
          <p:cNvSpPr>
            <a:spLocks noGrp="1" noChangeArrowheads="1"/>
          </p:cNvSpPr>
          <p:nvPr>
            <p:ph type="ftr" sz="quarter" idx="3"/>
          </p:nvPr>
        </p:nvSpPr>
        <p:spPr>
          <a:xfrm>
            <a:off x="3124200" y="6248400"/>
            <a:ext cx="2895600" cy="304800"/>
          </a:xfrm>
          <a:prstGeom prst="rect">
            <a:avLst/>
          </a:prstGeom>
          <a:ln/>
        </p:spPr>
        <p:txBody>
          <a:bodyPr lIns="0" tIns="0" rIns="0" bIns="0" anchor="b" anchorCtr="0"/>
          <a:lstStyle>
            <a:lvl1pPr algn="ctr">
              <a:defRPr sz="1050" dirty="0">
                <a:solidFill>
                  <a:srgbClr val="1D1A64"/>
                </a:solidFill>
              </a:defRPr>
            </a:lvl1pPr>
          </a:lstStyle>
          <a:p>
            <a:pPr>
              <a:defRPr/>
            </a:pPr>
            <a:r>
              <a:rPr lang="en-US" dirty="0" smtClean="0"/>
              <a:t>Sample Presentation</a:t>
            </a:r>
            <a:endParaRPr lang="en-US" dirty="0"/>
          </a:p>
        </p:txBody>
      </p:sp>
      <p:sp>
        <p:nvSpPr>
          <p:cNvPr id="11" name="Rectangle 6"/>
          <p:cNvSpPr>
            <a:spLocks noGrp="1" noChangeArrowheads="1"/>
          </p:cNvSpPr>
          <p:nvPr>
            <p:ph type="sldNum" sz="quarter" idx="4"/>
          </p:nvPr>
        </p:nvSpPr>
        <p:spPr>
          <a:xfrm>
            <a:off x="6858000" y="6248400"/>
            <a:ext cx="1905000" cy="304800"/>
          </a:xfrm>
          <a:prstGeom prst="rect">
            <a:avLst/>
          </a:prstGeom>
          <a:ln/>
        </p:spPr>
        <p:txBody>
          <a:bodyPr lIns="0" tIns="0" rIns="0" bIns="0" anchor="b" anchorCtr="0"/>
          <a:lstStyle>
            <a:lvl1pPr algn="r">
              <a:defRPr sz="1050" smtClean="0">
                <a:solidFill>
                  <a:srgbClr val="1D1A64"/>
                </a:solidFill>
              </a:defRPr>
            </a:lvl1pPr>
          </a:lstStyle>
          <a:p>
            <a:pPr>
              <a:defRPr/>
            </a:pPr>
            <a:fld id="{CECF7F5B-EC1A-4C64-9E1C-CF60CC73D4DD}" type="slidenum">
              <a:rPr lang="en-US" smtClean="0"/>
              <a:pPr>
                <a:defRPr/>
              </a:pPr>
              <a:t>‹#›</a:t>
            </a:fld>
            <a:endParaRPr lang="en-US" dirty="0"/>
          </a:p>
        </p:txBody>
      </p:sp>
      <p:pic>
        <p:nvPicPr>
          <p:cNvPr id="8" name="Picture 7" descr="HS Logo-White.png"/>
          <p:cNvPicPr>
            <a:picLocks noChangeAspect="1"/>
          </p:cNvPicPr>
          <p:nvPr userDrawn="1"/>
        </p:nvPicPr>
        <p:blipFill>
          <a:blip r:embed="rId10" cstate="print"/>
          <a:stretch>
            <a:fillRect/>
          </a:stretch>
        </p:blipFill>
        <p:spPr>
          <a:xfrm>
            <a:off x="152400" y="91440"/>
            <a:ext cx="1551435" cy="417577"/>
          </a:xfrm>
          <a:prstGeom prst="rect">
            <a:avLst/>
          </a:prstGeom>
        </p:spPr>
      </p:pic>
    </p:spTree>
  </p:cSld>
  <p:clrMap bg1="dk2" tx1="lt1" bg2="dk1" tx2="lt2" accent1="accent1" accent2="accent2" accent3="accent3" accent4="accent4" accent5="accent5" accent6="accent6" hlink="hlink" folHlink="folHlink"/>
  <p:sldLayoutIdLst>
    <p:sldLayoutId id="2147483682" r:id="rId1"/>
    <p:sldLayoutId id="2147483683" r:id="rId2"/>
    <p:sldLayoutId id="2147483674" r:id="rId3"/>
    <p:sldLayoutId id="2147483679" r:id="rId4"/>
    <p:sldLayoutId id="2147483678" r:id="rId5"/>
    <p:sldLayoutId id="2147483684" r:id="rId6"/>
    <p:sldLayoutId id="2147483685" r:id="rId7"/>
  </p:sldLayoutIdLst>
  <p:hf hdr="0"/>
  <p:txStyles>
    <p:titleStyle>
      <a:lvl1pPr algn="l" rtl="0" eaLnBrk="0" fontAlgn="base" hangingPunct="0">
        <a:spcBef>
          <a:spcPct val="0"/>
        </a:spcBef>
        <a:spcAft>
          <a:spcPct val="0"/>
        </a:spcAft>
        <a:defRPr sz="2800" b="1">
          <a:solidFill>
            <a:srgbClr val="6F6E69"/>
          </a:solidFill>
          <a:latin typeface="+mj-lt"/>
          <a:ea typeface="+mj-ea"/>
          <a:cs typeface="+mj-cs"/>
        </a:defRPr>
      </a:lvl1pPr>
      <a:lvl2pPr algn="ctr" rtl="0" eaLnBrk="0" fontAlgn="base" hangingPunct="0">
        <a:spcBef>
          <a:spcPct val="0"/>
        </a:spcBef>
        <a:spcAft>
          <a:spcPct val="0"/>
        </a:spcAft>
        <a:defRPr sz="3600">
          <a:solidFill>
            <a:srgbClr val="6F6E69"/>
          </a:solidFill>
          <a:latin typeface="Arial" charset="0"/>
          <a:ea typeface="ＭＳ Ｐゴシック" pitchFamily="1" charset="-128"/>
        </a:defRPr>
      </a:lvl2pPr>
      <a:lvl3pPr algn="ctr" rtl="0" eaLnBrk="0" fontAlgn="base" hangingPunct="0">
        <a:spcBef>
          <a:spcPct val="0"/>
        </a:spcBef>
        <a:spcAft>
          <a:spcPct val="0"/>
        </a:spcAft>
        <a:defRPr sz="3600">
          <a:solidFill>
            <a:srgbClr val="6F6E69"/>
          </a:solidFill>
          <a:latin typeface="Arial" charset="0"/>
          <a:ea typeface="ＭＳ Ｐゴシック" pitchFamily="1" charset="-128"/>
        </a:defRPr>
      </a:lvl3pPr>
      <a:lvl4pPr algn="ctr" rtl="0" eaLnBrk="0" fontAlgn="base" hangingPunct="0">
        <a:spcBef>
          <a:spcPct val="0"/>
        </a:spcBef>
        <a:spcAft>
          <a:spcPct val="0"/>
        </a:spcAft>
        <a:defRPr sz="3600">
          <a:solidFill>
            <a:srgbClr val="6F6E69"/>
          </a:solidFill>
          <a:latin typeface="Arial" charset="0"/>
          <a:ea typeface="ＭＳ Ｐゴシック" pitchFamily="1" charset="-128"/>
        </a:defRPr>
      </a:lvl4pPr>
      <a:lvl5pPr algn="ctr" rtl="0" eaLnBrk="0" fontAlgn="base" hangingPunct="0">
        <a:spcBef>
          <a:spcPct val="0"/>
        </a:spcBef>
        <a:spcAft>
          <a:spcPct val="0"/>
        </a:spcAft>
        <a:defRPr sz="3600">
          <a:solidFill>
            <a:srgbClr val="6F6E69"/>
          </a:solidFill>
          <a:latin typeface="Arial" charset="0"/>
          <a:ea typeface="ＭＳ Ｐゴシック" pitchFamily="1" charset="-128"/>
        </a:defRPr>
      </a:lvl5pPr>
      <a:lvl6pPr marL="457200" algn="ctr" rtl="0" fontAlgn="base">
        <a:spcBef>
          <a:spcPct val="0"/>
        </a:spcBef>
        <a:spcAft>
          <a:spcPct val="0"/>
        </a:spcAft>
        <a:defRPr sz="4400">
          <a:solidFill>
            <a:schemeClr val="tx2"/>
          </a:solidFill>
          <a:latin typeface="Arial" charset="0"/>
          <a:ea typeface="ＭＳ Ｐゴシック" pitchFamily="1" charset="-128"/>
        </a:defRPr>
      </a:lvl6pPr>
      <a:lvl7pPr marL="914400" algn="ctr" rtl="0" fontAlgn="base">
        <a:spcBef>
          <a:spcPct val="0"/>
        </a:spcBef>
        <a:spcAft>
          <a:spcPct val="0"/>
        </a:spcAft>
        <a:defRPr sz="4400">
          <a:solidFill>
            <a:schemeClr val="tx2"/>
          </a:solidFill>
          <a:latin typeface="Arial" charset="0"/>
          <a:ea typeface="ＭＳ Ｐゴシック" pitchFamily="1" charset="-128"/>
        </a:defRPr>
      </a:lvl7pPr>
      <a:lvl8pPr marL="1371600" algn="ctr" rtl="0" fontAlgn="base">
        <a:spcBef>
          <a:spcPct val="0"/>
        </a:spcBef>
        <a:spcAft>
          <a:spcPct val="0"/>
        </a:spcAft>
        <a:defRPr sz="4400">
          <a:solidFill>
            <a:schemeClr val="tx2"/>
          </a:solidFill>
          <a:latin typeface="Arial" charset="0"/>
          <a:ea typeface="ＭＳ Ｐゴシック" pitchFamily="1" charset="-128"/>
        </a:defRPr>
      </a:lvl8pPr>
      <a:lvl9pPr marL="1828800" algn="ctr" rtl="0" fontAlgn="base">
        <a:spcBef>
          <a:spcPct val="0"/>
        </a:spcBef>
        <a:spcAft>
          <a:spcPct val="0"/>
        </a:spcAft>
        <a:defRPr sz="4400">
          <a:solidFill>
            <a:schemeClr val="tx2"/>
          </a:solidFill>
          <a:latin typeface="Arial" charset="0"/>
          <a:ea typeface="ＭＳ Ｐゴシック" pitchFamily="1" charset="-128"/>
        </a:defRPr>
      </a:lvl9pPr>
    </p:titleStyle>
    <p:bodyStyle>
      <a:lvl1pPr marL="342900" indent="-342900" algn="l" rtl="0" eaLnBrk="0" fontAlgn="base" hangingPunct="0">
        <a:spcBef>
          <a:spcPct val="20000"/>
        </a:spcBef>
        <a:spcAft>
          <a:spcPct val="0"/>
        </a:spcAft>
        <a:buChar char="•"/>
        <a:defRPr sz="3200">
          <a:solidFill>
            <a:srgbClr val="6F6E69"/>
          </a:solidFill>
          <a:latin typeface="+mn-lt"/>
          <a:ea typeface="+mn-ea"/>
          <a:cs typeface="+mn-cs"/>
        </a:defRPr>
      </a:lvl1pPr>
      <a:lvl2pPr marL="742950" indent="-285750" algn="l" rtl="0" eaLnBrk="0" fontAlgn="base" hangingPunct="0">
        <a:spcBef>
          <a:spcPct val="20000"/>
        </a:spcBef>
        <a:spcAft>
          <a:spcPct val="0"/>
        </a:spcAft>
        <a:buChar char="–"/>
        <a:defRPr sz="2800">
          <a:solidFill>
            <a:srgbClr val="6F6E69"/>
          </a:solidFill>
          <a:latin typeface="+mn-lt"/>
          <a:ea typeface="+mn-ea"/>
        </a:defRPr>
      </a:lvl2pPr>
      <a:lvl3pPr marL="1143000" indent="-228600" algn="l" rtl="0" eaLnBrk="0" fontAlgn="base" hangingPunct="0">
        <a:spcBef>
          <a:spcPct val="20000"/>
        </a:spcBef>
        <a:spcAft>
          <a:spcPct val="0"/>
        </a:spcAft>
        <a:buChar char="•"/>
        <a:defRPr sz="2400">
          <a:solidFill>
            <a:srgbClr val="6F6E69"/>
          </a:solidFill>
          <a:latin typeface="+mn-lt"/>
          <a:ea typeface="+mn-ea"/>
        </a:defRPr>
      </a:lvl3pPr>
      <a:lvl4pPr marL="1600200" indent="-228600" algn="l" rtl="0" eaLnBrk="0" fontAlgn="base" hangingPunct="0">
        <a:spcBef>
          <a:spcPct val="20000"/>
        </a:spcBef>
        <a:spcAft>
          <a:spcPct val="0"/>
        </a:spcAft>
        <a:buChar char="–"/>
        <a:defRPr sz="2000">
          <a:solidFill>
            <a:srgbClr val="6F6E69"/>
          </a:solidFill>
          <a:latin typeface="+mn-lt"/>
          <a:ea typeface="+mn-ea"/>
        </a:defRPr>
      </a:lvl4pPr>
      <a:lvl5pPr marL="2057400" indent="-228600" algn="l" rtl="0" eaLnBrk="0" fontAlgn="base" hangingPunct="0">
        <a:spcBef>
          <a:spcPct val="20000"/>
        </a:spcBef>
        <a:spcAft>
          <a:spcPct val="0"/>
        </a:spcAft>
        <a:buChar char="»"/>
        <a:defRPr sz="2000">
          <a:solidFill>
            <a:srgbClr val="6F6E69"/>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easynetq.com/design/logo_design_15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3202"/>
            <a:ext cx="9194988" cy="61299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9496" y="1564104"/>
            <a:ext cx="2057400" cy="1384995"/>
          </a:xfrm>
          <a:prstGeom prst="rect">
            <a:avLst/>
          </a:prstGeom>
          <a:noFill/>
        </p:spPr>
        <p:txBody>
          <a:bodyPr wrap="square" rtlCol="0">
            <a:spAutoFit/>
          </a:bodyPr>
          <a:lstStyle/>
          <a:p>
            <a:pPr algn="ctr"/>
            <a:r>
              <a:rPr lang="en-US" sz="2800" b="1" dirty="0" smtClean="0">
                <a:ln>
                  <a:solidFill>
                    <a:schemeClr val="bg1"/>
                  </a:solidFill>
                </a:ln>
              </a:rPr>
              <a:t>Queueing</a:t>
            </a:r>
          </a:p>
          <a:p>
            <a:pPr algn="ctr"/>
            <a:r>
              <a:rPr lang="en-US" sz="2800" b="1" dirty="0" smtClean="0">
                <a:ln>
                  <a:solidFill>
                    <a:schemeClr val="bg1"/>
                  </a:solidFill>
                </a:ln>
              </a:rPr>
              <a:t>Is</a:t>
            </a:r>
          </a:p>
          <a:p>
            <a:pPr algn="ctr"/>
            <a:r>
              <a:rPr lang="en-US" sz="2800" b="1" dirty="0" smtClean="0">
                <a:ln>
                  <a:solidFill>
                    <a:schemeClr val="bg1"/>
                  </a:solidFill>
                </a:ln>
              </a:rPr>
              <a:t>Easy</a:t>
            </a:r>
            <a:endParaRPr lang="en-US" sz="2800" b="1" dirty="0">
              <a:ln>
                <a:solidFill>
                  <a:schemeClr val="bg1"/>
                </a:solidFill>
              </a:ln>
            </a:endParaRPr>
          </a:p>
        </p:txBody>
      </p:sp>
      <p:sp>
        <p:nvSpPr>
          <p:cNvPr id="5" name="TextBox 4"/>
          <p:cNvSpPr txBox="1"/>
          <p:nvPr/>
        </p:nvSpPr>
        <p:spPr>
          <a:xfrm>
            <a:off x="6525128" y="1949120"/>
            <a:ext cx="2226623" cy="523220"/>
          </a:xfrm>
          <a:prstGeom prst="rect">
            <a:avLst/>
          </a:prstGeom>
          <a:noFill/>
        </p:spPr>
        <p:txBody>
          <a:bodyPr wrap="square" rtlCol="0">
            <a:spAutoFit/>
          </a:bodyPr>
          <a:lstStyle/>
          <a:p>
            <a:r>
              <a:rPr lang="en-US" sz="2800" b="1" dirty="0">
                <a:ln>
                  <a:solidFill>
                    <a:schemeClr val="bg1"/>
                  </a:solidFill>
                </a:ln>
              </a:rPr>
              <a:t>Convention</a:t>
            </a:r>
          </a:p>
        </p:txBody>
      </p:sp>
      <p:sp>
        <p:nvSpPr>
          <p:cNvPr id="6" name="TextBox 5"/>
          <p:cNvSpPr txBox="1"/>
          <p:nvPr/>
        </p:nvSpPr>
        <p:spPr>
          <a:xfrm>
            <a:off x="4693723" y="4188278"/>
            <a:ext cx="184731" cy="369332"/>
          </a:xfrm>
          <a:prstGeom prst="rect">
            <a:avLst/>
          </a:prstGeom>
          <a:noFill/>
        </p:spPr>
        <p:txBody>
          <a:bodyPr wrap="none" rtlCol="0">
            <a:spAutoFit/>
          </a:bodyPr>
          <a:lstStyle/>
          <a:p>
            <a:endParaRPr lang="en-US" sz="1800" dirty="0"/>
          </a:p>
        </p:txBody>
      </p:sp>
      <p:sp>
        <p:nvSpPr>
          <p:cNvPr id="9" name="TextBox 8"/>
          <p:cNvSpPr txBox="1"/>
          <p:nvPr/>
        </p:nvSpPr>
        <p:spPr>
          <a:xfrm>
            <a:off x="6348664" y="4393684"/>
            <a:ext cx="2531423" cy="523220"/>
          </a:xfrm>
          <a:prstGeom prst="rect">
            <a:avLst/>
          </a:prstGeom>
          <a:noFill/>
        </p:spPr>
        <p:txBody>
          <a:bodyPr wrap="square" rtlCol="0">
            <a:spAutoFit/>
          </a:bodyPr>
          <a:lstStyle/>
          <a:p>
            <a:r>
              <a:rPr lang="en-US" sz="2800" b="1" dirty="0">
                <a:ln>
                  <a:solidFill>
                    <a:schemeClr val="bg1"/>
                  </a:solidFill>
                </a:ln>
              </a:rPr>
              <a:t>Configuration</a:t>
            </a:r>
          </a:p>
        </p:txBody>
      </p:sp>
      <p:sp>
        <p:nvSpPr>
          <p:cNvPr id="7" name="TextBox 6"/>
          <p:cNvSpPr txBox="1"/>
          <p:nvPr/>
        </p:nvSpPr>
        <p:spPr>
          <a:xfrm>
            <a:off x="1011309" y="4326778"/>
            <a:ext cx="3805850" cy="1015663"/>
          </a:xfrm>
          <a:prstGeom prst="rect">
            <a:avLst/>
          </a:prstGeom>
          <a:noFill/>
        </p:spPr>
        <p:txBody>
          <a:bodyPr wrap="none" rtlCol="0">
            <a:spAutoFit/>
          </a:bodyPr>
          <a:lstStyle/>
          <a:p>
            <a:pPr algn="ctr"/>
            <a:r>
              <a:rPr lang="en-US" sz="3300" dirty="0">
                <a:solidFill>
                  <a:schemeClr val="bg1"/>
                </a:solidFill>
              </a:rPr>
              <a:t>Matthew D. Groves</a:t>
            </a:r>
          </a:p>
          <a:p>
            <a:pPr algn="ctr"/>
            <a:r>
              <a:rPr lang="en-US" sz="2700" dirty="0">
                <a:solidFill>
                  <a:schemeClr val="bg1"/>
                </a:solidFill>
              </a:rPr>
              <a:t>Heuristic Solutions</a:t>
            </a:r>
          </a:p>
        </p:txBody>
      </p:sp>
    </p:spTree>
    <p:extLst>
      <p:ext uri="{BB962C8B-B14F-4D97-AF65-F5344CB8AC3E}">
        <p14:creationId xmlns:p14="http://schemas.microsoft.com/office/powerpoint/2010/main" val="33109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Patterns:</a:t>
            </a: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&amp; 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&amp; 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Request &amp; Response</a:t>
            </a:r>
          </a:p>
        </p:txBody>
      </p:sp>
    </p:spTree>
    <p:extLst>
      <p:ext uri="{BB962C8B-B14F-4D97-AF65-F5344CB8AC3E}">
        <p14:creationId xmlns:p14="http://schemas.microsoft.com/office/powerpoint/2010/main" val="2609970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D022D9-6EEB-4EF0-B01F-D2A689606F0A}" type="slidenum">
              <a:rPr lang="en-US" smtClean="0"/>
              <a:pPr>
                <a:defRPr/>
              </a:pPr>
              <a:t>11</a:t>
            </a:fld>
            <a:endParaRPr lang="en-US" dirty="0"/>
          </a:p>
        </p:txBody>
      </p:sp>
      <p:sp>
        <p:nvSpPr>
          <p:cNvPr id="5" name="TextBox 4"/>
          <p:cNvSpPr txBox="1"/>
          <p:nvPr/>
        </p:nvSpPr>
        <p:spPr>
          <a:xfrm>
            <a:off x="807917" y="838200"/>
            <a:ext cx="7170554"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Send and Receive</a:t>
            </a:r>
            <a:endParaRPr lang="en-US" sz="4000" dirty="0">
              <a:solidFill>
                <a:schemeClr val="bg1"/>
              </a:solidFill>
            </a:endParaRPr>
          </a:p>
        </p:txBody>
      </p:sp>
      <p:sp>
        <p:nvSpPr>
          <p:cNvPr id="2" name="Rectangle 1"/>
          <p:cNvSpPr/>
          <p:nvPr/>
        </p:nvSpPr>
        <p:spPr bwMode="auto">
          <a:xfrm>
            <a:off x="2948298" y="3048000"/>
            <a:ext cx="2960106" cy="1371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33513"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[A]</a:t>
            </a:r>
          </a:p>
        </p:txBody>
      </p:sp>
      <p:sp>
        <p:nvSpPr>
          <p:cNvPr id="9" name="Rectangle 8"/>
          <p:cNvSpPr/>
          <p:nvPr/>
        </p:nvSpPr>
        <p:spPr bwMode="auto">
          <a:xfrm>
            <a:off x="433513"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Send Message [B]</a:t>
            </a:r>
          </a:p>
        </p:txBody>
      </p:sp>
      <p:sp>
        <p:nvSpPr>
          <p:cNvPr id="10" name="Rectangle 9"/>
          <p:cNvSpPr/>
          <p:nvPr/>
        </p:nvSpPr>
        <p:spPr bwMode="auto">
          <a:xfrm>
            <a:off x="6324600" y="2209800"/>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[A]</a:t>
            </a:r>
          </a:p>
        </p:txBody>
      </p:sp>
      <p:sp>
        <p:nvSpPr>
          <p:cNvPr id="12" name="Rectangle 11"/>
          <p:cNvSpPr/>
          <p:nvPr/>
        </p:nvSpPr>
        <p:spPr bwMode="auto">
          <a:xfrm>
            <a:off x="6324599" y="4080424"/>
            <a:ext cx="2098591" cy="1143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14" name="TextBox 13"/>
          <p:cNvSpPr txBox="1"/>
          <p:nvPr/>
        </p:nvSpPr>
        <p:spPr>
          <a:xfrm>
            <a:off x="2948298" y="3384755"/>
            <a:ext cx="1992853" cy="461665"/>
          </a:xfrm>
          <a:prstGeom prst="rect">
            <a:avLst/>
          </a:prstGeom>
          <a:noFill/>
        </p:spPr>
        <p:txBody>
          <a:bodyPr wrap="none" rtlCol="0">
            <a:spAutoFit/>
          </a:bodyPr>
          <a:lstStyle/>
          <a:p>
            <a:r>
              <a:rPr lang="en-US" dirty="0" smtClean="0"/>
              <a:t>[A][A][A][A]…</a:t>
            </a:r>
            <a:endParaRPr lang="en-US" dirty="0"/>
          </a:p>
        </p:txBody>
      </p:sp>
      <p:sp>
        <p:nvSpPr>
          <p:cNvPr id="15" name="TextBox 14"/>
          <p:cNvSpPr txBox="1"/>
          <p:nvPr/>
        </p:nvSpPr>
        <p:spPr>
          <a:xfrm>
            <a:off x="2948297" y="3384755"/>
            <a:ext cx="1992853" cy="461665"/>
          </a:xfrm>
          <a:prstGeom prst="rect">
            <a:avLst/>
          </a:prstGeom>
          <a:noFill/>
        </p:spPr>
        <p:txBody>
          <a:bodyPr wrap="none" rtlCol="0">
            <a:spAutoFit/>
          </a:bodyPr>
          <a:lstStyle/>
          <a:p>
            <a:r>
              <a:rPr lang="en-US" dirty="0" smtClean="0"/>
              <a:t>[A][B][A][B]…</a:t>
            </a:r>
            <a:endParaRPr lang="en-US" dirty="0"/>
          </a:p>
        </p:txBody>
      </p:sp>
      <p:cxnSp>
        <p:nvCxnSpPr>
          <p:cNvPr id="17" name="Straight Arrow Connector 16"/>
          <p:cNvCxnSpPr>
            <a:stCxn id="7" idx="3"/>
          </p:cNvCxnSpPr>
          <p:nvPr/>
        </p:nvCxnSpPr>
        <p:spPr bwMode="auto">
          <a:xfrm>
            <a:off x="2532104" y="2781300"/>
            <a:ext cx="416193" cy="112634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9" idx="3"/>
          </p:cNvCxnSpPr>
          <p:nvPr/>
        </p:nvCxnSpPr>
        <p:spPr bwMode="auto">
          <a:xfrm flipV="1">
            <a:off x="2532104" y="3733800"/>
            <a:ext cx="416193"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2" idx="3"/>
            <a:endCxn id="10" idx="1"/>
          </p:cNvCxnSpPr>
          <p:nvPr/>
        </p:nvCxnSpPr>
        <p:spPr bwMode="auto">
          <a:xfrm flipV="1">
            <a:off x="5908404" y="2781300"/>
            <a:ext cx="416196" cy="9525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3"/>
            <a:endCxn id="12" idx="1"/>
          </p:cNvCxnSpPr>
          <p:nvPr/>
        </p:nvCxnSpPr>
        <p:spPr bwMode="auto">
          <a:xfrm>
            <a:off x="5908404" y="3733800"/>
            <a:ext cx="416195" cy="918124"/>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27" name="Rectangle 26"/>
          <p:cNvSpPr/>
          <p:nvPr/>
        </p:nvSpPr>
        <p:spPr bwMode="auto">
          <a:xfrm>
            <a:off x="6649661" y="4910060"/>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
        <p:nvSpPr>
          <p:cNvPr id="28" name="Rectangle 27"/>
          <p:cNvSpPr/>
          <p:nvPr/>
        </p:nvSpPr>
        <p:spPr bwMode="auto">
          <a:xfrm>
            <a:off x="6761204" y="5704015"/>
            <a:ext cx="2098591" cy="88114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Receive Message [B]</a:t>
            </a:r>
          </a:p>
        </p:txBody>
      </p:sp>
    </p:spTree>
    <p:extLst>
      <p:ext uri="{BB962C8B-B14F-4D97-AF65-F5344CB8AC3E}">
        <p14:creationId xmlns:p14="http://schemas.microsoft.com/office/powerpoint/2010/main" val="32898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p:bldP spid="15" grpId="0"/>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4962" y="838200"/>
            <a:ext cx="8196476"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Publish and Subscribe</a:t>
            </a:r>
            <a:endParaRPr lang="en-US" sz="4000" dirty="0">
              <a:solidFill>
                <a:schemeClr val="bg1"/>
              </a:solidFill>
            </a:endParaRPr>
          </a:p>
        </p:txBody>
      </p:sp>
      <p:sp>
        <p:nvSpPr>
          <p:cNvPr id="2" name="Rectangle 1"/>
          <p:cNvSpPr/>
          <p:nvPr/>
        </p:nvSpPr>
        <p:spPr bwMode="auto">
          <a:xfrm>
            <a:off x="3004981" y="1676400"/>
            <a:ext cx="3048000" cy="7078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Publish Message [A]</a:t>
            </a:r>
          </a:p>
        </p:txBody>
      </p:sp>
      <p:sp>
        <p:nvSpPr>
          <p:cNvPr id="3" name="Rectangle 2"/>
          <p:cNvSpPr/>
          <p:nvPr/>
        </p:nvSpPr>
        <p:spPr bwMode="auto">
          <a:xfrm>
            <a:off x="294962"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59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6248400" y="4191000"/>
            <a:ext cx="2514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458131" y="4953000"/>
            <a:ext cx="25146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621300" y="5791200"/>
            <a:ext cx="2514600" cy="762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Subscribe to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Do Task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294962" y="2748171"/>
            <a:ext cx="8468038" cy="45222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Queues</a:t>
            </a:r>
          </a:p>
        </p:txBody>
      </p:sp>
      <p:sp>
        <p:nvSpPr>
          <p:cNvPr id="11" name="Rectangle 10"/>
          <p:cNvSpPr/>
          <p:nvPr/>
        </p:nvSpPr>
        <p:spPr bwMode="auto">
          <a:xfrm>
            <a:off x="294962"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X</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2" name="Rectangle 11"/>
          <p:cNvSpPr/>
          <p:nvPr/>
        </p:nvSpPr>
        <p:spPr bwMode="auto">
          <a:xfrm>
            <a:off x="3135900" y="3239866"/>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Y</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3" name="Rectangle 12"/>
          <p:cNvSpPr/>
          <p:nvPr/>
        </p:nvSpPr>
        <p:spPr bwMode="auto">
          <a:xfrm>
            <a:off x="6218903" y="3237362"/>
            <a:ext cx="2514600" cy="49643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 Queue</a:t>
            </a:r>
            <a:r>
              <a:rPr lang="en-US" dirty="0"/>
              <a:t> </a:t>
            </a:r>
            <a:r>
              <a:rPr lang="en-US" dirty="0" smtClean="0"/>
              <a:t>for Z</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7" name="Straight Arrow Connector 16"/>
          <p:cNvCxnSpPr>
            <a:stCxn id="3" idx="0"/>
            <a:endCxn id="11" idx="2"/>
          </p:cNvCxnSpPr>
          <p:nvPr/>
        </p:nvCxnSpPr>
        <p:spPr bwMode="auto">
          <a:xfrm flipV="1">
            <a:off x="1552262" y="3733800"/>
            <a:ext cx="0"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6" idx="0"/>
            <a:endCxn id="12" idx="2"/>
          </p:cNvCxnSpPr>
          <p:nvPr/>
        </p:nvCxnSpPr>
        <p:spPr bwMode="auto">
          <a:xfrm flipV="1">
            <a:off x="4393200" y="3736304"/>
            <a:ext cx="0" cy="454696"/>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Arrow Connector 20"/>
          <p:cNvCxnSpPr>
            <a:stCxn id="7" idx="0"/>
            <a:endCxn id="13" idx="2"/>
          </p:cNvCxnSpPr>
          <p:nvPr/>
        </p:nvCxnSpPr>
        <p:spPr bwMode="auto">
          <a:xfrm flipH="1" flipV="1">
            <a:off x="7476203" y="3733800"/>
            <a:ext cx="29497" cy="4572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3" name="Straight Arrow Connector 22"/>
          <p:cNvCxnSpPr>
            <a:stCxn id="2" idx="2"/>
            <a:endCxn id="10" idx="0"/>
          </p:cNvCxnSpPr>
          <p:nvPr/>
        </p:nvCxnSpPr>
        <p:spPr bwMode="auto">
          <a:xfrm>
            <a:off x="4528981" y="2384286"/>
            <a:ext cx="0" cy="363885"/>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15548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1524000" y="3276600"/>
            <a:ext cx="5943600" cy="1637034"/>
          </a:xfrm>
          <a:prstGeom prst="rect">
            <a:avLst/>
          </a:prstGeom>
          <a:solidFill>
            <a:schemeClr val="accent1">
              <a:alpha val="26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5" name="TextBox 4"/>
          <p:cNvSpPr txBox="1"/>
          <p:nvPr/>
        </p:nvSpPr>
        <p:spPr>
          <a:xfrm>
            <a:off x="165919" y="838200"/>
            <a:ext cx="8454559" cy="707886"/>
          </a:xfrm>
          <a:prstGeom prst="rect">
            <a:avLst/>
          </a:prstGeom>
          <a:noFill/>
        </p:spPr>
        <p:txBody>
          <a:bodyPr wrap="none" rtlCol="0">
            <a:spAutoFit/>
          </a:bodyPr>
          <a:lstStyle/>
          <a:p>
            <a:pPr algn="ctr"/>
            <a:r>
              <a:rPr lang="en-US" sz="4000" dirty="0" err="1" smtClean="0">
                <a:solidFill>
                  <a:schemeClr val="bg1"/>
                </a:solidFill>
              </a:rPr>
              <a:t>EasyNetQ</a:t>
            </a:r>
            <a:r>
              <a:rPr lang="en-US" sz="4000" dirty="0" smtClean="0">
                <a:solidFill>
                  <a:schemeClr val="bg1"/>
                </a:solidFill>
              </a:rPr>
              <a:t> – Request and Response</a:t>
            </a:r>
            <a:endParaRPr lang="en-US" sz="4000" dirty="0">
              <a:solidFill>
                <a:schemeClr val="bg1"/>
              </a:solidFill>
            </a:endParaRPr>
          </a:p>
        </p:txBody>
      </p:sp>
      <p:sp>
        <p:nvSpPr>
          <p:cNvPr id="2" name="Rectangle 1"/>
          <p:cNvSpPr/>
          <p:nvPr/>
        </p:nvSpPr>
        <p:spPr bwMode="auto">
          <a:xfrm>
            <a:off x="3276600" y="1828800"/>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Requester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Has</a:t>
            </a:r>
            <a:r>
              <a:rPr kumimoji="0" lang="en-US" sz="2400" b="0" i="0" u="none" strike="noStrike" cap="none" normalizeH="0" baseline="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Wants [B]</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18288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Request</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smtClean="0">
                <a:ln>
                  <a:noFill/>
                </a:ln>
                <a:solidFill>
                  <a:schemeClr val="tx1"/>
                </a:solidFill>
                <a:effectLst/>
                <a:latin typeface="Arial" charset="0"/>
                <a:ea typeface="ＭＳ Ｐゴシック" pitchFamily="1" charset="-128"/>
              </a:rPr>
              <a:t>[A]</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4724400" y="3515032"/>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Response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Queue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[B]</a:t>
            </a:r>
          </a:p>
        </p:txBody>
      </p:sp>
      <p:sp>
        <p:nvSpPr>
          <p:cNvPr id="8" name="Rectangle 7"/>
          <p:cNvSpPr/>
          <p:nvPr/>
        </p:nvSpPr>
        <p:spPr bwMode="auto">
          <a:xfrm>
            <a:off x="3341739" y="5201265"/>
            <a:ext cx="2362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Responder Expects</a:t>
            </a:r>
            <a:r>
              <a:rPr kumimoji="0" lang="en-US" sz="2400" b="0" i="0" u="none" strike="noStrike" cap="none" normalizeH="0" dirty="0" smtClean="0">
                <a:ln>
                  <a:noFill/>
                </a:ln>
                <a:solidFill>
                  <a:schemeClr val="tx1"/>
                </a:solidFill>
                <a:effectLst/>
                <a:latin typeface="Arial" charset="0"/>
                <a:ea typeface="ＭＳ Ｐゴシック" pitchFamily="1" charset="-128"/>
              </a:rPr>
              <a:t> [A],</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Returns [B]</a:t>
            </a:r>
            <a:endParaRPr kumimoji="0" lang="en-US" sz="2400" b="0" i="0" u="none" strike="noStrike" cap="none" normalizeH="0" dirty="0" smtClean="0">
              <a:ln>
                <a:noFill/>
              </a:ln>
              <a:solidFill>
                <a:schemeClr val="tx1"/>
              </a:solidFill>
              <a:effectLst/>
              <a:latin typeface="Arial" charset="0"/>
              <a:ea typeface="ＭＳ Ｐゴシック" pitchFamily="1" charset="-128"/>
            </a:endParaRPr>
          </a:p>
        </p:txBody>
      </p:sp>
      <p:cxnSp>
        <p:nvCxnSpPr>
          <p:cNvPr id="9" name="Straight Arrow Connector 8"/>
          <p:cNvCxnSpPr>
            <a:stCxn id="2" idx="2"/>
            <a:endCxn id="6" idx="0"/>
          </p:cNvCxnSpPr>
          <p:nvPr/>
        </p:nvCxnSpPr>
        <p:spPr bwMode="auto">
          <a:xfrm flipH="1">
            <a:off x="30099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1" name="Straight Arrow Connector 10"/>
          <p:cNvCxnSpPr>
            <a:stCxn id="6" idx="2"/>
            <a:endCxn id="8" idx="0"/>
          </p:cNvCxnSpPr>
          <p:nvPr/>
        </p:nvCxnSpPr>
        <p:spPr bwMode="auto">
          <a:xfrm>
            <a:off x="3009900" y="4734232"/>
            <a:ext cx="1512939"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3" name="Straight Arrow Connector 12"/>
          <p:cNvCxnSpPr>
            <a:stCxn id="8" idx="0"/>
            <a:endCxn id="7" idx="2"/>
          </p:cNvCxnSpPr>
          <p:nvPr/>
        </p:nvCxnSpPr>
        <p:spPr bwMode="auto">
          <a:xfrm flipV="1">
            <a:off x="4522839" y="4734232"/>
            <a:ext cx="1382661" cy="467033"/>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5" name="Straight Arrow Connector 14"/>
          <p:cNvCxnSpPr>
            <a:stCxn id="7" idx="0"/>
            <a:endCxn id="2" idx="2"/>
          </p:cNvCxnSpPr>
          <p:nvPr/>
        </p:nvCxnSpPr>
        <p:spPr bwMode="auto">
          <a:xfrm flipH="1" flipV="1">
            <a:off x="4457700" y="3048000"/>
            <a:ext cx="1447800" cy="467032"/>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Tree>
    <p:extLst>
      <p:ext uri="{BB962C8B-B14F-4D97-AF65-F5344CB8AC3E}">
        <p14:creationId xmlns:p14="http://schemas.microsoft.com/office/powerpoint/2010/main" val="20895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838200"/>
            <a:ext cx="8653301" cy="4401205"/>
          </a:xfrm>
          <a:prstGeom prst="rect">
            <a:avLst/>
          </a:prstGeom>
          <a:noFill/>
        </p:spPr>
        <p:txBody>
          <a:bodyPr wrap="square" rtlCol="0">
            <a:spAutoFit/>
          </a:bodyPr>
          <a:lstStyle/>
          <a:p>
            <a:pPr algn="ctr"/>
            <a:r>
              <a:rPr lang="en-US" sz="4000" dirty="0" err="1" smtClean="0">
                <a:solidFill>
                  <a:schemeClr val="bg1"/>
                </a:solidFill>
              </a:rPr>
              <a:t>EasyNetQ</a:t>
            </a:r>
            <a:r>
              <a:rPr lang="en-US" sz="4000" dirty="0" smtClean="0">
                <a:solidFill>
                  <a:schemeClr val="bg1"/>
                </a:solidFill>
              </a:rPr>
              <a:t> Code:</a:t>
            </a:r>
          </a:p>
          <a:p>
            <a:pPr algn="ctr"/>
            <a:endParaRPr lang="en-US" sz="4000" dirty="0" smtClean="0">
              <a:solidFill>
                <a:schemeClr val="bg1"/>
              </a:solidFill>
            </a:endParaRPr>
          </a:p>
          <a:p>
            <a:pPr marL="742950" indent="-742950">
              <a:buAutoNum type="arabicPeriod"/>
            </a:pPr>
            <a:r>
              <a:rPr lang="en-US" sz="4000" dirty="0" smtClean="0">
                <a:solidFill>
                  <a:schemeClr val="bg1"/>
                </a:solidFill>
              </a:rPr>
              <a:t>Send &amp; Receive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bg1"/>
                </a:solidFill>
              </a:rPr>
              <a:t>Publish &amp; Subscribe</a:t>
            </a:r>
          </a:p>
          <a:p>
            <a:pPr marL="742950" indent="-742950">
              <a:buAutoNum type="arabicPeriod"/>
            </a:pPr>
            <a:endParaRPr lang="en-US" sz="4000" dirty="0" smtClean="0">
              <a:solidFill>
                <a:schemeClr val="bg1"/>
              </a:solidFill>
            </a:endParaRPr>
          </a:p>
          <a:p>
            <a:pPr marL="742950" indent="-742950">
              <a:buAutoNum type="arabicPeriod"/>
            </a:pPr>
            <a:r>
              <a:rPr lang="en-US" sz="4000" dirty="0" smtClean="0">
                <a:solidFill>
                  <a:schemeClr val="tx1">
                    <a:lumMod val="75000"/>
                  </a:schemeClr>
                </a:solidFill>
              </a:rPr>
              <a:t>Request &amp; Response</a:t>
            </a:r>
          </a:p>
        </p:txBody>
      </p:sp>
    </p:spTree>
    <p:extLst>
      <p:ext uri="{BB962C8B-B14F-4D97-AF65-F5344CB8AC3E}">
        <p14:creationId xmlns:p14="http://schemas.microsoft.com/office/powerpoint/2010/main" val="3384064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TextBox 1"/>
          <p:cNvSpPr txBox="1"/>
          <p:nvPr/>
        </p:nvSpPr>
        <p:spPr>
          <a:xfrm>
            <a:off x="381000" y="2438400"/>
            <a:ext cx="8571577" cy="2554545"/>
          </a:xfrm>
          <a:prstGeom prst="rect">
            <a:avLst/>
          </a:prstGeom>
          <a:noFill/>
        </p:spPr>
        <p:txBody>
          <a:bodyPr wrap="none" rtlCol="0">
            <a:spAutoFit/>
          </a:bodyPr>
          <a:lstStyle/>
          <a:p>
            <a:pPr marL="457200" indent="-457200">
              <a:buFont typeface="+mj-lt"/>
              <a:buAutoNum type="arabicPeriod"/>
            </a:pPr>
            <a:r>
              <a:rPr lang="en-US" sz="3200" dirty="0" smtClean="0">
                <a:solidFill>
                  <a:schemeClr val="bg1"/>
                </a:solidFill>
              </a:rPr>
              <a:t>Which features are/are not being used?</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customers are using which features?</a:t>
            </a:r>
          </a:p>
          <a:p>
            <a:pPr marL="457200" indent="-457200">
              <a:buFont typeface="+mj-lt"/>
              <a:buAutoNum type="arabicPeriod"/>
            </a:pPr>
            <a:endParaRPr lang="en-US" sz="3200" dirty="0" smtClean="0">
              <a:solidFill>
                <a:schemeClr val="bg1"/>
              </a:solidFill>
            </a:endParaRPr>
          </a:p>
          <a:p>
            <a:pPr marL="457200" indent="-457200">
              <a:buFont typeface="+mj-lt"/>
              <a:buAutoNum type="arabicPeriod"/>
            </a:pPr>
            <a:r>
              <a:rPr lang="en-US" sz="3200" dirty="0" smtClean="0">
                <a:solidFill>
                  <a:schemeClr val="bg1"/>
                </a:solidFill>
              </a:rPr>
              <a:t>Which users are using which features?</a:t>
            </a:r>
            <a:endParaRPr lang="en-US" sz="3200" dirty="0">
              <a:solidFill>
                <a:schemeClr val="bg1"/>
              </a:solidFill>
            </a:endParaRPr>
          </a:p>
        </p:txBody>
      </p:sp>
    </p:spTree>
    <p:extLst>
      <p:ext uri="{BB962C8B-B14F-4D97-AF65-F5344CB8AC3E}">
        <p14:creationId xmlns:p14="http://schemas.microsoft.com/office/powerpoint/2010/main" val="2358411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32280" y="838200"/>
            <a:ext cx="2521844" cy="707886"/>
          </a:xfrm>
          <a:prstGeom prst="rect">
            <a:avLst/>
          </a:prstGeom>
          <a:noFill/>
        </p:spPr>
        <p:txBody>
          <a:bodyPr wrap="none" rtlCol="0">
            <a:spAutoFit/>
          </a:bodyPr>
          <a:lstStyle/>
          <a:p>
            <a:pPr algn="ctr"/>
            <a:r>
              <a:rPr lang="en-US" sz="4000" dirty="0" err="1" smtClean="0">
                <a:solidFill>
                  <a:schemeClr val="bg1"/>
                </a:solidFill>
              </a:rPr>
              <a:t>EmpiriCall</a:t>
            </a:r>
            <a:endParaRPr lang="en-US" sz="4000" dirty="0">
              <a:solidFill>
                <a:schemeClr val="bg1"/>
              </a:solidFill>
            </a:endParaRPr>
          </a:p>
        </p:txBody>
      </p:sp>
      <p:sp>
        <p:nvSpPr>
          <p:cNvPr id="2" name="Rectangle 1"/>
          <p:cNvSpPr/>
          <p:nvPr/>
        </p:nvSpPr>
        <p:spPr bwMode="auto">
          <a:xfrm>
            <a:off x="609600" y="213360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(feature 1)</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6" name="Rectangle 5"/>
          <p:cNvSpPr/>
          <p:nvPr/>
        </p:nvSpPr>
        <p:spPr bwMode="auto">
          <a:xfrm>
            <a:off x="3132280" y="213360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creation</a:t>
            </a:r>
          </a:p>
        </p:txBody>
      </p:sp>
      <p:sp>
        <p:nvSpPr>
          <p:cNvPr id="8" name="Rectangle 7"/>
          <p:cNvSpPr/>
          <p:nvPr/>
        </p:nvSpPr>
        <p:spPr bwMode="auto">
          <a:xfrm>
            <a:off x="3132280" y="274320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Learning Plan view</a:t>
            </a:r>
          </a:p>
        </p:txBody>
      </p:sp>
      <p:sp>
        <p:nvSpPr>
          <p:cNvPr id="9" name="Rectangle 8"/>
          <p:cNvSpPr/>
          <p:nvPr/>
        </p:nvSpPr>
        <p:spPr bwMode="auto">
          <a:xfrm>
            <a:off x="3132280" y="333268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mtClean="0"/>
              <a:t>Reflective </a:t>
            </a:r>
            <a:r>
              <a:rPr lang="en-US" smtClean="0"/>
              <a:t>Practice </a:t>
            </a:r>
            <a:r>
              <a:rPr lang="en-US" dirty="0" smtClean="0"/>
              <a:t>Exercises</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10" name="Rectangle 9"/>
          <p:cNvSpPr/>
          <p:nvPr/>
        </p:nvSpPr>
        <p:spPr bwMode="auto">
          <a:xfrm>
            <a:off x="609600" y="4164810"/>
            <a:ext cx="2133600" cy="171039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Workflow</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Admin</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(feature 2)</a:t>
            </a:r>
          </a:p>
        </p:txBody>
      </p:sp>
      <p:sp>
        <p:nvSpPr>
          <p:cNvPr id="11" name="Rectangle 10"/>
          <p:cNvSpPr/>
          <p:nvPr/>
        </p:nvSpPr>
        <p:spPr bwMode="auto">
          <a:xfrm>
            <a:off x="3132280" y="4164810"/>
            <a:ext cx="4716320" cy="533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Create new Workflow</a:t>
            </a:r>
          </a:p>
        </p:txBody>
      </p:sp>
      <p:sp>
        <p:nvSpPr>
          <p:cNvPr id="12" name="Rectangle 11"/>
          <p:cNvSpPr/>
          <p:nvPr/>
        </p:nvSpPr>
        <p:spPr bwMode="auto">
          <a:xfrm>
            <a:off x="3132280" y="4774410"/>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Automation to Workflow</a:t>
            </a:r>
          </a:p>
        </p:txBody>
      </p:sp>
      <p:sp>
        <p:nvSpPr>
          <p:cNvPr id="13" name="Rectangle 12"/>
          <p:cNvSpPr/>
          <p:nvPr/>
        </p:nvSpPr>
        <p:spPr bwMode="auto">
          <a:xfrm>
            <a:off x="3132280" y="5363892"/>
            <a:ext cx="4716320" cy="51131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Add Behavior to Workflow</a:t>
            </a:r>
          </a:p>
        </p:txBody>
      </p:sp>
    </p:spTree>
    <p:extLst>
      <p:ext uri="{BB962C8B-B14F-4D97-AF65-F5344CB8AC3E}">
        <p14:creationId xmlns:p14="http://schemas.microsoft.com/office/powerpoint/2010/main" val="1087166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3467" y="2895600"/>
            <a:ext cx="6971780" cy="1323439"/>
          </a:xfrm>
          <a:prstGeom prst="rect">
            <a:avLst/>
          </a:prstGeom>
          <a:noFill/>
        </p:spPr>
        <p:txBody>
          <a:bodyPr wrap="none" rtlCol="0">
            <a:spAutoFit/>
          </a:bodyPr>
          <a:lstStyle/>
          <a:p>
            <a:pPr algn="ctr"/>
            <a:r>
              <a:rPr lang="en-US" sz="4000" dirty="0" smtClean="0">
                <a:solidFill>
                  <a:schemeClr val="bg1"/>
                </a:solidFill>
              </a:rPr>
              <a:t>Demo:</a:t>
            </a:r>
          </a:p>
          <a:p>
            <a:pPr algn="ctr"/>
            <a:r>
              <a:rPr lang="en-US" sz="4000" dirty="0" err="1" smtClean="0">
                <a:solidFill>
                  <a:schemeClr val="bg1"/>
                </a:solidFill>
              </a:rPr>
              <a:t>EmpiriCall</a:t>
            </a:r>
            <a:r>
              <a:rPr lang="en-US" sz="4000" dirty="0" smtClean="0">
                <a:solidFill>
                  <a:schemeClr val="bg1"/>
                </a:solidFill>
              </a:rPr>
              <a:t> on </a:t>
            </a:r>
            <a:r>
              <a:rPr lang="en-US" sz="4000" dirty="0" err="1" smtClean="0">
                <a:solidFill>
                  <a:schemeClr val="bg1"/>
                </a:solidFill>
              </a:rPr>
              <a:t>LearningBuilder</a:t>
            </a:r>
            <a:endParaRPr lang="en-US" sz="4000" dirty="0">
              <a:solidFill>
                <a:schemeClr val="bg1"/>
              </a:solidFill>
            </a:endParaRPr>
          </a:p>
        </p:txBody>
      </p:sp>
    </p:spTree>
    <p:extLst>
      <p:ext uri="{BB962C8B-B14F-4D97-AF65-F5344CB8AC3E}">
        <p14:creationId xmlns:p14="http://schemas.microsoft.com/office/powerpoint/2010/main" val="3348753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648" y="1447799"/>
            <a:ext cx="5867400" cy="4524315"/>
          </a:xfrm>
          <a:prstGeom prst="rect">
            <a:avLst/>
          </a:prstGeom>
          <a:noFill/>
        </p:spPr>
        <p:txBody>
          <a:bodyPr wrap="square" rtlCol="0">
            <a:spAutoFit/>
          </a:bodyPr>
          <a:lstStyle/>
          <a:p>
            <a:r>
              <a:rPr lang="en-US" sz="3600" dirty="0" smtClean="0">
                <a:solidFill>
                  <a:schemeClr val="bg1"/>
                </a:solidFill>
              </a:rPr>
              <a:t>Code and Slides:</a:t>
            </a:r>
          </a:p>
          <a:p>
            <a:r>
              <a:rPr lang="en-US" sz="3600" dirty="0" smtClean="0">
                <a:solidFill>
                  <a:schemeClr val="bg1"/>
                </a:solidFill>
              </a:rPr>
              <a:t> github.com/</a:t>
            </a:r>
            <a:r>
              <a:rPr lang="en-US" sz="3600" dirty="0" err="1" smtClean="0">
                <a:solidFill>
                  <a:schemeClr val="bg1"/>
                </a:solidFill>
              </a:rPr>
              <a:t>mgroves</a:t>
            </a:r>
            <a:endParaRPr lang="en-US" sz="3600" dirty="0" smtClean="0">
              <a:solidFill>
                <a:schemeClr val="bg1"/>
              </a:solidFill>
            </a:endParaRPr>
          </a:p>
          <a:p>
            <a:endParaRPr lang="en-US" sz="3600" dirty="0">
              <a:solidFill>
                <a:schemeClr val="bg1"/>
              </a:solidFill>
            </a:endParaRPr>
          </a:p>
          <a:p>
            <a:r>
              <a:rPr lang="en-US" sz="3600" dirty="0" smtClean="0">
                <a:solidFill>
                  <a:schemeClr val="bg1"/>
                </a:solidFill>
              </a:rPr>
              <a:t>Contact Me:</a:t>
            </a:r>
          </a:p>
          <a:p>
            <a:r>
              <a:rPr lang="en-US" sz="3600" dirty="0" smtClean="0">
                <a:solidFill>
                  <a:schemeClr val="bg1"/>
                </a:solidFill>
              </a:rPr>
              <a:t> mgroves.com</a:t>
            </a:r>
          </a:p>
          <a:p>
            <a:endParaRPr lang="en-US" sz="3600" dirty="0" smtClean="0">
              <a:solidFill>
                <a:schemeClr val="bg1"/>
              </a:solidFill>
            </a:endParaRPr>
          </a:p>
          <a:p>
            <a:r>
              <a:rPr lang="en-US" sz="3600" dirty="0" smtClean="0">
                <a:solidFill>
                  <a:schemeClr val="bg1"/>
                </a:solidFill>
              </a:rPr>
              <a:t>Buy My Book:</a:t>
            </a:r>
          </a:p>
          <a:p>
            <a:r>
              <a:rPr lang="en-US" sz="3600" dirty="0" smtClean="0">
                <a:solidFill>
                  <a:schemeClr val="bg1"/>
                </a:solidFill>
              </a:rPr>
              <a:t> manning.com/groves</a:t>
            </a:r>
            <a:endParaRPr lang="en-US" sz="3600" dirty="0">
              <a:solidFill>
                <a:schemeClr val="bg1"/>
              </a:solidFill>
            </a:endParaRPr>
          </a:p>
        </p:txBody>
      </p:sp>
      <p:pic>
        <p:nvPicPr>
          <p:cNvPr id="2" name="Picture 1"/>
          <p:cNvPicPr>
            <a:picLocks noChangeAspect="1"/>
          </p:cNvPicPr>
          <p:nvPr/>
        </p:nvPicPr>
        <p:blipFill>
          <a:blip r:embed="rId3"/>
          <a:stretch>
            <a:fillRect/>
          </a:stretch>
        </p:blipFill>
        <p:spPr>
          <a:xfrm>
            <a:off x="5181600" y="762000"/>
            <a:ext cx="3810000" cy="5741096"/>
          </a:xfrm>
          <a:prstGeom prst="rect">
            <a:avLst/>
          </a:prstGeom>
        </p:spPr>
      </p:pic>
    </p:spTree>
    <p:extLst>
      <p:ext uri="{BB962C8B-B14F-4D97-AF65-F5344CB8AC3E}">
        <p14:creationId xmlns:p14="http://schemas.microsoft.com/office/powerpoint/2010/main" val="3423175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297905" y="6324600"/>
            <a:ext cx="3810000" cy="228600"/>
          </a:xfrm>
        </p:spPr>
        <p:txBody>
          <a:bodyPr/>
          <a:lstStyle/>
          <a:p>
            <a:pPr>
              <a:defRPr/>
            </a:pPr>
            <a:r>
              <a:rPr lang="en-US" dirty="0"/>
              <a:t>https://www.flickr.com/photos/uaeincredible/217849066</a:t>
            </a:r>
          </a:p>
        </p:txBody>
      </p:sp>
      <p:sp>
        <p:nvSpPr>
          <p:cNvPr id="5" name="TextBox 4"/>
          <p:cNvSpPr txBox="1"/>
          <p:nvPr/>
        </p:nvSpPr>
        <p:spPr>
          <a:xfrm>
            <a:off x="2209800" y="1143000"/>
            <a:ext cx="4580100" cy="584775"/>
          </a:xfrm>
          <a:prstGeom prst="rect">
            <a:avLst/>
          </a:prstGeom>
          <a:noFill/>
        </p:spPr>
        <p:txBody>
          <a:bodyPr wrap="none" rtlCol="0">
            <a:spAutoFit/>
          </a:bodyPr>
          <a:lstStyle/>
          <a:p>
            <a:r>
              <a:rPr lang="en-US" sz="3200" dirty="0" smtClean="0">
                <a:solidFill>
                  <a:schemeClr val="bg1"/>
                </a:solidFill>
              </a:rPr>
              <a:t>Queueing is Intimidating</a:t>
            </a:r>
            <a:endParaRPr lang="en-US" sz="3200" dirty="0">
              <a:solidFill>
                <a:schemeClr val="bg1"/>
              </a:solidFill>
            </a:endParaRPr>
          </a:p>
        </p:txBody>
      </p:sp>
      <p:pic>
        <p:nvPicPr>
          <p:cNvPr id="7" name="Picture 6"/>
          <p:cNvPicPr>
            <a:picLocks noChangeAspect="1"/>
          </p:cNvPicPr>
          <p:nvPr/>
        </p:nvPicPr>
        <p:blipFill>
          <a:blip r:embed="rId3"/>
          <a:stretch>
            <a:fillRect/>
          </a:stretch>
        </p:blipFill>
        <p:spPr>
          <a:xfrm>
            <a:off x="1295400" y="1798367"/>
            <a:ext cx="6603365" cy="4399492"/>
          </a:xfrm>
          <a:prstGeom prst="rect">
            <a:avLst/>
          </a:prstGeom>
        </p:spPr>
      </p:pic>
    </p:spTree>
    <p:extLst>
      <p:ext uri="{BB962C8B-B14F-4D97-AF65-F5344CB8AC3E}">
        <p14:creationId xmlns:p14="http://schemas.microsoft.com/office/powerpoint/2010/main" val="21055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981200" y="914400"/>
            <a:ext cx="4576894" cy="707886"/>
          </a:xfrm>
          <a:prstGeom prst="rect">
            <a:avLst/>
          </a:prstGeom>
          <a:noFill/>
        </p:spPr>
        <p:txBody>
          <a:bodyPr wrap="none" rtlCol="0">
            <a:spAutoFit/>
          </a:bodyPr>
          <a:lstStyle/>
          <a:p>
            <a:r>
              <a:rPr lang="en-US" sz="4000" dirty="0" smtClean="0">
                <a:solidFill>
                  <a:schemeClr val="bg1"/>
                </a:solidFill>
              </a:rPr>
              <a:t>Matthew D. Groves</a:t>
            </a:r>
            <a:endParaRPr lang="en-US" sz="4000" dirty="0">
              <a:solidFill>
                <a:schemeClr val="bg1"/>
              </a:solidFill>
            </a:endParaRPr>
          </a:p>
        </p:txBody>
      </p:sp>
      <p:sp>
        <p:nvSpPr>
          <p:cNvPr id="10" name="TextBox 9"/>
          <p:cNvSpPr txBox="1"/>
          <p:nvPr/>
        </p:nvSpPr>
        <p:spPr>
          <a:xfrm>
            <a:off x="304800" y="1828800"/>
            <a:ext cx="8686799" cy="3785652"/>
          </a:xfrm>
          <a:prstGeom prst="rect">
            <a:avLst/>
          </a:prstGeom>
          <a:noFill/>
        </p:spPr>
        <p:txBody>
          <a:bodyPr wrap="square" rtlCol="0">
            <a:spAutoFit/>
          </a:bodyPr>
          <a:lstStyle/>
          <a:p>
            <a:pPr marL="342900" indent="-342900">
              <a:buFont typeface="Arial" panose="020B0604020202020204" pitchFamily="34" charset="0"/>
              <a:buChar char="•"/>
            </a:pPr>
            <a:r>
              <a:rPr lang="en-US" dirty="0" smtClean="0">
                <a:solidFill>
                  <a:schemeClr val="bg1"/>
                </a:solidFill>
              </a:rPr>
              <a:t>I’ve been writing code since I was 8</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Software Developer with Heuristic Solutions</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mainly work with .NET, but I also dabble in JS, PHP, mobile, </a:t>
            </a:r>
            <a:r>
              <a:rPr lang="en-US" dirty="0" err="1" smtClean="0">
                <a:solidFill>
                  <a:schemeClr val="bg1"/>
                </a:solidFill>
              </a:rPr>
              <a:t>etc</a:t>
            </a:r>
            <a:endParaRPr lang="en-US" dirty="0" smtClean="0">
              <a:solidFill>
                <a:schemeClr val="bg1"/>
              </a:solidFill>
            </a:endParaRP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BS, MBA, PostSharp MVP, Microsoft MVP</a:t>
            </a:r>
          </a:p>
          <a:p>
            <a:pPr marL="342900" indent="-342900">
              <a:buFont typeface="Arial" panose="020B0604020202020204" pitchFamily="34" charset="0"/>
              <a:buChar char="•"/>
            </a:pPr>
            <a:endParaRPr lang="en-US" dirty="0" smtClean="0">
              <a:solidFill>
                <a:schemeClr val="bg1"/>
              </a:solidFill>
            </a:endParaRPr>
          </a:p>
          <a:p>
            <a:pPr marL="342900" indent="-342900">
              <a:buFont typeface="Arial" panose="020B0604020202020204" pitchFamily="34" charset="0"/>
              <a:buChar char="•"/>
            </a:pPr>
            <a:r>
              <a:rPr lang="en-US" dirty="0" smtClean="0">
                <a:solidFill>
                  <a:schemeClr val="bg1"/>
                </a:solidFill>
              </a:rPr>
              <a:t>“I am </a:t>
            </a:r>
            <a:r>
              <a:rPr lang="en-US" i="1" dirty="0" smtClean="0">
                <a:solidFill>
                  <a:schemeClr val="bg1"/>
                </a:solidFill>
              </a:rPr>
              <a:t>not</a:t>
            </a:r>
            <a:r>
              <a:rPr lang="en-US" dirty="0" smtClean="0">
                <a:solidFill>
                  <a:schemeClr val="bg1"/>
                </a:solidFill>
              </a:rPr>
              <a:t> an expert, but I am an enthusiast!” – Alan Stevens</a:t>
            </a:r>
            <a:endParaRPr lang="en-US"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srcRect/>
          <a:stretch>
            <a:fillRect/>
          </a:stretch>
        </p:blipFill>
        <p:spPr bwMode="auto">
          <a:xfrm>
            <a:off x="2497328" y="1371600"/>
            <a:ext cx="4017771" cy="5029200"/>
          </a:xfrm>
          <a:prstGeom prst="rect">
            <a:avLst/>
          </a:prstGeom>
          <a:noFill/>
          <a:ln w="9525">
            <a:noFill/>
            <a:miter lim="800000"/>
            <a:headEnd/>
            <a:tailEnd/>
          </a:ln>
        </p:spPr>
      </p:pic>
      <p:sp>
        <p:nvSpPr>
          <p:cNvPr id="8" name="TextBox 7"/>
          <p:cNvSpPr txBox="1"/>
          <p:nvPr/>
        </p:nvSpPr>
        <p:spPr>
          <a:xfrm>
            <a:off x="2517381" y="885872"/>
            <a:ext cx="3812262" cy="461665"/>
          </a:xfrm>
          <a:prstGeom prst="rect">
            <a:avLst/>
          </a:prstGeom>
          <a:noFill/>
        </p:spPr>
        <p:txBody>
          <a:bodyPr wrap="none" rtlCol="0">
            <a:spAutoFit/>
          </a:bodyPr>
          <a:lstStyle/>
          <a:p>
            <a:r>
              <a:rPr lang="en-US" dirty="0" smtClean="0">
                <a:solidFill>
                  <a:schemeClr val="bg1"/>
                </a:solidFill>
              </a:rPr>
              <a:t>http://manning.com/groves</a:t>
            </a:r>
            <a:endParaRPr lang="en-US" dirty="0">
              <a:solidFill>
                <a:schemeClr val="bg1"/>
              </a:solidFill>
            </a:endParaRPr>
          </a:p>
        </p:txBody>
      </p:sp>
    </p:spTree>
    <p:extLst>
      <p:ext uri="{BB962C8B-B14F-4D97-AF65-F5344CB8AC3E}">
        <p14:creationId xmlns:p14="http://schemas.microsoft.com/office/powerpoint/2010/main" val="1653570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Queueing review</a:t>
            </a:r>
          </a:p>
          <a:p>
            <a:r>
              <a:rPr lang="en-US" dirty="0" err="1" smtClean="0"/>
              <a:t>RabbitMQ</a:t>
            </a:r>
            <a:r>
              <a:rPr lang="en-US" dirty="0" smtClean="0"/>
              <a:t> on .NET demo</a:t>
            </a:r>
          </a:p>
          <a:p>
            <a:r>
              <a:rPr lang="en-US" dirty="0" smtClean="0"/>
              <a:t>Queueing patterns</a:t>
            </a:r>
          </a:p>
          <a:p>
            <a:r>
              <a:rPr lang="en-US" dirty="0" err="1" smtClean="0"/>
              <a:t>EasyNetQ</a:t>
            </a:r>
            <a:r>
              <a:rPr lang="en-US" dirty="0" smtClean="0"/>
              <a:t> basics</a:t>
            </a:r>
          </a:p>
          <a:p>
            <a:r>
              <a:rPr lang="en-US" dirty="0" err="1" smtClean="0"/>
              <a:t>EasyNetQ</a:t>
            </a:r>
            <a:r>
              <a:rPr lang="en-US" dirty="0" smtClean="0"/>
              <a:t> code demo</a:t>
            </a:r>
          </a:p>
          <a:p>
            <a:r>
              <a:rPr lang="en-US" dirty="0" smtClean="0"/>
              <a:t>Real application</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2"/>
          </p:nvPr>
        </p:nvSpPr>
        <p:spPr/>
        <p:txBody>
          <a:bodyPr/>
          <a:lstStyle/>
          <a:p>
            <a:pPr>
              <a:defRPr/>
            </a:pPr>
            <a:fld id="{3DD022D9-6EEB-4EF0-B01F-D2A689606F0A}" type="slidenum">
              <a:rPr lang="en-US" smtClean="0"/>
              <a:pPr>
                <a:defRPr/>
              </a:pPr>
              <a:t>5</a:t>
            </a:fld>
            <a:endParaRPr lang="en-US" dirty="0"/>
          </a:p>
        </p:txBody>
      </p:sp>
    </p:spTree>
    <p:extLst>
      <p:ext uri="{BB962C8B-B14F-4D97-AF65-F5344CB8AC3E}">
        <p14:creationId xmlns:p14="http://schemas.microsoft.com/office/powerpoint/2010/main" val="39347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24200" y="1066800"/>
            <a:ext cx="2409634" cy="707886"/>
          </a:xfrm>
          <a:prstGeom prst="rect">
            <a:avLst/>
          </a:prstGeom>
          <a:noFill/>
        </p:spPr>
        <p:txBody>
          <a:bodyPr wrap="none" rtlCol="0">
            <a:spAutoFit/>
          </a:bodyPr>
          <a:lstStyle/>
          <a:p>
            <a:r>
              <a:rPr lang="en-US" sz="4000" dirty="0" smtClean="0">
                <a:solidFill>
                  <a:schemeClr val="bg1"/>
                </a:solidFill>
              </a:rPr>
              <a:t>Queueing</a:t>
            </a:r>
            <a:endParaRPr lang="en-US" sz="4000" dirty="0">
              <a:solidFill>
                <a:schemeClr val="bg1"/>
              </a:solidFill>
            </a:endParaRPr>
          </a:p>
        </p:txBody>
      </p:sp>
      <p:sp>
        <p:nvSpPr>
          <p:cNvPr id="6" name="Rectangle 5"/>
          <p:cNvSpPr/>
          <p:nvPr/>
        </p:nvSpPr>
        <p:spPr bwMode="auto">
          <a:xfrm>
            <a:off x="1371600" y="2362200"/>
            <a:ext cx="6324600" cy="990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smtClean="0">
                <a:ln w="0"/>
                <a:effectLst>
                  <a:outerShdw blurRad="38100" dist="19050" dir="2700000" algn="tl" rotWithShape="0">
                    <a:schemeClr val="dk1">
                      <a:alpha val="40000"/>
                    </a:schemeClr>
                  </a:outerShdw>
                </a:effectLst>
              </a:rPr>
              <a:t>Main program</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rPr>
              <a:t>(UI, business</a:t>
            </a:r>
            <a:r>
              <a:rPr kumimoji="0" lang="en-US" sz="2400" i="0" u="none" strike="noStrike" normalizeH="0" dirty="0" smtClean="0">
                <a:ln w="0"/>
                <a:effectLst>
                  <a:outerShdw blurRad="38100" dist="19050" dir="2700000" algn="tl" rotWithShape="0">
                    <a:schemeClr val="dk1">
                      <a:alpha val="40000"/>
                    </a:schemeClr>
                  </a:outerShdw>
                </a:effectLst>
                <a:latin typeface="Arial" charset="0"/>
                <a:ea typeface="ＭＳ Ｐゴシック" pitchFamily="1" charset="-128"/>
              </a:rPr>
              <a:t> logic, DB, hard work)</a:t>
            </a:r>
            <a:endParaRPr kumimoji="0" lang="en-US" sz="2400" i="0" u="none" strike="noStrike" normalizeH="0" baseline="0" dirty="0" smtClean="0">
              <a:ln w="0"/>
              <a:effectLst>
                <a:outerShdw blurRad="38100" dist="19050" dir="2700000" algn="tl" rotWithShape="0">
                  <a:schemeClr val="dk1">
                    <a:alpha val="40000"/>
                  </a:schemeClr>
                </a:outerShdw>
              </a:effectLst>
              <a:latin typeface="Arial" charset="0"/>
              <a:ea typeface="ＭＳ Ｐゴシック" pitchFamily="1" charset="-128"/>
            </a:endParaRPr>
          </a:p>
        </p:txBody>
      </p:sp>
      <p:sp>
        <p:nvSpPr>
          <p:cNvPr id="7" name="Rectangle 6"/>
          <p:cNvSpPr/>
          <p:nvPr/>
        </p:nvSpPr>
        <p:spPr bwMode="auto">
          <a:xfrm>
            <a:off x="1371600" y="5181600"/>
            <a:ext cx="1752600"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Processor</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(hard work)</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8" name="Rectangle 7"/>
          <p:cNvSpPr/>
          <p:nvPr/>
        </p:nvSpPr>
        <p:spPr bwMode="auto">
          <a:xfrm>
            <a:off x="36576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sp>
        <p:nvSpPr>
          <p:cNvPr id="10" name="Rectangle 9"/>
          <p:cNvSpPr/>
          <p:nvPr/>
        </p:nvSpPr>
        <p:spPr bwMode="auto">
          <a:xfrm>
            <a:off x="1403684" y="3733800"/>
            <a:ext cx="2482516" cy="1066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Queue</a:t>
            </a:r>
          </a:p>
          <a:p>
            <a:pPr marL="0" marR="0" indent="0" algn="l" defTabSz="914400" rtl="0" eaLnBrk="0" fontAlgn="base" latinLnBrk="0" hangingPunct="0">
              <a:lnSpc>
                <a:spcPct val="100000"/>
              </a:lnSpc>
              <a:spcBef>
                <a:spcPct val="0"/>
              </a:spcBef>
              <a:spcAft>
                <a:spcPct val="0"/>
              </a:spcAft>
              <a:buClrTx/>
              <a:buSzTx/>
              <a:buFontTx/>
              <a:buNone/>
              <a:tabLst/>
            </a:pPr>
            <a:r>
              <a:rPr lang="en-US" dirty="0" smtClean="0"/>
              <a:t>[a][b][c][d]…</a:t>
            </a:r>
            <a:endParaRPr kumimoji="0" lang="en-US" sz="2400" b="0" i="0" u="none" strike="noStrike" cap="none" normalizeH="0" baseline="0" dirty="0" smtClean="0">
              <a:ln>
                <a:noFill/>
              </a:ln>
              <a:solidFill>
                <a:schemeClr val="tx1"/>
              </a:solidFill>
              <a:effectLst/>
              <a:latin typeface="Arial" charset="0"/>
              <a:ea typeface="ＭＳ Ｐゴシック" pitchFamily="1" charset="-128"/>
            </a:endParaRPr>
          </a:p>
        </p:txBody>
      </p:sp>
      <p:cxnSp>
        <p:nvCxnSpPr>
          <p:cNvPr id="12" name="Straight Arrow Connector 11"/>
          <p:cNvCxnSpPr>
            <a:stCxn id="6" idx="2"/>
            <a:endCxn id="10" idx="0"/>
          </p:cNvCxnSpPr>
          <p:nvPr/>
        </p:nvCxnSpPr>
        <p:spPr bwMode="auto">
          <a:xfrm flipH="1">
            <a:off x="2644942" y="33528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4" name="Straight Arrow Connector 13"/>
          <p:cNvCxnSpPr>
            <a:stCxn id="10" idx="2"/>
            <a:endCxn id="7" idx="0"/>
          </p:cNvCxnSpPr>
          <p:nvPr/>
        </p:nvCxnSpPr>
        <p:spPr bwMode="auto">
          <a:xfrm flipH="1">
            <a:off x="2247900" y="4800600"/>
            <a:ext cx="397042"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sp>
        <p:nvSpPr>
          <p:cNvPr id="15" name="Rectangle 14"/>
          <p:cNvSpPr/>
          <p:nvPr/>
        </p:nvSpPr>
        <p:spPr bwMode="auto">
          <a:xfrm>
            <a:off x="5981700" y="5181600"/>
            <a:ext cx="1752600" cy="1066800"/>
          </a:xfrm>
          <a:prstGeom prst="rect">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Processor</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ＭＳ Ｐゴシック" pitchFamily="1" charset="-128"/>
              </a:rPr>
              <a:t>(hard work)</a:t>
            </a:r>
          </a:p>
        </p:txBody>
      </p:sp>
      <p:cxnSp>
        <p:nvCxnSpPr>
          <p:cNvPr id="17" name="Straight Arrow Connector 16"/>
          <p:cNvCxnSpPr>
            <a:stCxn id="10" idx="2"/>
            <a:endCxn id="8" idx="0"/>
          </p:cNvCxnSpPr>
          <p:nvPr/>
        </p:nvCxnSpPr>
        <p:spPr bwMode="auto">
          <a:xfrm>
            <a:off x="2644942" y="4800600"/>
            <a:ext cx="18889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19" name="Straight Arrow Connector 18"/>
          <p:cNvCxnSpPr>
            <a:stCxn id="10" idx="2"/>
            <a:endCxn id="15" idx="0"/>
          </p:cNvCxnSpPr>
          <p:nvPr/>
        </p:nvCxnSpPr>
        <p:spPr bwMode="auto">
          <a:xfrm>
            <a:off x="2644942" y="4800600"/>
            <a:ext cx="4213058" cy="381000"/>
          </a:xfrm>
          <a:prstGeom prst="straightConnector1">
            <a:avLst/>
          </a:prstGeom>
          <a:solidFill>
            <a:schemeClr val="accent1"/>
          </a:solidFill>
          <a:ln w="53975" cap="flat" cmpd="sng" algn="ctr">
            <a:solidFill>
              <a:schemeClr val="bg1"/>
            </a:solidFill>
            <a:prstDash val="solid"/>
            <a:round/>
            <a:headEnd type="none" w="med" len="med"/>
            <a:tailEnd type="triangle"/>
          </a:ln>
          <a:effectLst/>
        </p:spPr>
      </p:cxnSp>
      <p:cxnSp>
        <p:nvCxnSpPr>
          <p:cNvPr id="21" name="Straight Connector 20"/>
          <p:cNvCxnSpPr/>
          <p:nvPr/>
        </p:nvCxnSpPr>
        <p:spPr bwMode="auto">
          <a:xfrm>
            <a:off x="4751471" y="2971800"/>
            <a:ext cx="1230229" cy="0"/>
          </a:xfrm>
          <a:prstGeom prst="line">
            <a:avLst/>
          </a:prstGeom>
          <a:solidFill>
            <a:schemeClr val="accent1"/>
          </a:solidFill>
          <a:ln w="5397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5667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38400" y="2362200"/>
            <a:ext cx="4006225" cy="1323439"/>
          </a:xfrm>
          <a:prstGeom prst="rect">
            <a:avLst/>
          </a:prstGeom>
          <a:noFill/>
        </p:spPr>
        <p:txBody>
          <a:bodyPr wrap="none" rtlCol="0">
            <a:spAutoFit/>
          </a:bodyPr>
          <a:lstStyle/>
          <a:p>
            <a:pPr algn="ctr"/>
            <a:r>
              <a:rPr lang="en-US" sz="4000" dirty="0" smtClean="0">
                <a:solidFill>
                  <a:schemeClr val="bg1"/>
                </a:solidFill>
              </a:rPr>
              <a:t>Code:</a:t>
            </a:r>
          </a:p>
          <a:p>
            <a:pPr algn="ctr"/>
            <a:r>
              <a:rPr lang="en-US" sz="4000" dirty="0" err="1" smtClean="0">
                <a:solidFill>
                  <a:schemeClr val="bg1"/>
                </a:solidFill>
              </a:rPr>
              <a:t>RabbitMQ</a:t>
            </a:r>
            <a:r>
              <a:rPr lang="en-US" sz="4000" dirty="0" smtClean="0">
                <a:solidFill>
                  <a:schemeClr val="bg1"/>
                </a:solidFill>
              </a:rPr>
              <a:t> Demo</a:t>
            </a:r>
            <a:endParaRPr lang="en-US" sz="4000" dirty="0">
              <a:solidFill>
                <a:schemeClr val="bg1"/>
              </a:solidFill>
            </a:endParaRPr>
          </a:p>
        </p:txBody>
      </p:sp>
    </p:spTree>
    <p:extLst>
      <p:ext uri="{BB962C8B-B14F-4D97-AF65-F5344CB8AC3E}">
        <p14:creationId xmlns:p14="http://schemas.microsoft.com/office/powerpoint/2010/main" val="3863202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2895600"/>
            <a:ext cx="2521844" cy="707886"/>
          </a:xfrm>
          <a:prstGeom prst="rect">
            <a:avLst/>
          </a:prstGeom>
          <a:noFill/>
        </p:spPr>
        <p:txBody>
          <a:bodyPr wrap="none" rtlCol="0">
            <a:spAutoFit/>
          </a:bodyPr>
          <a:lstStyle/>
          <a:p>
            <a:pPr algn="ctr"/>
            <a:r>
              <a:rPr lang="en-US" sz="4000" dirty="0" err="1" smtClean="0">
                <a:solidFill>
                  <a:schemeClr val="bg1"/>
                </a:solidFill>
              </a:rPr>
              <a:t>EasyNetQ</a:t>
            </a:r>
            <a:endParaRPr lang="en-US" sz="4000" dirty="0">
              <a:solidFill>
                <a:schemeClr val="bg1"/>
              </a:solidFill>
            </a:endParaRPr>
          </a:p>
        </p:txBody>
      </p:sp>
    </p:spTree>
    <p:extLst>
      <p:ext uri="{BB962C8B-B14F-4D97-AF65-F5344CB8AC3E}">
        <p14:creationId xmlns:p14="http://schemas.microsoft.com/office/powerpoint/2010/main" val="1630030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2743200"/>
            <a:ext cx="8369600" cy="707886"/>
          </a:xfrm>
          <a:prstGeom prst="rect">
            <a:avLst/>
          </a:prstGeom>
          <a:noFill/>
        </p:spPr>
        <p:txBody>
          <a:bodyPr wrap="none" rtlCol="0">
            <a:spAutoFit/>
          </a:bodyPr>
          <a:lstStyle/>
          <a:p>
            <a:pPr algn="ctr"/>
            <a:r>
              <a:rPr lang="en-US" sz="4000" dirty="0" smtClean="0">
                <a:solidFill>
                  <a:schemeClr val="bg1"/>
                </a:solidFill>
              </a:rPr>
              <a:t>In </a:t>
            </a:r>
            <a:r>
              <a:rPr lang="en-US" sz="4000" dirty="0" err="1" smtClean="0">
                <a:solidFill>
                  <a:schemeClr val="bg1"/>
                </a:solidFill>
              </a:rPr>
              <a:t>EasyNetQ</a:t>
            </a:r>
            <a:r>
              <a:rPr lang="en-US" sz="4000" dirty="0" smtClean="0">
                <a:solidFill>
                  <a:schemeClr val="bg1"/>
                </a:solidFill>
              </a:rPr>
              <a:t>, messages are objects</a:t>
            </a:r>
            <a:endParaRPr lang="en-US" sz="4000" dirty="0">
              <a:solidFill>
                <a:schemeClr val="bg1"/>
              </a:solidFill>
            </a:endParaRPr>
          </a:p>
        </p:txBody>
      </p:sp>
    </p:spTree>
    <p:extLst>
      <p:ext uri="{BB962C8B-B14F-4D97-AF65-F5344CB8AC3E}">
        <p14:creationId xmlns:p14="http://schemas.microsoft.com/office/powerpoint/2010/main" val="2125078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Heuristics Custom Palette">
      <a:dk1>
        <a:srgbClr val="1D1A64"/>
      </a:dk1>
      <a:lt1>
        <a:srgbClr val="FFFFFF"/>
      </a:lt1>
      <a:dk2>
        <a:srgbClr val="000000"/>
      </a:dk2>
      <a:lt2>
        <a:srgbClr val="5E6A71"/>
      </a:lt2>
      <a:accent1>
        <a:srgbClr val="882345"/>
      </a:accent1>
      <a:accent2>
        <a:srgbClr val="5E6A71"/>
      </a:accent2>
      <a:accent3>
        <a:srgbClr val="F9DE42"/>
      </a:accent3>
      <a:accent4>
        <a:srgbClr val="B6BF00"/>
      </a:accent4>
      <a:accent5>
        <a:srgbClr val="6459C4"/>
      </a:accent5>
      <a:accent6>
        <a:srgbClr val="FFFFFF"/>
      </a:accent6>
      <a:hlink>
        <a:srgbClr val="FFFFFF"/>
      </a:hlink>
      <a:folHlink>
        <a:srgbClr val="B6BF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CCFB50DA99554B8587AAA48A0E6BA2" ma:contentTypeVersion="3" ma:contentTypeDescription="Create a new document." ma:contentTypeScope="" ma:versionID="1fd59346da4949714f37bac8eb072493">
  <xsd:schema xmlns:xsd="http://www.w3.org/2001/XMLSchema" xmlns:xs="http://www.w3.org/2001/XMLSchema" xmlns:p="http://schemas.microsoft.com/office/2006/metadata/properties" xmlns:ns2="0da6e460-5409-42fa-b61f-2f47ce404b8b" xmlns:ns3="f8ac541a-bba0-4917-b64a-f995323e0098" targetNamespace="http://schemas.microsoft.com/office/2006/metadata/properties" ma:root="true" ma:fieldsID="79d9970eaeac509c65aae4d83df83c99" ns2:_="" ns3:_="">
    <xsd:import namespace="0da6e460-5409-42fa-b61f-2f47ce404b8b"/>
    <xsd:import namespace="f8ac541a-bba0-4917-b64a-f995323e0098"/>
    <xsd:element name="properties">
      <xsd:complexType>
        <xsd:sequence>
          <xsd:element name="documentManagement">
            <xsd:complexType>
              <xsd:all>
                <xsd:element ref="ns2:SharedWithUsers" minOccurs="0"/>
                <xsd:element ref="ns2: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6e460-5409-42fa-b61f-2f47ce404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ac541a-bba0-4917-b64a-f995323e0098" elementFormDefault="qualified">
    <xsd:import namespace="http://schemas.microsoft.com/office/2006/documentManagement/types"/>
    <xsd:import namespace="http://schemas.microsoft.com/office/infopath/2007/PartnerControls"/>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558391-8EE6-4E06-99C8-92B89A44F7E2}">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elements/1.1/"/>
    <ds:schemaRef ds:uri="http://www.w3.org/XML/1998/namespace"/>
    <ds:schemaRef ds:uri="f8ac541a-bba0-4917-b64a-f995323e0098"/>
    <ds:schemaRef ds:uri="0da6e460-5409-42fa-b61f-2f47ce404b8b"/>
    <ds:schemaRef ds:uri="http://purl.org/dc/terms/"/>
  </ds:schemaRefs>
</ds:datastoreItem>
</file>

<file path=customXml/itemProps2.xml><?xml version="1.0" encoding="utf-8"?>
<ds:datastoreItem xmlns:ds="http://schemas.openxmlformats.org/officeDocument/2006/customXml" ds:itemID="{8C23FA9D-D7BA-4AFD-B85F-281750C62C01}">
  <ds:schemaRefs>
    <ds:schemaRef ds:uri="http://schemas.microsoft.com/sharepoint/v3/contenttype/forms"/>
  </ds:schemaRefs>
</ds:datastoreItem>
</file>

<file path=customXml/itemProps3.xml><?xml version="1.0" encoding="utf-8"?>
<ds:datastoreItem xmlns:ds="http://schemas.openxmlformats.org/officeDocument/2006/customXml" ds:itemID="{8A0A2F45-90A9-4090-B5BA-5D4AAA66CA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a6e460-5409-42fa-b61f-2f47ce404b8b"/>
    <ds:schemaRef ds:uri="f8ac541a-bba0-4917-b64a-f995323e0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Macintosh HD:Applications:Microsoft Office Mac:Templates:Presentations:Designs:Blends</Template>
  <TotalTime>2690</TotalTime>
  <Words>1751</Words>
  <Application>Microsoft Office PowerPoint</Application>
  <PresentationFormat>On-screen Show (4:3)</PresentationFormat>
  <Paragraphs>207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Arial</vt:lpstr>
      <vt:lpstr>Calibri</vt:lpstr>
      <vt:lpstr>Wingdings</vt:lpstr>
      <vt:lpstr>Wingdings 2</vt:lpstr>
      <vt:lpstr>Blank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meo</dc:creator>
  <cp:lastModifiedBy>Matthew Groves</cp:lastModifiedBy>
  <cp:revision>106</cp:revision>
  <dcterms:created xsi:type="dcterms:W3CDTF">2009-06-03T20:05:17Z</dcterms:created>
  <dcterms:modified xsi:type="dcterms:W3CDTF">2015-12-31T04:18:19Z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0x010100E4CCFB50DA99554B8587AAA48A0E6BA2</vt:lpwstr>
  </property>
</Properties>
</file>