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76" r:id="rId11"/>
    <p:sldId id="267" r:id="rId12"/>
    <p:sldId id="275" r:id="rId13"/>
    <p:sldId id="268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0F91A-12A2-4497-949C-732A82D6C8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622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7CC2F6-43E1-4624-BE91-A6650C698F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Machine learning and big data, Fall 2019, CUNY School of Professional Studies</a:t>
            </a:r>
          </a:p>
        </p:txBody>
      </p:sp>
    </p:spTree>
    <p:extLst>
      <p:ext uri="{BB962C8B-B14F-4D97-AF65-F5344CB8AC3E}">
        <p14:creationId xmlns:p14="http://schemas.microsoft.com/office/powerpoint/2010/main" val="2160989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0005E-215D-4FDB-9DEC-06BBE6815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PDF. Data Pipeline. Slide 1.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A3EE8-FF3C-4D80-A0E4-EA36D1799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Python code should be:</a:t>
            </a:r>
          </a:p>
          <a:p>
            <a:pPr lvl="1"/>
            <a:r>
              <a:rPr lang="en-US" dirty="0"/>
              <a:t>Reproducible</a:t>
            </a:r>
          </a:p>
          <a:p>
            <a:pPr lvl="1"/>
            <a:r>
              <a:rPr lang="en-US" dirty="0"/>
              <a:t>Scalable</a:t>
            </a:r>
          </a:p>
          <a:p>
            <a:pPr lvl="1"/>
            <a:r>
              <a:rPr lang="en-US" dirty="0"/>
              <a:t>Simple, clear, and concise</a:t>
            </a:r>
          </a:p>
          <a:p>
            <a:pPr lvl="1"/>
            <a:r>
              <a:rPr lang="en-US" dirty="0"/>
              <a:t>Names should be understandable</a:t>
            </a:r>
          </a:p>
          <a:p>
            <a:pPr lvl="1"/>
            <a:r>
              <a:rPr lang="en-US" dirty="0"/>
              <a:t>Function do only one thing</a:t>
            </a:r>
          </a:p>
          <a:p>
            <a:pPr lvl="1"/>
            <a:r>
              <a:rPr lang="en-US" dirty="0"/>
              <a:t>No repetition</a:t>
            </a:r>
          </a:p>
          <a:p>
            <a:r>
              <a:rPr lang="en-US" dirty="0"/>
              <a:t>Avoid Technical Debt – reworking your code due to initial mistakes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760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82483-F467-4B13-8FCF-E5081E0D3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PDF. Data Pipeline. Slide 2.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31033-EE6E-4A41-AD4A-472E7A662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OSEMN</a:t>
            </a:r>
          </a:p>
          <a:p>
            <a:pPr lvl="1"/>
            <a:r>
              <a:rPr lang="en-US" dirty="0"/>
              <a:t>Obtain Data.</a:t>
            </a:r>
          </a:p>
          <a:p>
            <a:pPr lvl="1"/>
            <a:r>
              <a:rPr lang="en-US" dirty="0"/>
              <a:t>Scrub Data.</a:t>
            </a:r>
          </a:p>
          <a:p>
            <a:pPr lvl="1"/>
            <a:r>
              <a:rPr lang="en-US" dirty="0"/>
              <a:t>Explore Data.</a:t>
            </a:r>
          </a:p>
          <a:p>
            <a:pPr lvl="1"/>
            <a:r>
              <a:rPr lang="en-US" dirty="0"/>
              <a:t>Model Data.</a:t>
            </a:r>
          </a:p>
          <a:p>
            <a:pPr lvl="1"/>
            <a:r>
              <a:rPr lang="en-US" dirty="0"/>
              <a:t>Interpret Data.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600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1BE82-EAE9-42B9-82B9-17D4AF4D8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PDF. Data Pipeline. Slide 3.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4AB15-1926-4032-A409-6F92A9BD5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Scientist is also an Engineer and Researcher.</a:t>
            </a:r>
          </a:p>
          <a:p>
            <a:r>
              <a:rPr lang="en-US" dirty="0"/>
              <a:t>Agile Manifesto:</a:t>
            </a:r>
          </a:p>
          <a:p>
            <a:pPr lvl="1"/>
            <a:r>
              <a:rPr lang="en-US" dirty="0"/>
              <a:t>Iterate, iterate, iterate</a:t>
            </a:r>
          </a:p>
          <a:p>
            <a:pPr lvl="1"/>
            <a:r>
              <a:rPr lang="en-US" dirty="0"/>
              <a:t>Ship intermediate output.</a:t>
            </a:r>
          </a:p>
          <a:p>
            <a:pPr lvl="1"/>
            <a:r>
              <a:rPr lang="en-US" dirty="0"/>
              <a:t>Get meta. Describe whole process, not the end results only.</a:t>
            </a:r>
          </a:p>
          <a:p>
            <a:pPr lvl="1"/>
            <a:r>
              <a:rPr lang="en-US" dirty="0"/>
              <a:t>Actions, predictions, reports, charts, records.</a:t>
            </a:r>
          </a:p>
        </p:txBody>
      </p:sp>
    </p:spTree>
    <p:extLst>
      <p:ext uri="{BB962C8B-B14F-4D97-AF65-F5344CB8AC3E}">
        <p14:creationId xmlns:p14="http://schemas.microsoft.com/office/powerpoint/2010/main" val="607413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F53F5-0266-4C05-B35E-B5FE54EB0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PDF. Data Pipeline. Slide 4.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A1639-225C-4093-93EE-4FB58742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Process Steps:</a:t>
            </a:r>
          </a:p>
          <a:p>
            <a:pPr lvl="1"/>
            <a:r>
              <a:rPr lang="en-US" dirty="0"/>
              <a:t>API Developer.</a:t>
            </a:r>
          </a:p>
          <a:p>
            <a:pPr lvl="1"/>
            <a:r>
              <a:rPr lang="en-US" dirty="0"/>
              <a:t>Web Developer.</a:t>
            </a:r>
          </a:p>
          <a:p>
            <a:pPr lvl="1"/>
            <a:r>
              <a:rPr lang="en-US" dirty="0"/>
              <a:t>Visualization Engineer.</a:t>
            </a:r>
          </a:p>
          <a:p>
            <a:pPr lvl="1"/>
            <a:r>
              <a:rPr lang="en-US" dirty="0"/>
              <a:t>Designer</a:t>
            </a:r>
          </a:p>
          <a:p>
            <a:pPr lvl="1"/>
            <a:r>
              <a:rPr lang="en-US" dirty="0"/>
              <a:t>Stakeholder</a:t>
            </a:r>
          </a:p>
          <a:p>
            <a:r>
              <a:rPr lang="en-US" dirty="0"/>
              <a:t>Agile – Incremental approach to software development.</a:t>
            </a:r>
          </a:p>
          <a:p>
            <a:r>
              <a:rPr lang="en-US" dirty="0"/>
              <a:t>User Story. Process Requirements.</a:t>
            </a:r>
          </a:p>
          <a:p>
            <a:r>
              <a:rPr lang="en-US" dirty="0"/>
              <a:t>Task Board. Visual Display of progress. Project Management. </a:t>
            </a:r>
          </a:p>
        </p:txBody>
      </p:sp>
    </p:spTree>
    <p:extLst>
      <p:ext uri="{BB962C8B-B14F-4D97-AF65-F5344CB8AC3E}">
        <p14:creationId xmlns:p14="http://schemas.microsoft.com/office/powerpoint/2010/main" val="3023057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A8B00-1D6B-4044-98EC-E20DF3973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65463"/>
          </a:xfrm>
        </p:spPr>
        <p:txBody>
          <a:bodyPr/>
          <a:lstStyle/>
          <a:p>
            <a:r>
              <a:rPr lang="en-US" dirty="0"/>
              <a:t>Big Data Architecture - 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EC81C-91D6-466B-A55F-0DD727235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22206"/>
            <a:ext cx="9905999" cy="367886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3 V’s – Variety, Velocity, Volume</a:t>
            </a:r>
          </a:p>
          <a:p>
            <a:r>
              <a:rPr lang="en-US" dirty="0"/>
              <a:t>Big Data Evolution:</a:t>
            </a:r>
          </a:p>
          <a:p>
            <a:pPr lvl="1"/>
            <a:r>
              <a:rPr lang="en-US" dirty="0"/>
              <a:t>Batch processing</a:t>
            </a:r>
          </a:p>
          <a:p>
            <a:pPr lvl="1"/>
            <a:r>
              <a:rPr lang="en-US" dirty="0"/>
              <a:t>Stream processing</a:t>
            </a:r>
          </a:p>
          <a:p>
            <a:pPr lvl="1"/>
            <a:r>
              <a:rPr lang="en-US" dirty="0"/>
              <a:t>Machine learning</a:t>
            </a:r>
          </a:p>
          <a:p>
            <a:r>
              <a:rPr lang="en-US" dirty="0"/>
              <a:t>Cloud Service Evolution:</a:t>
            </a:r>
          </a:p>
          <a:p>
            <a:pPr lvl="1"/>
            <a:r>
              <a:rPr lang="en-US" dirty="0"/>
              <a:t>Virtual machines</a:t>
            </a:r>
          </a:p>
          <a:p>
            <a:pPr lvl="1"/>
            <a:r>
              <a:rPr lang="en-US" dirty="0"/>
              <a:t>Managed services</a:t>
            </a:r>
          </a:p>
          <a:p>
            <a:pPr lvl="1"/>
            <a:r>
              <a:rPr lang="en-US" dirty="0"/>
              <a:t>Serverless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433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F80EC-45E6-43D3-9EC4-6780D05C7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1A2FF-FD22-4D05-B0C6-E94D8C024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065304" cy="39899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Increased Agility.</a:t>
            </a:r>
          </a:p>
          <a:p>
            <a:r>
              <a:rPr lang="en-US" dirty="0"/>
              <a:t>New Insights.</a:t>
            </a:r>
          </a:p>
          <a:p>
            <a:r>
              <a:rPr lang="en-US" dirty="0"/>
              <a:t>Improved Scalability.</a:t>
            </a:r>
          </a:p>
          <a:p>
            <a:r>
              <a:rPr lang="en-US" dirty="0"/>
              <a:t>Allows to store all types of data in its raw format.</a:t>
            </a:r>
          </a:p>
          <a:p>
            <a:r>
              <a:rPr lang="en-US" dirty="0"/>
              <a:t>Allows to create Refined, Standardized, Trusted datasets</a:t>
            </a:r>
          </a:p>
          <a:p>
            <a:r>
              <a:rPr lang="en-US" dirty="0"/>
              <a:t>Data architecture modernization</a:t>
            </a:r>
          </a:p>
          <a:p>
            <a:pPr lvl="1"/>
            <a:r>
              <a:rPr lang="en-US" dirty="0"/>
              <a:t>Traditional: Sources</a:t>
            </a:r>
          </a:p>
          <a:p>
            <a:pPr lvl="1"/>
            <a:r>
              <a:rPr lang="en-US" dirty="0"/>
              <a:t>Modern: Streaming/Unstructured Data/Various Sources</a:t>
            </a:r>
          </a:p>
          <a:p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EDEE88E-4A5A-4B17-82E3-2B168DE10BDC}"/>
              </a:ext>
            </a:extLst>
          </p:cNvPr>
          <p:cNvSpPr/>
          <p:nvPr/>
        </p:nvSpPr>
        <p:spPr>
          <a:xfrm>
            <a:off x="3995547" y="5401338"/>
            <a:ext cx="861238" cy="369332"/>
          </a:xfrm>
          <a:prstGeom prst="rightArrow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CE4D11-720A-4F01-AE7A-6CEFFD46AB8B}"/>
              </a:ext>
            </a:extLst>
          </p:cNvPr>
          <p:cNvSpPr txBox="1"/>
          <p:nvPr/>
        </p:nvSpPr>
        <p:spPr>
          <a:xfrm>
            <a:off x="4903908" y="5401338"/>
            <a:ext cx="584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ETL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6865F6B-CDB8-48EF-97E4-E55E198BC3AE}"/>
              </a:ext>
            </a:extLst>
          </p:cNvPr>
          <p:cNvSpPr/>
          <p:nvPr/>
        </p:nvSpPr>
        <p:spPr>
          <a:xfrm>
            <a:off x="5391859" y="5348731"/>
            <a:ext cx="754912" cy="418580"/>
          </a:xfrm>
          <a:prstGeom prst="rightArrow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3D4263-B271-4E6B-9563-439A07A62D1D}"/>
              </a:ext>
            </a:extLst>
          </p:cNvPr>
          <p:cNvSpPr txBox="1"/>
          <p:nvPr/>
        </p:nvSpPr>
        <p:spPr>
          <a:xfrm>
            <a:off x="6120578" y="5376715"/>
            <a:ext cx="75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EDW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AFF5768-7FC1-4547-9A23-5BFC1D17272B}"/>
              </a:ext>
            </a:extLst>
          </p:cNvPr>
          <p:cNvSpPr/>
          <p:nvPr/>
        </p:nvSpPr>
        <p:spPr>
          <a:xfrm>
            <a:off x="6780315" y="5310463"/>
            <a:ext cx="754912" cy="417733"/>
          </a:xfrm>
          <a:prstGeom prst="rightArrow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E5C8C7-DA40-4AD0-BE9D-6867A6C14C9C}"/>
              </a:ext>
            </a:extLst>
          </p:cNvPr>
          <p:cNvSpPr txBox="1"/>
          <p:nvPr/>
        </p:nvSpPr>
        <p:spPr>
          <a:xfrm>
            <a:off x="7507370" y="5337546"/>
            <a:ext cx="754912" cy="4185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BI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BF54BF2-C5C8-4D3F-92F4-C641760BFFF2}"/>
              </a:ext>
            </a:extLst>
          </p:cNvPr>
          <p:cNvSpPr/>
          <p:nvPr/>
        </p:nvSpPr>
        <p:spPr>
          <a:xfrm>
            <a:off x="7557308" y="5838560"/>
            <a:ext cx="553709" cy="293801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0D8E2B-B59F-43C0-9B78-0EBB1BC8221C}"/>
              </a:ext>
            </a:extLst>
          </p:cNvPr>
          <p:cNvSpPr txBox="1"/>
          <p:nvPr/>
        </p:nvSpPr>
        <p:spPr>
          <a:xfrm>
            <a:off x="8068317" y="5778433"/>
            <a:ext cx="1232560" cy="43874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Data Lake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D583E83-3B3F-4CA7-8CEC-96730E08C22B}"/>
              </a:ext>
            </a:extLst>
          </p:cNvPr>
          <p:cNvSpPr/>
          <p:nvPr/>
        </p:nvSpPr>
        <p:spPr>
          <a:xfrm>
            <a:off x="9130848" y="5842472"/>
            <a:ext cx="600647" cy="293801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B1AD83-08F4-426A-8C6B-54E3361392F1}"/>
              </a:ext>
            </a:extLst>
          </p:cNvPr>
          <p:cNvSpPr txBox="1"/>
          <p:nvPr/>
        </p:nvSpPr>
        <p:spPr>
          <a:xfrm>
            <a:off x="9666348" y="5800794"/>
            <a:ext cx="74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EDW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026D5C1-2053-492A-8C5B-DAD5F689390B}"/>
              </a:ext>
            </a:extLst>
          </p:cNvPr>
          <p:cNvSpPr/>
          <p:nvPr/>
        </p:nvSpPr>
        <p:spPr>
          <a:xfrm>
            <a:off x="10232389" y="5778433"/>
            <a:ext cx="665259" cy="369333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1DBE3F-B18A-491D-AA07-D4456010A8AC}"/>
              </a:ext>
            </a:extLst>
          </p:cNvPr>
          <p:cNvSpPr txBox="1"/>
          <p:nvPr/>
        </p:nvSpPr>
        <p:spPr>
          <a:xfrm>
            <a:off x="10911521" y="5778433"/>
            <a:ext cx="55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</a:t>
            </a:r>
          </a:p>
        </p:txBody>
      </p:sp>
    </p:spTree>
    <p:extLst>
      <p:ext uri="{BB962C8B-B14F-4D97-AF65-F5344CB8AC3E}">
        <p14:creationId xmlns:p14="http://schemas.microsoft.com/office/powerpoint/2010/main" val="2817258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54A88-6453-4E2D-A201-554F69747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2. Slide 1.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00803-E698-4D6E-8880-D89FEBC01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Required Reading</a:t>
            </a:r>
          </a:p>
          <a:p>
            <a:pPr lvl="1"/>
            <a:r>
              <a:rPr lang="en-US" dirty="0"/>
              <a:t>Deep Learning Book. Chapter 4.</a:t>
            </a:r>
          </a:p>
          <a:p>
            <a:pPr lvl="1"/>
            <a:r>
              <a:rPr lang="en-US" dirty="0"/>
              <a:t>Deep Learning Book. Chapter 5. </a:t>
            </a:r>
          </a:p>
          <a:p>
            <a:pPr lvl="1"/>
            <a:r>
              <a:rPr lang="en-US" dirty="0"/>
              <a:t>Agile Data Science 2.0. Ch 1.</a:t>
            </a:r>
          </a:p>
          <a:p>
            <a:r>
              <a:rPr lang="en-US" dirty="0"/>
              <a:t>Date Pipeline using Python</a:t>
            </a:r>
          </a:p>
          <a:p>
            <a:pPr lvl="1"/>
            <a:r>
              <a:rPr lang="en-US" dirty="0"/>
              <a:t>Build a data pipeline in Python that</a:t>
            </a:r>
          </a:p>
          <a:p>
            <a:pPr lvl="2"/>
            <a:r>
              <a:rPr lang="en-US" dirty="0"/>
              <a:t>Downloads data using the </a:t>
            </a:r>
            <a:r>
              <a:rPr lang="en-US" dirty="0" err="1"/>
              <a:t>urls</a:t>
            </a:r>
            <a:r>
              <a:rPr lang="en-US" dirty="0"/>
              <a:t> below</a:t>
            </a:r>
          </a:p>
          <a:p>
            <a:pPr lvl="2"/>
            <a:r>
              <a:rPr lang="en-US" dirty="0"/>
              <a:t>Trains random forest model on the training dataset using </a:t>
            </a:r>
            <a:r>
              <a:rPr lang="en-US" dirty="0" err="1"/>
              <a:t>sklearn</a:t>
            </a:r>
            <a:endParaRPr lang="en-US" dirty="0"/>
          </a:p>
          <a:p>
            <a:pPr lvl="2"/>
            <a:r>
              <a:rPr lang="en-US" dirty="0"/>
              <a:t>And scores the model on the test dataset.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394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E7011-706D-48EA-A647-12DEFBEA9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2. Slide 2.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DA292-B35B-4292-86C7-41C1F6F5B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Date Pipeline using Python</a:t>
            </a:r>
          </a:p>
          <a:p>
            <a:pPr lvl="1"/>
            <a:r>
              <a:rPr lang="en-US" dirty="0"/>
              <a:t>Scoring Rubric. The HW will be scored based on:</a:t>
            </a:r>
          </a:p>
          <a:p>
            <a:pPr lvl="2"/>
            <a:r>
              <a:rPr lang="en-US" dirty="0"/>
              <a:t>Code efficiency (hint: use functions, not stream of consciousness coding).</a:t>
            </a:r>
          </a:p>
          <a:p>
            <a:pPr lvl="2"/>
            <a:r>
              <a:rPr lang="en-US" dirty="0"/>
              <a:t>Code </a:t>
            </a:r>
            <a:r>
              <a:rPr lang="en-US" dirty="0" err="1"/>
              <a:t>cleaniless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And critical thinking.</a:t>
            </a:r>
          </a:p>
          <a:p>
            <a:pPr lvl="1"/>
            <a:r>
              <a:rPr lang="en-US" dirty="0"/>
              <a:t>Instructions. Submit the following 5 items on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ReadMe.md</a:t>
            </a:r>
          </a:p>
          <a:p>
            <a:pPr lvl="2"/>
            <a:r>
              <a:rPr lang="en-US" dirty="0"/>
              <a:t>requirements.txt</a:t>
            </a:r>
          </a:p>
          <a:p>
            <a:pPr lvl="2"/>
            <a:r>
              <a:rPr lang="en-US" dirty="0"/>
              <a:t>Pull_data.py</a:t>
            </a:r>
          </a:p>
          <a:p>
            <a:pPr lvl="2"/>
            <a:r>
              <a:rPr lang="en-US" dirty="0"/>
              <a:t>Train_model.py</a:t>
            </a:r>
          </a:p>
          <a:p>
            <a:pPr lvl="2"/>
            <a:r>
              <a:rPr lang="en-US" dirty="0"/>
              <a:t>Score_model.py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266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478A1-2A18-40E2-9458-D71E75D5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7592"/>
            <a:ext cx="9905998" cy="1690576"/>
          </a:xfrm>
        </p:spPr>
        <p:txBody>
          <a:bodyPr/>
          <a:lstStyle/>
          <a:p>
            <a:r>
              <a:rPr lang="en-US" dirty="0"/>
              <a:t>HW 2. slide 3.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F4C53-B43E-4232-A9F2-39D14DA33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69312"/>
            <a:ext cx="9905999" cy="4869711"/>
          </a:xfrm>
        </p:spPr>
        <p:txBody>
          <a:bodyPr>
            <a:normAutofit fontScale="92500"/>
          </a:bodyPr>
          <a:lstStyle/>
          <a:p>
            <a:r>
              <a:rPr lang="en-US" dirty="0"/>
              <a:t>More details.</a:t>
            </a:r>
          </a:p>
          <a:p>
            <a:pPr lvl="1"/>
            <a:r>
              <a:rPr lang="en-US" dirty="0"/>
              <a:t>Requirements.txt. File of all dependencies of on the top existing packages.</a:t>
            </a:r>
          </a:p>
          <a:p>
            <a:pPr lvl="1"/>
            <a:r>
              <a:rPr lang="en-US" dirty="0"/>
              <a:t>Pull_data.py. From 2 Kaggle </a:t>
            </a:r>
            <a:r>
              <a:rPr lang="en-US" dirty="0" err="1"/>
              <a:t>urls</a:t>
            </a:r>
            <a:r>
              <a:rPr lang="en-US" dirty="0"/>
              <a:t> pulls the 2 datasets and saves them as </a:t>
            </a:r>
            <a:r>
              <a:rPr lang="en-US" dirty="0" err="1"/>
              <a:t>cvs</a:t>
            </a:r>
            <a:r>
              <a:rPr lang="en-US" dirty="0"/>
              <a:t> files.</a:t>
            </a:r>
          </a:p>
          <a:p>
            <a:pPr lvl="1"/>
            <a:r>
              <a:rPr lang="en-US" dirty="0"/>
              <a:t>Train_model.py. Takes the training dataset </a:t>
            </a:r>
            <a:r>
              <a:rPr lang="en-US" dirty="0" err="1"/>
              <a:t>cvs</a:t>
            </a:r>
            <a:r>
              <a:rPr lang="en-US" dirty="0"/>
              <a:t>, cleans, imputes the data, fits the model.</a:t>
            </a:r>
          </a:p>
          <a:p>
            <a:pPr lvl="1"/>
            <a:r>
              <a:rPr lang="en-US" dirty="0"/>
              <a:t>Score_model.py. Takes the .</a:t>
            </a:r>
            <a:r>
              <a:rPr lang="en-US" dirty="0" err="1"/>
              <a:t>pkl</a:t>
            </a:r>
            <a:r>
              <a:rPr lang="en-US" dirty="0"/>
              <a:t> random forest model and </a:t>
            </a:r>
            <a:r>
              <a:rPr lang="en-US" dirty="0" err="1"/>
              <a:t>appy</a:t>
            </a:r>
            <a:r>
              <a:rPr lang="en-US" dirty="0"/>
              <a:t> the model to scoring dataset</a:t>
            </a:r>
          </a:p>
          <a:p>
            <a:r>
              <a:rPr lang="en-US" dirty="0"/>
              <a:t>Critical Thinking.</a:t>
            </a:r>
          </a:p>
          <a:p>
            <a:pPr lvl="1"/>
            <a:r>
              <a:rPr lang="en-US" dirty="0"/>
              <a:t>Kaggle changes links/file location/login process/file content.</a:t>
            </a:r>
          </a:p>
          <a:p>
            <a:pPr lvl="1"/>
            <a:r>
              <a:rPr lang="en-US" dirty="0"/>
              <a:t>We run out of space on HD/local permission issue – can’t save files.</a:t>
            </a:r>
          </a:p>
          <a:p>
            <a:pPr lvl="1"/>
            <a:r>
              <a:rPr lang="en-US" dirty="0"/>
              <a:t>Someone updated Python packages with unintended effect.</a:t>
            </a:r>
          </a:p>
          <a:p>
            <a:pPr lvl="1"/>
            <a:r>
              <a:rPr lang="en-US" dirty="0"/>
              <a:t>Docker issues – lost internet within Docket due to some IP binding to VM or some local routing issues.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699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3DB39-2FB9-44A0-970E-EFF98483F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Useful Resources. Slide 1.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FFBAE-1BE8-4FED-A2D1-E4B2B61AC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64095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How to build a Python pipeline using </a:t>
            </a:r>
            <a:r>
              <a:rPr lang="en-US" dirty="0" err="1"/>
              <a:t>Sklearn</a:t>
            </a:r>
            <a:endParaRPr lang="en-US" dirty="0"/>
          </a:p>
          <a:p>
            <a:pPr lvl="1"/>
            <a:r>
              <a:rPr lang="en-US" dirty="0"/>
              <a:t>Kevin </a:t>
            </a:r>
            <a:r>
              <a:rPr lang="en-US" dirty="0" err="1"/>
              <a:t>Goetsch</a:t>
            </a:r>
            <a:r>
              <a:rPr lang="en-US" dirty="0"/>
              <a:t>. Deploying Machine Learning using </a:t>
            </a:r>
            <a:r>
              <a:rPr lang="en-US" dirty="0" err="1"/>
              <a:t>sklearn</a:t>
            </a:r>
            <a:r>
              <a:rPr lang="en-US" dirty="0"/>
              <a:t> pipelines.</a:t>
            </a:r>
          </a:p>
          <a:p>
            <a:pPr lvl="2"/>
            <a:r>
              <a:rPr lang="en-US" dirty="0"/>
              <a:t>Transformer.</a:t>
            </a:r>
          </a:p>
          <a:p>
            <a:pPr lvl="2"/>
            <a:r>
              <a:rPr lang="en-US" dirty="0"/>
              <a:t>Estimator.</a:t>
            </a:r>
          </a:p>
          <a:p>
            <a:pPr lvl="2"/>
            <a:r>
              <a:rPr lang="en-US" dirty="0"/>
              <a:t>Pipeline.</a:t>
            </a:r>
          </a:p>
          <a:p>
            <a:pPr lvl="2"/>
            <a:r>
              <a:rPr lang="en-US" dirty="0"/>
              <a:t>Feature Union.</a:t>
            </a:r>
          </a:p>
          <a:p>
            <a:pPr lvl="1"/>
            <a:r>
              <a:rPr lang="en-US" dirty="0"/>
              <a:t>How to prepare your data for machine learning in Python with </a:t>
            </a:r>
            <a:r>
              <a:rPr lang="en-US" dirty="0" err="1"/>
              <a:t>Scikit</a:t>
            </a:r>
            <a:r>
              <a:rPr lang="en-US" dirty="0"/>
              <a:t>-Learn.</a:t>
            </a:r>
          </a:p>
          <a:p>
            <a:pPr lvl="2"/>
            <a:r>
              <a:rPr lang="en-US" dirty="0"/>
              <a:t>Data Preprocessing.</a:t>
            </a:r>
          </a:p>
          <a:p>
            <a:pPr lvl="2"/>
            <a:r>
              <a:rPr lang="en-US" dirty="0"/>
              <a:t>Rescale Data.</a:t>
            </a:r>
          </a:p>
          <a:p>
            <a:pPr lvl="2"/>
            <a:r>
              <a:rPr lang="en-US" dirty="0"/>
              <a:t>Standardize Data.</a:t>
            </a:r>
          </a:p>
          <a:p>
            <a:pPr lvl="2"/>
            <a:r>
              <a:rPr lang="en-US" dirty="0"/>
              <a:t>Normalize Data.</a:t>
            </a:r>
          </a:p>
          <a:p>
            <a:pPr lvl="2"/>
            <a:r>
              <a:rPr lang="en-US" dirty="0"/>
              <a:t>Binarize Data.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068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9C8BE-AAE5-4C56-9C47-085EAE24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BE89D-1759-4C9B-A212-0EA5608BB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Syllabus.</a:t>
            </a:r>
          </a:p>
          <a:p>
            <a:r>
              <a:rPr lang="en-US" dirty="0"/>
              <a:t>Book: Deep Learning. By Ian Goodfellow, </a:t>
            </a:r>
            <a:r>
              <a:rPr lang="en-US" dirty="0" err="1"/>
              <a:t>Yoshua</a:t>
            </a:r>
            <a:r>
              <a:rPr lang="en-US" dirty="0"/>
              <a:t> </a:t>
            </a:r>
            <a:r>
              <a:rPr lang="en-US" dirty="0" err="1"/>
              <a:t>Bengio</a:t>
            </a:r>
            <a:r>
              <a:rPr lang="en-US" dirty="0"/>
              <a:t>, Aaron Courville.</a:t>
            </a:r>
          </a:p>
        </p:txBody>
      </p:sp>
    </p:spTree>
    <p:extLst>
      <p:ext uri="{BB962C8B-B14F-4D97-AF65-F5344CB8AC3E}">
        <p14:creationId xmlns:p14="http://schemas.microsoft.com/office/powerpoint/2010/main" val="2394113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6A48-419E-47CF-86FD-5E6D2754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Useful Resources. Slide 2.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D3F34-9151-428C-B504-ABDFE2D35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651583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How to build a Python pipeline using </a:t>
            </a:r>
            <a:r>
              <a:rPr lang="en-US" sz="2000" dirty="0" err="1"/>
              <a:t>Sklearn</a:t>
            </a:r>
            <a:endParaRPr lang="en-US" sz="1900" dirty="0"/>
          </a:p>
          <a:p>
            <a:pPr lvl="1"/>
            <a:r>
              <a:rPr lang="en-US" sz="1500" dirty="0"/>
              <a:t>Automate Machine Learning Workflows with Pipelines in Python and </a:t>
            </a:r>
            <a:r>
              <a:rPr lang="en-US" sz="1500" dirty="0" err="1"/>
              <a:t>scikit</a:t>
            </a:r>
            <a:r>
              <a:rPr lang="en-US" sz="1500" dirty="0"/>
              <a:t>-learn.</a:t>
            </a:r>
          </a:p>
          <a:p>
            <a:pPr lvl="2"/>
            <a:r>
              <a:rPr lang="en-US" sz="1400" dirty="0"/>
              <a:t>Data Preparation and Modeling</a:t>
            </a:r>
            <a:r>
              <a:rPr lang="en-US" sz="1300" dirty="0"/>
              <a:t>.</a:t>
            </a:r>
          </a:p>
          <a:p>
            <a:pPr lvl="2"/>
            <a:r>
              <a:rPr lang="en-US" sz="1300" dirty="0"/>
              <a:t>Feature Extraction and Modeling.</a:t>
            </a:r>
          </a:p>
          <a:p>
            <a:pPr lvl="1"/>
            <a:r>
              <a:rPr lang="en-US" sz="1500" dirty="0"/>
              <a:t>Preprocessing data.</a:t>
            </a:r>
          </a:p>
          <a:p>
            <a:pPr lvl="2"/>
            <a:r>
              <a:rPr lang="en-US" sz="1400" dirty="0"/>
              <a:t>Standardization, or mean removal and variance scaling.</a:t>
            </a:r>
          </a:p>
          <a:p>
            <a:pPr lvl="3"/>
            <a:r>
              <a:rPr lang="en-US" sz="1200" dirty="0"/>
              <a:t>Scaling features to range.</a:t>
            </a:r>
          </a:p>
          <a:p>
            <a:pPr lvl="3"/>
            <a:r>
              <a:rPr lang="en-US" sz="1200" dirty="0"/>
              <a:t>Scaling sparse data.</a:t>
            </a:r>
          </a:p>
          <a:p>
            <a:pPr lvl="3"/>
            <a:r>
              <a:rPr lang="en-US" sz="1200" dirty="0"/>
              <a:t>Scaling data with outliers.</a:t>
            </a:r>
          </a:p>
          <a:p>
            <a:pPr lvl="2"/>
            <a:r>
              <a:rPr lang="en-US" sz="1400" dirty="0"/>
              <a:t>Non-linear transformation.</a:t>
            </a:r>
          </a:p>
          <a:p>
            <a:pPr lvl="3"/>
            <a:r>
              <a:rPr lang="en-US" sz="1200" dirty="0"/>
              <a:t>Mapping to uniform distribution.</a:t>
            </a:r>
          </a:p>
          <a:p>
            <a:pPr lvl="3"/>
            <a:r>
              <a:rPr lang="en-US" sz="1200" dirty="0"/>
              <a:t>Mapping to Gaussian distribution.</a:t>
            </a:r>
          </a:p>
          <a:p>
            <a:pPr marL="914400" lvl="2" indent="0">
              <a:buNone/>
            </a:pPr>
            <a:endParaRPr lang="en-US" sz="1400" dirty="0"/>
          </a:p>
          <a:p>
            <a:pPr lvl="1"/>
            <a:endParaRPr lang="en-US" sz="1600" dirty="0"/>
          </a:p>
          <a:p>
            <a:pPr lvl="1"/>
            <a:endParaRPr lang="en-US" sz="1500" dirty="0"/>
          </a:p>
          <a:p>
            <a:endParaRPr lang="en-US" sz="1900" dirty="0"/>
          </a:p>
          <a:p>
            <a:pPr lvl="1"/>
            <a:endParaRPr lang="en-US" sz="1500" dirty="0"/>
          </a:p>
          <a:p>
            <a:pPr lvl="1"/>
            <a:endParaRPr lang="en-US" sz="15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739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C0AE0-FFB9-4550-A310-F8E9135FD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Useful Resources. Slide 3.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9A4F2-6FF6-4171-8106-1B17569B3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build a Python pipeline using </a:t>
            </a:r>
            <a:r>
              <a:rPr lang="en-US" dirty="0" err="1"/>
              <a:t>Sklearn</a:t>
            </a:r>
            <a:endParaRPr lang="en-US" dirty="0"/>
          </a:p>
          <a:p>
            <a:pPr lvl="1"/>
            <a:r>
              <a:rPr lang="en-US" dirty="0"/>
              <a:t>Preprocessing data.</a:t>
            </a:r>
          </a:p>
          <a:p>
            <a:pPr lvl="2"/>
            <a:r>
              <a:rPr lang="en-US" dirty="0"/>
              <a:t>Normalization.</a:t>
            </a:r>
          </a:p>
          <a:p>
            <a:pPr lvl="2"/>
            <a:r>
              <a:rPr lang="en-US" dirty="0"/>
              <a:t>Encoding categorical features.</a:t>
            </a:r>
          </a:p>
          <a:p>
            <a:pPr lvl="2"/>
            <a:r>
              <a:rPr lang="en-US" dirty="0"/>
              <a:t>Discretization.</a:t>
            </a:r>
          </a:p>
          <a:p>
            <a:pPr lvl="2"/>
            <a:r>
              <a:rPr lang="en-US" dirty="0"/>
              <a:t>Imputation of missing values.</a:t>
            </a:r>
          </a:p>
          <a:p>
            <a:pPr lvl="2"/>
            <a:r>
              <a:rPr lang="en-US" dirty="0"/>
              <a:t>Generating </a:t>
            </a:r>
            <a:r>
              <a:rPr lang="en-US" dirty="0" err="1"/>
              <a:t>polynomal</a:t>
            </a:r>
            <a:r>
              <a:rPr lang="en-US" dirty="0"/>
              <a:t> features.</a:t>
            </a:r>
          </a:p>
          <a:p>
            <a:pPr lvl="2"/>
            <a:r>
              <a:rPr lang="en-US" dirty="0"/>
              <a:t>Custom transformers.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037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5A9B6-FE88-4715-BFBE-610E3B901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Useful Resources. Slide 4.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0A4FF-129A-4082-AA2E-64FE1790B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How to build a Python pipeline using </a:t>
            </a:r>
            <a:r>
              <a:rPr lang="en-US" dirty="0" err="1"/>
              <a:t>Sklearn</a:t>
            </a:r>
            <a:endParaRPr lang="en-US" dirty="0"/>
          </a:p>
          <a:p>
            <a:pPr lvl="1"/>
            <a:r>
              <a:rPr lang="en-US" dirty="0"/>
              <a:t>Classification Accuracy is Not Enough: More Performance Measures You Can Use.</a:t>
            </a:r>
          </a:p>
          <a:p>
            <a:pPr lvl="2"/>
            <a:r>
              <a:rPr lang="en-US" dirty="0"/>
              <a:t>Confusion matrix.</a:t>
            </a:r>
          </a:p>
          <a:p>
            <a:pPr lvl="2"/>
            <a:r>
              <a:rPr lang="en-US" dirty="0"/>
              <a:t>CART Confusion matrix.</a:t>
            </a:r>
          </a:p>
          <a:p>
            <a:pPr lvl="2"/>
            <a:r>
              <a:rPr lang="en-US" dirty="0"/>
              <a:t>Precision.</a:t>
            </a:r>
          </a:p>
          <a:p>
            <a:pPr lvl="2"/>
            <a:r>
              <a:rPr lang="en-US" dirty="0"/>
              <a:t>Recall.</a:t>
            </a:r>
          </a:p>
          <a:p>
            <a:pPr lvl="2"/>
            <a:r>
              <a:rPr lang="en-US" dirty="0"/>
              <a:t>F1 Score.</a:t>
            </a:r>
          </a:p>
          <a:p>
            <a:r>
              <a:rPr lang="en-US" dirty="0"/>
              <a:t>For Critical Thinking behind sanity checks.</a:t>
            </a:r>
          </a:p>
          <a:p>
            <a:pPr lvl="1"/>
            <a:r>
              <a:rPr lang="en-US" dirty="0"/>
              <a:t>Sasha </a:t>
            </a:r>
            <a:r>
              <a:rPr lang="en-US" dirty="0" err="1"/>
              <a:t>Laundy</a:t>
            </a:r>
            <a:r>
              <a:rPr lang="en-US" dirty="0"/>
              <a:t>. How to make your future data scientists love you.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274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97B83-6600-48B1-B7D1-53AF0DEAC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Useful Resources. Slide 5.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3C0E4-825C-4EF5-9EF4-26FC4B87B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Critical Thinking behind sanity checks</a:t>
            </a:r>
            <a:r>
              <a:rPr lang="en-US" sz="2000" dirty="0"/>
              <a:t>.</a:t>
            </a:r>
          </a:p>
          <a:p>
            <a:pPr lvl="1"/>
            <a:r>
              <a:rPr lang="en-US" sz="1800" dirty="0"/>
              <a:t>Three best practices for building successful data pipelines</a:t>
            </a:r>
          </a:p>
          <a:p>
            <a:pPr lvl="2"/>
            <a:r>
              <a:rPr lang="en-US" sz="1700" dirty="0"/>
              <a:t>Ensuring reproducibility by providing a reliable audit trail.</a:t>
            </a:r>
          </a:p>
          <a:p>
            <a:pPr lvl="3"/>
            <a:r>
              <a:rPr lang="en-US" sz="1500" dirty="0"/>
              <a:t>Analysis code.</a:t>
            </a:r>
          </a:p>
          <a:p>
            <a:pPr lvl="3"/>
            <a:r>
              <a:rPr lang="en-US" sz="1500" dirty="0"/>
              <a:t>Data sources.</a:t>
            </a:r>
          </a:p>
          <a:p>
            <a:pPr lvl="3"/>
            <a:r>
              <a:rPr lang="en-US" sz="1500" dirty="0"/>
              <a:t>Algorithmic randomness.</a:t>
            </a:r>
          </a:p>
          <a:p>
            <a:pPr lvl="2"/>
            <a:r>
              <a:rPr lang="en-US" sz="1700" dirty="0"/>
              <a:t>Establishing consistency in data.</a:t>
            </a:r>
          </a:p>
          <a:p>
            <a:pPr lvl="3"/>
            <a:r>
              <a:rPr lang="en-US" sz="1500" dirty="0"/>
              <a:t>Small data sets.</a:t>
            </a:r>
          </a:p>
          <a:p>
            <a:pPr lvl="3"/>
            <a:r>
              <a:rPr lang="en-US" sz="1500" dirty="0"/>
              <a:t>Regular analytics.</a:t>
            </a:r>
          </a:p>
          <a:p>
            <a:pPr lvl="3"/>
            <a:r>
              <a:rPr lang="en-US" sz="1500" dirty="0"/>
              <a:t>Fixed sources.</a:t>
            </a:r>
          </a:p>
          <a:p>
            <a:pPr lvl="1"/>
            <a:endParaRPr lang="en-US" sz="19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07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73DED-F1AF-49B8-9BCB-F4FE180A2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Useful Resources. Slide 6.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B4417-AD86-4A3D-8546-2DC020BC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Critical Thinking behind sanity checks.</a:t>
            </a:r>
          </a:p>
          <a:p>
            <a:pPr lvl="1"/>
            <a:r>
              <a:rPr lang="en-US" sz="1800" dirty="0"/>
              <a:t>Three best practices for building successful data pipelines</a:t>
            </a:r>
          </a:p>
          <a:p>
            <a:pPr lvl="2"/>
            <a:r>
              <a:rPr lang="en-US" sz="1600" dirty="0" err="1"/>
              <a:t>Productionizability</a:t>
            </a:r>
            <a:r>
              <a:rPr lang="en-US" sz="1600" dirty="0"/>
              <a:t>: Developing a common ETL.</a:t>
            </a:r>
          </a:p>
          <a:p>
            <a:pPr lvl="3"/>
            <a:r>
              <a:rPr lang="en-US" sz="1500" dirty="0"/>
              <a:t>Common data format.</a:t>
            </a:r>
          </a:p>
          <a:p>
            <a:pPr lvl="3"/>
            <a:r>
              <a:rPr lang="en-US" sz="1500" dirty="0"/>
              <a:t>Isolating library dependencies</a:t>
            </a:r>
          </a:p>
          <a:p>
            <a:pPr lvl="1"/>
            <a:r>
              <a:rPr lang="en-US" b="1" dirty="0"/>
              <a:t> </a:t>
            </a:r>
            <a:r>
              <a:rPr lang="en-US" sz="1800" dirty="0"/>
              <a:t>The Dataflow Model: A Practical Approach to Balancing Correctness, Latency, and Cost in Massive-Scale, Unbounded, Out-of-Order Data Processing </a:t>
            </a:r>
          </a:p>
          <a:p>
            <a:pPr lvl="1"/>
            <a:r>
              <a:rPr lang="en-US" dirty="0"/>
              <a:t>We need to talk about bad data</a:t>
            </a:r>
          </a:p>
          <a:p>
            <a:pPr lvl="1"/>
            <a:endParaRPr lang="en-US" sz="1800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5800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AD174-BF20-4F9F-BC7E-626130F14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Meetup 2. Slide 1.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F8229-7C97-4555-AB54-A75E0714E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85229"/>
          </a:xfrm>
        </p:spPr>
        <p:txBody>
          <a:bodyPr>
            <a:normAutofit/>
          </a:bodyPr>
          <a:lstStyle/>
          <a:p>
            <a:r>
              <a:rPr lang="en-US" dirty="0"/>
              <a:t>Docker.</a:t>
            </a:r>
          </a:p>
          <a:p>
            <a:pPr lvl="1"/>
            <a:r>
              <a:rPr lang="en-US" dirty="0" err="1"/>
              <a:t>Standarized</a:t>
            </a:r>
            <a:r>
              <a:rPr lang="en-US" dirty="0"/>
              <a:t> across Linux, MacOS, Windows.</a:t>
            </a:r>
          </a:p>
          <a:p>
            <a:pPr lvl="1"/>
            <a:r>
              <a:rPr lang="en-US" dirty="0"/>
              <a:t>Eliminates library conflicts stemming from version control.</a:t>
            </a:r>
          </a:p>
          <a:p>
            <a:pPr lvl="1"/>
            <a:r>
              <a:rPr lang="en-US" dirty="0"/>
              <a:t>Allows multiple environments at the same time, for instance Python 2 and Python 3.</a:t>
            </a:r>
          </a:p>
          <a:p>
            <a:pPr lvl="2"/>
            <a:r>
              <a:rPr lang="en-US" dirty="0"/>
              <a:t>Not as </a:t>
            </a:r>
            <a:r>
              <a:rPr lang="en-US" dirty="0" err="1"/>
              <a:t>vitualenv</a:t>
            </a:r>
            <a:r>
              <a:rPr lang="en-US" dirty="0"/>
              <a:t>, not just Python.</a:t>
            </a:r>
          </a:p>
          <a:p>
            <a:pPr lvl="2"/>
            <a:r>
              <a:rPr lang="en-US" dirty="0"/>
              <a:t>Faster to build than VM</a:t>
            </a:r>
          </a:p>
          <a:p>
            <a:r>
              <a:rPr lang="en-US" dirty="0"/>
              <a:t>A Data Flow: Ingest Data</a:t>
            </a:r>
          </a:p>
          <a:p>
            <a:r>
              <a:rPr lang="en-US" dirty="0"/>
              <a:t>A simple example: Import CSV</a:t>
            </a:r>
          </a:p>
          <a:p>
            <a:r>
              <a:rPr lang="en-US" dirty="0"/>
              <a:t>More than one file: Parse data </a:t>
            </a:r>
          </a:p>
          <a:p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B2FA00F6-5739-4A84-8F4F-4D91D662342A}"/>
              </a:ext>
            </a:extLst>
          </p:cNvPr>
          <p:cNvSpPr/>
          <p:nvPr/>
        </p:nvSpPr>
        <p:spPr>
          <a:xfrm>
            <a:off x="4720671" y="5006161"/>
            <a:ext cx="574159" cy="2658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FDECBE-7967-4BB6-9280-328B8093F6ED}"/>
              </a:ext>
            </a:extLst>
          </p:cNvPr>
          <p:cNvSpPr txBox="1"/>
          <p:nvPr/>
        </p:nvSpPr>
        <p:spPr>
          <a:xfrm>
            <a:off x="5528929" y="4802374"/>
            <a:ext cx="1559442" cy="5883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Turn data into desired shape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B0671D1-F278-410F-A1CA-44EB198A5F1B}"/>
              </a:ext>
            </a:extLst>
          </p:cNvPr>
          <p:cNvSpPr/>
          <p:nvPr/>
        </p:nvSpPr>
        <p:spPr>
          <a:xfrm>
            <a:off x="7017488" y="4688958"/>
            <a:ext cx="786809" cy="393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BDCCA4-7139-4831-A2BE-80F684462E28}"/>
              </a:ext>
            </a:extLst>
          </p:cNvPr>
          <p:cNvSpPr txBox="1"/>
          <p:nvPr/>
        </p:nvSpPr>
        <p:spPr>
          <a:xfrm>
            <a:off x="7931887" y="4295553"/>
            <a:ext cx="2317899" cy="923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Perform Analysis and Distribute to stakeholders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66E7557-1FA5-42A2-BF7D-AEA5300E54A4}"/>
              </a:ext>
            </a:extLst>
          </p:cNvPr>
          <p:cNvSpPr/>
          <p:nvPr/>
        </p:nvSpPr>
        <p:spPr>
          <a:xfrm>
            <a:off x="5305646" y="5639444"/>
            <a:ext cx="435934" cy="1701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1DEDFC-A22A-45C4-9FCA-6C0BEFE515D5}"/>
              </a:ext>
            </a:extLst>
          </p:cNvPr>
          <p:cNvSpPr txBox="1"/>
          <p:nvPr/>
        </p:nvSpPr>
        <p:spPr>
          <a:xfrm>
            <a:off x="5901067" y="5491716"/>
            <a:ext cx="1456661" cy="8058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Aggregate and impute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4672607-5759-4518-B7EA-3338DF2A5573}"/>
              </a:ext>
            </a:extLst>
          </p:cNvPr>
          <p:cNvSpPr/>
          <p:nvPr/>
        </p:nvSpPr>
        <p:spPr>
          <a:xfrm>
            <a:off x="7246087" y="5547642"/>
            <a:ext cx="786809" cy="265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76C2B2-E853-4962-B7D0-CB76716FEEEB}"/>
              </a:ext>
            </a:extLst>
          </p:cNvPr>
          <p:cNvSpPr txBox="1"/>
          <p:nvPr/>
        </p:nvSpPr>
        <p:spPr>
          <a:xfrm>
            <a:off x="8176245" y="5403181"/>
            <a:ext cx="2317899" cy="65737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Summary analysis, modeling, visualization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8E30321-F65F-4DE2-8D67-78CAA1AACAE3}"/>
              </a:ext>
            </a:extLst>
          </p:cNvPr>
          <p:cNvSpPr/>
          <p:nvPr/>
        </p:nvSpPr>
        <p:spPr>
          <a:xfrm>
            <a:off x="5294830" y="6239482"/>
            <a:ext cx="584974" cy="1701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CA7411-0DE8-4258-80BD-2EC15F0E7F0C}"/>
              </a:ext>
            </a:extLst>
          </p:cNvPr>
          <p:cNvSpPr txBox="1"/>
          <p:nvPr/>
        </p:nvSpPr>
        <p:spPr>
          <a:xfrm>
            <a:off x="6095999" y="6060558"/>
            <a:ext cx="1282991" cy="11603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Query and join  data 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5C7086C-0BCB-44BB-995B-6325FCC880D9}"/>
              </a:ext>
            </a:extLst>
          </p:cNvPr>
          <p:cNvSpPr/>
          <p:nvPr/>
        </p:nvSpPr>
        <p:spPr>
          <a:xfrm>
            <a:off x="7357728" y="6239482"/>
            <a:ext cx="675168" cy="1428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39E56A-5CB6-40A0-B6F4-B8EECCE26FA0}"/>
              </a:ext>
            </a:extLst>
          </p:cNvPr>
          <p:cNvSpPr txBox="1"/>
          <p:nvPr/>
        </p:nvSpPr>
        <p:spPr>
          <a:xfrm rot="10800000" flipV="1">
            <a:off x="8197508" y="5952678"/>
            <a:ext cx="2481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Summary analysis, modeling, 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484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BE0D1-DCE0-45D4-9970-CF47434E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Meetup 2. Slide 2.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EA0AD-396F-4B13-B4FB-CE90BB26E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DS workflow: make observations, come up with interesting questions, formulate hypothesis, develop testable predictions, gather data, refine hypothesis, develop general theories.</a:t>
            </a:r>
          </a:p>
          <a:p>
            <a:r>
              <a:rPr lang="en-US" dirty="0"/>
              <a:t>Agile in DS vs Agile in Engineering.</a:t>
            </a:r>
          </a:p>
          <a:p>
            <a:r>
              <a:rPr lang="en-US" dirty="0"/>
              <a:t>Data Value Pyramid: Records, Charts, Reports, Predictions, Actions.</a:t>
            </a:r>
          </a:p>
          <a:p>
            <a:r>
              <a:rPr lang="en-US" dirty="0"/>
              <a:t>Data Science, Cloud Computing, and Agile.</a:t>
            </a:r>
          </a:p>
        </p:txBody>
      </p:sp>
    </p:spTree>
    <p:extLst>
      <p:ext uri="{BB962C8B-B14F-4D97-AF65-F5344CB8AC3E}">
        <p14:creationId xmlns:p14="http://schemas.microsoft.com/office/powerpoint/2010/main" val="281832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9F80A-1E6B-4B47-9FD4-15901DDC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Learning. Numerical Computation.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14EB8-AD6A-4BE5-8BF8-7B63CF10B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requires a lot of calculations. </a:t>
            </a:r>
          </a:p>
          <a:p>
            <a:r>
              <a:rPr lang="en-US" dirty="0"/>
              <a:t>Overflow and underflow</a:t>
            </a:r>
          </a:p>
          <a:p>
            <a:r>
              <a:rPr lang="en-US" dirty="0"/>
              <a:t>Poor conditioning</a:t>
            </a:r>
          </a:p>
          <a:p>
            <a:r>
              <a:rPr lang="en-US" dirty="0"/>
              <a:t>Gradient-Based Optimization.</a:t>
            </a:r>
          </a:p>
          <a:p>
            <a:r>
              <a:rPr lang="en-US" dirty="0"/>
              <a:t>Constrained Optimization.</a:t>
            </a:r>
          </a:p>
          <a:p>
            <a:r>
              <a:rPr lang="en-US" dirty="0"/>
              <a:t>Linear Least Squares.</a:t>
            </a:r>
          </a:p>
        </p:txBody>
      </p:sp>
    </p:spTree>
    <p:extLst>
      <p:ext uri="{BB962C8B-B14F-4D97-AF65-F5344CB8AC3E}">
        <p14:creationId xmlns:p14="http://schemas.microsoft.com/office/powerpoint/2010/main" val="36794297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375CB-4A6D-4981-A3C9-2DD2848C8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10075936" cy="1786270"/>
          </a:xfrm>
        </p:spPr>
        <p:txBody>
          <a:bodyPr/>
          <a:lstStyle/>
          <a:p>
            <a:r>
              <a:rPr lang="en-US" dirty="0"/>
              <a:t>Deep Learning. Machine Learning Basics. Slide 1.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CAD99-362C-4A1F-9CD2-601FB80CF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86270"/>
            <a:ext cx="9905999" cy="4720853"/>
          </a:xfrm>
        </p:spPr>
        <p:txBody>
          <a:bodyPr>
            <a:normAutofit/>
          </a:bodyPr>
          <a:lstStyle/>
          <a:p>
            <a:r>
              <a:rPr lang="en-US" dirty="0"/>
              <a:t>Linear regression is an example of machine learning.</a:t>
            </a:r>
          </a:p>
          <a:p>
            <a:r>
              <a:rPr lang="en-US" dirty="0"/>
              <a:t>Learning Algorithms.</a:t>
            </a:r>
          </a:p>
          <a:p>
            <a:r>
              <a:rPr lang="en-US" dirty="0"/>
              <a:t>Capacity, Overfitting, and Underfitting.</a:t>
            </a:r>
          </a:p>
          <a:p>
            <a:r>
              <a:rPr lang="en-US" dirty="0"/>
              <a:t>Hyperparameters and Validation Sets.</a:t>
            </a:r>
          </a:p>
          <a:p>
            <a:r>
              <a:rPr lang="en-US" dirty="0"/>
              <a:t>Estimators, Bias, and Variance.</a:t>
            </a:r>
          </a:p>
          <a:p>
            <a:r>
              <a:rPr lang="en-US" dirty="0"/>
              <a:t>Maximum Likelihood Estimator.</a:t>
            </a:r>
          </a:p>
          <a:p>
            <a:r>
              <a:rPr lang="en-US" dirty="0"/>
              <a:t>Bayesian Statistics.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668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8A86C-AF2E-4006-98D0-08B9079F5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Learning. Machine Learning Basics. Slide 2.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91FFC-42E7-476C-9332-20374F9B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Learning Algorithms.</a:t>
            </a:r>
          </a:p>
          <a:p>
            <a:r>
              <a:rPr lang="en-US" dirty="0"/>
              <a:t>Unsupervised Learning Algorithms.</a:t>
            </a:r>
          </a:p>
          <a:p>
            <a:r>
              <a:rPr lang="en-US" dirty="0"/>
              <a:t>Stochastic Gradient Descent.</a:t>
            </a:r>
          </a:p>
          <a:p>
            <a:r>
              <a:rPr lang="en-US" dirty="0"/>
              <a:t>Building a Machine Learning Algorithm.</a:t>
            </a:r>
          </a:p>
          <a:p>
            <a:r>
              <a:rPr lang="en-US" dirty="0"/>
              <a:t>Challenges Motivating Deep Learning.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639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D9FAB-943B-4900-8253-30EF31E1C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8A18-0FE6-47D7-943D-671A04B45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Big Data, Machine Learning, and Big Data Engineering.</a:t>
            </a:r>
          </a:p>
          <a:p>
            <a:r>
              <a:rPr lang="en-US" dirty="0"/>
              <a:t>Work with Ensemble Modeling, Recommendation Engine, Neural Networks, and Deep Learning.</a:t>
            </a:r>
          </a:p>
          <a:p>
            <a:r>
              <a:rPr lang="en-US" dirty="0"/>
              <a:t>Implement a distributed computing, processing, model deployment, and data pipelines.</a:t>
            </a:r>
          </a:p>
        </p:txBody>
      </p:sp>
    </p:spTree>
    <p:extLst>
      <p:ext uri="{BB962C8B-B14F-4D97-AF65-F5344CB8AC3E}">
        <p14:creationId xmlns:p14="http://schemas.microsoft.com/office/powerpoint/2010/main" val="10004813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AC868-CDDD-49F9-A1EC-1FD2C571A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5-6: Big Data Infrastructure.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49EBB-AE14-406B-9670-99FE28DB7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Hadoop and Spark.</a:t>
            </a:r>
          </a:p>
          <a:p>
            <a:pPr lvl="1"/>
            <a:r>
              <a:rPr lang="en-US" dirty="0"/>
              <a:t>Big data is too big for a single machine.</a:t>
            </a:r>
          </a:p>
          <a:p>
            <a:pPr lvl="1"/>
            <a:r>
              <a:rPr lang="en-US" dirty="0"/>
              <a:t>Big data = big volume, big velocity, and high variety.</a:t>
            </a:r>
          </a:p>
          <a:p>
            <a:r>
              <a:rPr lang="en-US" dirty="0"/>
              <a:t>Hadoop Ecosystem.</a:t>
            </a:r>
          </a:p>
          <a:p>
            <a:pPr lvl="1"/>
            <a:r>
              <a:rPr lang="en-US" dirty="0"/>
              <a:t>Distributed Filesystem.</a:t>
            </a:r>
          </a:p>
          <a:p>
            <a:pPr lvl="2"/>
            <a:r>
              <a:rPr lang="en-US" dirty="0"/>
              <a:t>Apache HDFS.</a:t>
            </a:r>
          </a:p>
          <a:p>
            <a:pPr lvl="2"/>
            <a:r>
              <a:rPr lang="en-US" dirty="0"/>
              <a:t>Red Hat </a:t>
            </a:r>
            <a:r>
              <a:rPr lang="en-US" dirty="0" err="1"/>
              <a:t>GlusterFS</a:t>
            </a:r>
            <a:endParaRPr lang="en-US" dirty="0"/>
          </a:p>
          <a:p>
            <a:pPr lvl="2"/>
            <a:r>
              <a:rPr lang="en-US" dirty="0"/>
              <a:t>Quantcast File System</a:t>
            </a:r>
          </a:p>
          <a:p>
            <a:pPr lvl="2"/>
            <a:r>
              <a:rPr lang="en-US" dirty="0" err="1"/>
              <a:t>Ceph</a:t>
            </a:r>
            <a:r>
              <a:rPr lang="en-US" dirty="0"/>
              <a:t> Filesystem</a:t>
            </a:r>
          </a:p>
          <a:p>
            <a:pPr lvl="1"/>
            <a:r>
              <a:rPr lang="en-US" dirty="0"/>
              <a:t>Distributed programming</a:t>
            </a:r>
          </a:p>
          <a:p>
            <a:pPr lvl="1"/>
            <a:r>
              <a:rPr lang="en-US" dirty="0"/>
              <a:t>NoSQL DB.</a:t>
            </a:r>
          </a:p>
          <a:p>
            <a:pPr lvl="1"/>
            <a:r>
              <a:rPr lang="en-US" dirty="0"/>
              <a:t>Others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6726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5EDA8-0FC8-4878-881D-0AF17AC7B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Meetup 3. Slide 1.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C7F86-A2EE-41AD-9774-14F42F5B2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Challenges of big data.</a:t>
            </a:r>
          </a:p>
          <a:p>
            <a:pPr lvl="1"/>
            <a:r>
              <a:rPr lang="en-US" dirty="0"/>
              <a:t>Volume. Cost of storage.</a:t>
            </a:r>
          </a:p>
          <a:p>
            <a:pPr lvl="1"/>
            <a:r>
              <a:rPr lang="en-US" dirty="0"/>
              <a:t>Variety. Many different sources/formats.</a:t>
            </a:r>
          </a:p>
          <a:p>
            <a:pPr lvl="1"/>
            <a:r>
              <a:rPr lang="en-US" dirty="0"/>
              <a:t>Velocity. Speed of data generation/storage/processing.</a:t>
            </a:r>
          </a:p>
          <a:p>
            <a:r>
              <a:rPr lang="en-US" dirty="0"/>
              <a:t>History of Hadoop.</a:t>
            </a:r>
          </a:p>
          <a:p>
            <a:pPr lvl="1"/>
            <a:r>
              <a:rPr lang="en-US" dirty="0"/>
              <a:t>Concept came from Google in 2003/2004.</a:t>
            </a:r>
          </a:p>
          <a:p>
            <a:pPr lvl="1"/>
            <a:r>
              <a:rPr lang="en-US" dirty="0"/>
              <a:t>Truly developed by Yahoo and was later released as open source.</a:t>
            </a:r>
          </a:p>
        </p:txBody>
      </p:sp>
    </p:spTree>
    <p:extLst>
      <p:ext uri="{BB962C8B-B14F-4D97-AF65-F5344CB8AC3E}">
        <p14:creationId xmlns:p14="http://schemas.microsoft.com/office/powerpoint/2010/main" val="4089649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4055-BD43-4215-A465-EE8E5263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Meetup 3. slide 2.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95E61-909D-4DE8-8742-A0E648F42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Hadoop.</a:t>
            </a:r>
          </a:p>
          <a:p>
            <a:pPr lvl="1"/>
            <a:r>
              <a:rPr lang="en-US" dirty="0"/>
              <a:t>Open source software framework.</a:t>
            </a:r>
          </a:p>
          <a:p>
            <a:pPr lvl="1"/>
            <a:r>
              <a:rPr lang="en-US" dirty="0"/>
              <a:t>Designed to store and analyze big data.</a:t>
            </a:r>
          </a:p>
          <a:p>
            <a:pPr lvl="1"/>
            <a:r>
              <a:rPr lang="en-US" dirty="0"/>
              <a:t>Uses distributed computing environment.</a:t>
            </a:r>
          </a:p>
          <a:p>
            <a:pPr lvl="1"/>
            <a:r>
              <a:rPr lang="en-US" dirty="0"/>
              <a:t>Takes into account hardware failure.</a:t>
            </a:r>
          </a:p>
          <a:p>
            <a:r>
              <a:rPr lang="en-US" dirty="0"/>
              <a:t>Advantages of Hadoop.</a:t>
            </a:r>
          </a:p>
          <a:p>
            <a:pPr lvl="1"/>
            <a:r>
              <a:rPr lang="en-US" dirty="0"/>
              <a:t>Cheaper to buy many small computers, than big one.</a:t>
            </a:r>
          </a:p>
          <a:p>
            <a:pPr lvl="1"/>
            <a:r>
              <a:rPr lang="en-US" dirty="0"/>
              <a:t>It is cheaper to move code to data, than data to code.</a:t>
            </a:r>
          </a:p>
          <a:p>
            <a:pPr lvl="1"/>
            <a:r>
              <a:rPr lang="en-US" dirty="0"/>
              <a:t>Easy to scale up.</a:t>
            </a:r>
          </a:p>
        </p:txBody>
      </p:sp>
    </p:spTree>
    <p:extLst>
      <p:ext uri="{BB962C8B-B14F-4D97-AF65-F5344CB8AC3E}">
        <p14:creationId xmlns:p14="http://schemas.microsoft.com/office/powerpoint/2010/main" val="31219366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F1BBB-ECBE-484D-B6EB-CB548F60B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59488"/>
            <a:ext cx="9905998" cy="1637414"/>
          </a:xfrm>
        </p:spPr>
        <p:txBody>
          <a:bodyPr/>
          <a:lstStyle/>
          <a:p>
            <a:r>
              <a:rPr lang="en-US" dirty="0"/>
              <a:t>Meetup 3. slide 3.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FD46C-952C-4E5F-9F8F-A61344A6C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90577"/>
            <a:ext cx="9905999" cy="478465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Core components of Hadoop.</a:t>
            </a:r>
          </a:p>
          <a:p>
            <a:pPr lvl="1"/>
            <a:r>
              <a:rPr lang="en-US" dirty="0"/>
              <a:t>HDFS.</a:t>
            </a:r>
          </a:p>
          <a:p>
            <a:pPr lvl="1"/>
            <a:r>
              <a:rPr lang="en-US" dirty="0"/>
              <a:t>MapReduce.</a:t>
            </a:r>
          </a:p>
          <a:p>
            <a:pPr lvl="1"/>
            <a:r>
              <a:rPr lang="en-US" dirty="0"/>
              <a:t>YARN.</a:t>
            </a:r>
          </a:p>
          <a:p>
            <a:r>
              <a:rPr lang="en-US" dirty="0"/>
              <a:t>Material Covered:</a:t>
            </a:r>
          </a:p>
          <a:p>
            <a:pPr lvl="1"/>
            <a:r>
              <a:rPr lang="en-US" dirty="0"/>
              <a:t>Streamlining Data Pipelines.</a:t>
            </a:r>
          </a:p>
          <a:p>
            <a:pPr lvl="1"/>
            <a:r>
              <a:rPr lang="en-US" dirty="0"/>
              <a:t>Model Deployment.</a:t>
            </a:r>
          </a:p>
          <a:p>
            <a:pPr lvl="1"/>
            <a:r>
              <a:rPr lang="en-US" dirty="0"/>
              <a:t>Distributed Computing.</a:t>
            </a:r>
          </a:p>
          <a:p>
            <a:pPr lvl="1"/>
            <a:r>
              <a:rPr lang="en-US" dirty="0"/>
              <a:t>Cloud Computing</a:t>
            </a:r>
          </a:p>
          <a:p>
            <a:r>
              <a:rPr lang="en-US" dirty="0"/>
              <a:t>Next topic:</a:t>
            </a:r>
          </a:p>
          <a:p>
            <a:pPr lvl="1"/>
            <a:r>
              <a:rPr lang="en-US" dirty="0"/>
              <a:t>Dimension Reduction.</a:t>
            </a:r>
          </a:p>
          <a:p>
            <a:pPr lvl="1"/>
            <a:r>
              <a:rPr lang="en-US" dirty="0" err="1"/>
              <a:t>Ensembling</a:t>
            </a:r>
            <a:endParaRPr lang="en-US" dirty="0"/>
          </a:p>
          <a:p>
            <a:pPr lvl="1"/>
            <a:r>
              <a:rPr lang="en-US" dirty="0"/>
              <a:t>Deep learning.</a:t>
            </a:r>
          </a:p>
        </p:txBody>
      </p:sp>
    </p:spTree>
    <p:extLst>
      <p:ext uri="{BB962C8B-B14F-4D97-AF65-F5344CB8AC3E}">
        <p14:creationId xmlns:p14="http://schemas.microsoft.com/office/powerpoint/2010/main" val="28490947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7CA99-63DF-4149-9026-5A240B1D7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learning. Deep Feedforward Networks.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48F11-B9CB-461E-812F-40AA7FE77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736643"/>
          </a:xfrm>
        </p:spPr>
        <p:txBody>
          <a:bodyPr/>
          <a:lstStyle/>
          <a:p>
            <a:r>
              <a:rPr lang="en-US" dirty="0"/>
              <a:t>Learning XOR.</a:t>
            </a:r>
          </a:p>
          <a:p>
            <a:r>
              <a:rPr lang="en-US" dirty="0"/>
              <a:t>Gradient Based Learning.</a:t>
            </a:r>
          </a:p>
          <a:p>
            <a:r>
              <a:rPr lang="en-US" dirty="0"/>
              <a:t>Hidden Units.</a:t>
            </a:r>
          </a:p>
          <a:p>
            <a:r>
              <a:rPr lang="en-US" dirty="0"/>
              <a:t>Architecture Design.</a:t>
            </a:r>
          </a:p>
          <a:p>
            <a:r>
              <a:rPr lang="en-US" dirty="0"/>
              <a:t>Back-Propagation and Other Diﬀerentiation Algorithms</a:t>
            </a:r>
          </a:p>
          <a:p>
            <a:r>
              <a:rPr lang="en-US" dirty="0"/>
              <a:t>Historical Notes.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4084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F7849-79B7-41CF-8D53-4B7C54198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learning. Regularization for deep learning. Slide 1.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637C0-D571-41C7-BD96-04367020A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Parameter Norm Penalties.</a:t>
            </a:r>
          </a:p>
          <a:p>
            <a:r>
              <a:rPr lang="en-US" dirty="0"/>
              <a:t>Norm Penalties as Constrained Optimization.</a:t>
            </a:r>
          </a:p>
          <a:p>
            <a:r>
              <a:rPr lang="en-US" dirty="0"/>
              <a:t>Regularization and Under-Constrained Problems.</a:t>
            </a:r>
          </a:p>
          <a:p>
            <a:r>
              <a:rPr lang="en-US" dirty="0"/>
              <a:t>Dataset Augmentation.</a:t>
            </a:r>
          </a:p>
          <a:p>
            <a:r>
              <a:rPr lang="en-US" dirty="0"/>
              <a:t>Noise Robustness.</a:t>
            </a:r>
          </a:p>
          <a:p>
            <a:r>
              <a:rPr lang="en-US" dirty="0"/>
              <a:t>Semi-Supervised Learning.</a:t>
            </a:r>
          </a:p>
          <a:p>
            <a:r>
              <a:rPr lang="en-US" dirty="0"/>
              <a:t>Multitask Learning.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1862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89049-7671-4BF4-9D7D-0AF63FAF9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learning. Regularization for deep learning. Slide 2.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2F959-ACFE-47AB-82E6-F88428DFE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Early Stopping.</a:t>
            </a:r>
          </a:p>
          <a:p>
            <a:r>
              <a:rPr lang="en-US" dirty="0"/>
              <a:t>Parameter Tying and Parameter Sharing.</a:t>
            </a:r>
          </a:p>
          <a:p>
            <a:r>
              <a:rPr lang="en-US" dirty="0"/>
              <a:t>Sparse Representation.</a:t>
            </a:r>
          </a:p>
          <a:p>
            <a:r>
              <a:rPr lang="en-US" dirty="0"/>
              <a:t>Bagging and Other Ensemble Methods.</a:t>
            </a:r>
          </a:p>
          <a:p>
            <a:r>
              <a:rPr lang="en-US" dirty="0"/>
              <a:t>Dropout.</a:t>
            </a:r>
          </a:p>
          <a:p>
            <a:r>
              <a:rPr lang="en-US" dirty="0"/>
              <a:t>Adversarial Training.</a:t>
            </a:r>
          </a:p>
          <a:p>
            <a:r>
              <a:rPr lang="en-US" dirty="0"/>
              <a:t>Tangent Distance, Tangent Prop and Manifold Tangent Classiﬁer.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1377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F6C1E-C70A-46CE-9B52-EE7C87F9F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2772"/>
            <a:ext cx="9905998" cy="489098"/>
          </a:xfrm>
        </p:spPr>
        <p:txBody>
          <a:bodyPr>
            <a:normAutofit fontScale="90000"/>
          </a:bodyPr>
          <a:lstStyle/>
          <a:p>
            <a:r>
              <a:rPr lang="en-US" dirty="0"/>
              <a:t>Week 7-8. dimension reduction. Slide 1.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34760-26C4-4764-99ED-03213C7FA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01479"/>
            <a:ext cx="9905999" cy="5167423"/>
          </a:xfrm>
        </p:spPr>
        <p:txBody>
          <a:bodyPr>
            <a:normAutofit/>
          </a:bodyPr>
          <a:lstStyle/>
          <a:p>
            <a:r>
              <a:rPr lang="en-US" dirty="0"/>
              <a:t>PDF. Overview: Conventional Methods for Working with Medium to Large Datasets.</a:t>
            </a:r>
          </a:p>
          <a:p>
            <a:pPr lvl="1"/>
            <a:r>
              <a:rPr lang="en-US" dirty="0"/>
              <a:t>Real-world data.</a:t>
            </a:r>
          </a:p>
          <a:p>
            <a:pPr lvl="2"/>
            <a:r>
              <a:rPr lang="en-US" dirty="0"/>
              <a:t>Redundancy.</a:t>
            </a:r>
          </a:p>
          <a:p>
            <a:pPr lvl="2"/>
            <a:r>
              <a:rPr lang="en-US" dirty="0"/>
              <a:t>Noisy.</a:t>
            </a:r>
          </a:p>
          <a:p>
            <a:pPr lvl="1"/>
            <a:r>
              <a:rPr lang="en-US" dirty="0"/>
              <a:t>High-Dimensional Data.</a:t>
            </a:r>
          </a:p>
          <a:p>
            <a:pPr lvl="2"/>
            <a:r>
              <a:rPr lang="en-US" dirty="0"/>
              <a:t>Large datasets, such as image processing, document classification, streaming data.</a:t>
            </a:r>
          </a:p>
          <a:p>
            <a:pPr lvl="2"/>
            <a:r>
              <a:rPr lang="en-US" dirty="0"/>
              <a:t>High dimensional datasets.</a:t>
            </a:r>
          </a:p>
          <a:p>
            <a:pPr lvl="3"/>
            <a:r>
              <a:rPr lang="en-US" dirty="0"/>
              <a:t>P=number of input variables (columns)</a:t>
            </a:r>
          </a:p>
          <a:p>
            <a:pPr lvl="3"/>
            <a:r>
              <a:rPr lang="en-US" dirty="0"/>
              <a:t>N=number of samples (rows)</a:t>
            </a:r>
          </a:p>
          <a:p>
            <a:pPr lvl="3"/>
            <a:r>
              <a:rPr lang="en-US" dirty="0"/>
              <a:t>P is large and P&gt;N</a:t>
            </a:r>
          </a:p>
          <a:p>
            <a:pPr lvl="1"/>
            <a:r>
              <a:rPr lang="en-US" dirty="0"/>
              <a:t>High-Dimensional Data Challenges: accuracy vs interpretability.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279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D987-3577-4559-922E-F060469A1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2020"/>
            <a:ext cx="9905998" cy="691116"/>
          </a:xfrm>
        </p:spPr>
        <p:txBody>
          <a:bodyPr/>
          <a:lstStyle/>
          <a:p>
            <a:r>
              <a:rPr lang="en-US" dirty="0"/>
              <a:t>Week 7-8. dimension reduction. Slide 2.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C10FB-4881-479C-948D-26D910F9C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52624"/>
            <a:ext cx="9905999" cy="5186858"/>
          </a:xfrm>
        </p:spPr>
        <p:txBody>
          <a:bodyPr>
            <a:normAutofit/>
          </a:bodyPr>
          <a:lstStyle/>
          <a:p>
            <a:r>
              <a:rPr lang="en-US" dirty="0"/>
              <a:t>PDF. Overview: Conventional Methods for Working with Medium to Large Datasets.</a:t>
            </a:r>
          </a:p>
          <a:p>
            <a:pPr lvl="1"/>
            <a:r>
              <a:rPr lang="en-US" dirty="0"/>
              <a:t>Solutions</a:t>
            </a:r>
          </a:p>
          <a:p>
            <a:pPr lvl="2"/>
            <a:r>
              <a:rPr lang="en-US" dirty="0"/>
              <a:t>Manually subset variables.</a:t>
            </a:r>
          </a:p>
          <a:p>
            <a:pPr lvl="2"/>
            <a:r>
              <a:rPr lang="en-US" dirty="0"/>
              <a:t>Variable Selection. Regularization. LASSO, </a:t>
            </a:r>
            <a:r>
              <a:rPr lang="en-US" dirty="0" err="1"/>
              <a:t>ElasticNet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Feature Extraction. Transforming variables. PCA, LDA.</a:t>
            </a:r>
          </a:p>
          <a:p>
            <a:pPr lvl="2"/>
            <a:r>
              <a:rPr lang="en-US" dirty="0"/>
              <a:t>Ensemble Modeling. Combining multiple models into one.</a:t>
            </a:r>
          </a:p>
          <a:p>
            <a:pPr lvl="1"/>
            <a:r>
              <a:rPr lang="en-US" dirty="0"/>
              <a:t>Regularization requires model to be linear.</a:t>
            </a:r>
          </a:p>
          <a:p>
            <a:pPr lvl="1"/>
            <a:r>
              <a:rPr lang="en-US" dirty="0"/>
              <a:t>LASSO</a:t>
            </a:r>
          </a:p>
          <a:p>
            <a:pPr lvl="2"/>
            <a:r>
              <a:rPr lang="en-US" dirty="0"/>
              <a:t>Simple model/robust solution.</a:t>
            </a:r>
          </a:p>
          <a:p>
            <a:pPr lvl="2"/>
            <a:r>
              <a:rPr lang="en-US" dirty="0"/>
              <a:t>Does not handle multicollinearity well.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2413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7E237-1E89-463C-9762-0370F12BB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7-8. dimension reduction. Slide 3.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74E09-9A86-4220-AC04-C2222AC8C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PDF. Overview: Conventional Methods for Working with Medium to Large Datasets</a:t>
            </a:r>
          </a:p>
          <a:p>
            <a:pPr lvl="1"/>
            <a:r>
              <a:rPr lang="en-US" dirty="0" err="1"/>
              <a:t>Ensembling</a:t>
            </a:r>
            <a:r>
              <a:rPr lang="en-US" dirty="0"/>
              <a:t>: Pluses and minuses.</a:t>
            </a:r>
          </a:p>
          <a:p>
            <a:pPr lvl="2"/>
            <a:r>
              <a:rPr lang="en-US" dirty="0"/>
              <a:t>Plus – increases accuracy</a:t>
            </a:r>
          </a:p>
          <a:p>
            <a:pPr lvl="2"/>
            <a:r>
              <a:rPr lang="en-US" dirty="0"/>
              <a:t>Wins most Kaggle competitions.</a:t>
            </a:r>
          </a:p>
          <a:p>
            <a:pPr lvl="2"/>
            <a:r>
              <a:rPr lang="en-US" dirty="0"/>
              <a:t>Bagging prevents outliers.</a:t>
            </a:r>
          </a:p>
          <a:p>
            <a:pPr lvl="1"/>
            <a:r>
              <a:rPr lang="en-US" dirty="0" err="1"/>
              <a:t>Ensembling</a:t>
            </a:r>
            <a:r>
              <a:rPr lang="en-US" dirty="0"/>
              <a:t> libraries</a:t>
            </a:r>
          </a:p>
          <a:p>
            <a:pPr lvl="2"/>
            <a:r>
              <a:rPr lang="en-US" dirty="0" err="1"/>
              <a:t>Sklearn</a:t>
            </a:r>
            <a:endParaRPr lang="en-US" dirty="0"/>
          </a:p>
          <a:p>
            <a:pPr lvl="2"/>
            <a:r>
              <a:rPr lang="en-US" dirty="0"/>
              <a:t>H2o</a:t>
            </a:r>
          </a:p>
          <a:p>
            <a:pPr lvl="2"/>
            <a:r>
              <a:rPr lang="en-US" dirty="0" err="1"/>
              <a:t>Xgboost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358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77224-013C-4255-815B-8A66C2AC3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00DEB-2AD1-496D-AD9C-C6198AF62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94220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Unit 1.</a:t>
            </a:r>
          </a:p>
          <a:p>
            <a:pPr lvl="1"/>
            <a:r>
              <a:rPr lang="en-US" dirty="0"/>
              <a:t>Week 1-2. Basic tech stack: bash, Python, git, SQL. </a:t>
            </a:r>
          </a:p>
          <a:p>
            <a:pPr lvl="1"/>
            <a:r>
              <a:rPr lang="en-US" dirty="0"/>
              <a:t>Week 3-4. Data pipeline, data processing.</a:t>
            </a:r>
          </a:p>
          <a:p>
            <a:r>
              <a:rPr lang="en-US" dirty="0"/>
              <a:t>Unit 2.</a:t>
            </a:r>
          </a:p>
          <a:p>
            <a:pPr lvl="1"/>
            <a:r>
              <a:rPr lang="en-US" dirty="0"/>
              <a:t>Week 5-6. Model deployment, agile data science.</a:t>
            </a:r>
          </a:p>
          <a:p>
            <a:pPr lvl="1"/>
            <a:r>
              <a:rPr lang="en-US" dirty="0"/>
              <a:t>Week 7-8. Data infrastructure. </a:t>
            </a:r>
          </a:p>
          <a:p>
            <a:r>
              <a:rPr lang="en-US" dirty="0"/>
              <a:t>Unit 3.</a:t>
            </a:r>
          </a:p>
          <a:p>
            <a:pPr lvl="1"/>
            <a:r>
              <a:rPr lang="en-US" dirty="0"/>
              <a:t>Week 9-10. Dimension reduction &amp; linear optimization.</a:t>
            </a:r>
          </a:p>
          <a:p>
            <a:pPr lvl="1"/>
            <a:r>
              <a:rPr lang="en-US" dirty="0"/>
              <a:t>Week 11-12. Distributed file systems.</a:t>
            </a:r>
          </a:p>
          <a:p>
            <a:pPr lvl="1"/>
            <a:r>
              <a:rPr lang="en-US" dirty="0"/>
              <a:t>Week 13-14. Ensemble modeling.</a:t>
            </a:r>
          </a:p>
          <a:p>
            <a:pPr lvl="1"/>
            <a:r>
              <a:rPr lang="en-US" dirty="0"/>
              <a:t>Week 15-16. Neural networks &amp; deep learning.</a:t>
            </a:r>
          </a:p>
        </p:txBody>
      </p:sp>
    </p:spTree>
    <p:extLst>
      <p:ext uri="{BB962C8B-B14F-4D97-AF65-F5344CB8AC3E}">
        <p14:creationId xmlns:p14="http://schemas.microsoft.com/office/powerpoint/2010/main" val="20730065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E3023-94D3-45D2-B42E-70B9F2F0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11-16. neural networks &amp; deep learning.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580F1-867A-471A-935B-EC6956139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Project.</a:t>
            </a:r>
          </a:p>
          <a:p>
            <a:pPr lvl="1"/>
            <a:r>
              <a:rPr lang="en-US" dirty="0"/>
              <a:t>Due Date 12/15/2019</a:t>
            </a:r>
          </a:p>
          <a:p>
            <a:pPr lvl="1"/>
            <a:r>
              <a:rPr lang="en-US" dirty="0"/>
              <a:t>30% of Total Grade.</a:t>
            </a:r>
          </a:p>
          <a:p>
            <a:pPr lvl="1"/>
            <a:r>
              <a:rPr lang="en-US" dirty="0"/>
              <a:t>Instructions.</a:t>
            </a:r>
          </a:p>
          <a:p>
            <a:pPr lvl="2"/>
            <a:r>
              <a:rPr lang="en-US" dirty="0"/>
              <a:t>Build an image recognition model (20 points). </a:t>
            </a:r>
          </a:p>
          <a:p>
            <a:pPr lvl="2"/>
            <a:r>
              <a:rPr lang="en-US" dirty="0"/>
              <a:t>Read the online textbook “</a:t>
            </a:r>
            <a:r>
              <a:rPr lang="en-US" i="1" dirty="0"/>
              <a:t>Neural Networks and Deep Learning”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1350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D5517-E238-4557-9919-A6CA7535E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Neural Networks and Deep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59ED7-7880-4E77-B940-84849DD5D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  <a:p>
            <a:pPr lvl="1"/>
            <a:r>
              <a:rPr lang="en-US" dirty="0"/>
              <a:t>Neural Networks</a:t>
            </a:r>
          </a:p>
          <a:p>
            <a:pPr lvl="1"/>
            <a:r>
              <a:rPr lang="en-US"/>
              <a:t>Deep Learning.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37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EA9B8-ACB2-4A00-BDA8-CDF0758A1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1&amp;2 – Basic Tech stack: bash, python, git, </a:t>
            </a:r>
            <a:r>
              <a:rPr lang="en-US" dirty="0" err="1"/>
              <a:t>sql</a:t>
            </a:r>
            <a:r>
              <a:rPr lang="en-US" dirty="0"/>
              <a:t>. Slide 1.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D526C-FB19-449E-BC20-22BBF2F3A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Technical Set-up:</a:t>
            </a:r>
          </a:p>
          <a:p>
            <a:pPr lvl="1"/>
            <a:r>
              <a:rPr lang="en-US" dirty="0"/>
              <a:t>Amazon Web Services (AWS).</a:t>
            </a:r>
          </a:p>
          <a:p>
            <a:pPr lvl="1"/>
            <a:r>
              <a:rPr lang="en-US" dirty="0"/>
              <a:t>Google Cloud Platform (GCP).</a:t>
            </a:r>
          </a:p>
          <a:p>
            <a:r>
              <a:rPr lang="en-US" dirty="0"/>
              <a:t>Resources:</a:t>
            </a:r>
          </a:p>
          <a:p>
            <a:pPr lvl="1"/>
            <a:r>
              <a:rPr lang="en-US" dirty="0"/>
              <a:t>Unix Shell/Command Line</a:t>
            </a:r>
          </a:p>
          <a:p>
            <a:pPr lvl="1"/>
            <a:r>
              <a:rPr lang="en-US" dirty="0"/>
              <a:t>GIT</a:t>
            </a:r>
          </a:p>
          <a:p>
            <a:pPr lvl="1"/>
            <a:r>
              <a:rPr lang="en-US" dirty="0"/>
              <a:t>SQL</a:t>
            </a:r>
          </a:p>
          <a:p>
            <a:pPr lvl="1"/>
            <a:r>
              <a:rPr lang="en-US" dirty="0"/>
              <a:t>Docker</a:t>
            </a:r>
          </a:p>
          <a:p>
            <a:pPr lvl="1"/>
            <a:r>
              <a:rPr lang="en-US" dirty="0"/>
              <a:t>Python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091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BD8B6-3C59-4B31-A20A-E074F94CA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1&amp;2 – Basic Tech stack: bash, python, git, </a:t>
            </a:r>
            <a:r>
              <a:rPr lang="en-US" dirty="0" err="1"/>
              <a:t>sql</a:t>
            </a:r>
            <a:r>
              <a:rPr lang="en-US" dirty="0"/>
              <a:t>. Slide 2.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6EC91-0C8F-4423-BC0E-C5AFC0AC5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Assignment: Deep Learning Book. Intro, Linear Algebra, Probability.</a:t>
            </a:r>
          </a:p>
          <a:p>
            <a:r>
              <a:rPr lang="en-US" dirty="0"/>
              <a:t>Lecture 1.</a:t>
            </a:r>
          </a:p>
          <a:p>
            <a:r>
              <a:rPr lang="en-US" dirty="0"/>
              <a:t>Homework 1.</a:t>
            </a:r>
          </a:p>
        </p:txBody>
      </p:sp>
    </p:spTree>
    <p:extLst>
      <p:ext uri="{BB962C8B-B14F-4D97-AF65-F5344CB8AC3E}">
        <p14:creationId xmlns:p14="http://schemas.microsoft.com/office/powerpoint/2010/main" val="4241986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64906-B681-417A-8C78-679681918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Meetup 1. Course Overview, tech set up.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21F33-A241-4965-BE1B-E1D91D143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Hadoop and Spark.</a:t>
            </a:r>
          </a:p>
          <a:p>
            <a:r>
              <a:rPr lang="en-US" dirty="0"/>
              <a:t>Dimension reduction, </a:t>
            </a:r>
            <a:r>
              <a:rPr lang="en-US" dirty="0" err="1"/>
              <a:t>ensembling</a:t>
            </a:r>
            <a:r>
              <a:rPr lang="en-US" dirty="0"/>
              <a:t>, deep learning, neural network (TensorFlow, Caffe, Theano, </a:t>
            </a:r>
            <a:r>
              <a:rPr lang="en-US" dirty="0" err="1"/>
              <a:t>Keras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188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4B9F5-A214-44D6-873F-48517961B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1.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DEFC7-718F-46AA-9841-A33302472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Python Programs:</a:t>
            </a:r>
          </a:p>
          <a:p>
            <a:pPr lvl="1"/>
            <a:r>
              <a:rPr lang="en-US" dirty="0"/>
              <a:t>To find the second smallest number in a list.</a:t>
            </a:r>
          </a:p>
          <a:p>
            <a:pPr lvl="1"/>
            <a:r>
              <a:rPr lang="en-US" dirty="0"/>
              <a:t>Function to check if words are anagrams.</a:t>
            </a:r>
          </a:p>
          <a:p>
            <a:r>
              <a:rPr lang="en-US" dirty="0"/>
              <a:t>Docker and Anaconda:</a:t>
            </a:r>
          </a:p>
          <a:p>
            <a:pPr lvl="1"/>
            <a:r>
              <a:rPr lang="en-US" dirty="0"/>
              <a:t>Python/Anaconda environment.</a:t>
            </a:r>
          </a:p>
          <a:p>
            <a:pPr lvl="1"/>
            <a:r>
              <a:rPr lang="en-US" dirty="0"/>
              <a:t>Docker.</a:t>
            </a:r>
          </a:p>
          <a:p>
            <a:pPr lvl="1"/>
            <a:r>
              <a:rPr lang="en-US" dirty="0"/>
              <a:t>Environment and difference between Anaconda and Docker.</a:t>
            </a:r>
          </a:p>
        </p:txBody>
      </p:sp>
    </p:spTree>
    <p:extLst>
      <p:ext uri="{BB962C8B-B14F-4D97-AF65-F5344CB8AC3E}">
        <p14:creationId xmlns:p14="http://schemas.microsoft.com/office/powerpoint/2010/main" val="1243973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ED68-2AC9-4FD8-B812-231CE1A27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3-4. Data pipeline and data processing.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1E78E-73BD-44AD-874C-F9C7C12E0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PDF. Data Pipeline.</a:t>
            </a:r>
          </a:p>
          <a:p>
            <a:r>
              <a:rPr lang="en-US" dirty="0"/>
              <a:t>Homework 2.</a:t>
            </a:r>
          </a:p>
          <a:p>
            <a:r>
              <a:rPr lang="en-US" dirty="0"/>
              <a:t>Resources.</a:t>
            </a:r>
          </a:p>
          <a:p>
            <a:r>
              <a:rPr lang="en-US" dirty="0"/>
              <a:t>Week 3 Lecture Notes.</a:t>
            </a:r>
          </a:p>
          <a:p>
            <a:r>
              <a:rPr lang="en-US" dirty="0"/>
              <a:t>Reading: Deep Learning. Numerical. ML.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034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398</TotalTime>
  <Words>2088</Words>
  <Application>Microsoft Office PowerPoint</Application>
  <PresentationFormat>Widescreen</PresentationFormat>
  <Paragraphs>371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Arial</vt:lpstr>
      <vt:lpstr>Tw Cen MT</vt:lpstr>
      <vt:lpstr>Circuit</vt:lpstr>
      <vt:lpstr>Data 622</vt:lpstr>
      <vt:lpstr>Getting started</vt:lpstr>
      <vt:lpstr>Syllabus</vt:lpstr>
      <vt:lpstr>Course Outline 1</vt:lpstr>
      <vt:lpstr>Week 1&amp;2 – Basic Tech stack: bash, python, git, sql. Slide 1.</vt:lpstr>
      <vt:lpstr>Week 1&amp;2 – Basic Tech stack: bash, python, git, sql. Slide 2.</vt:lpstr>
      <vt:lpstr>Meetup 1. Course Overview, tech set up.</vt:lpstr>
      <vt:lpstr>Homework 1.</vt:lpstr>
      <vt:lpstr>Week 3-4. Data pipeline and data processing.</vt:lpstr>
      <vt:lpstr>PDF. Data Pipeline. Slide 1.</vt:lpstr>
      <vt:lpstr>PDF. Data Pipeline. Slide 2.</vt:lpstr>
      <vt:lpstr>PDF. Data Pipeline. Slide 3.</vt:lpstr>
      <vt:lpstr>PDF. Data Pipeline. Slide 4.</vt:lpstr>
      <vt:lpstr>Big Data Architecture - AWs</vt:lpstr>
      <vt:lpstr>Data Lakes</vt:lpstr>
      <vt:lpstr>HW 2. Slide 1.</vt:lpstr>
      <vt:lpstr>HW 2. Slide 2.</vt:lpstr>
      <vt:lpstr>HW 2. slide 3.</vt:lpstr>
      <vt:lpstr>HW Useful Resources. Slide 1.</vt:lpstr>
      <vt:lpstr>HW Useful Resources. Slide 2.</vt:lpstr>
      <vt:lpstr>HW Useful Resources. Slide 3.</vt:lpstr>
      <vt:lpstr>HW Useful Resources. Slide 4.</vt:lpstr>
      <vt:lpstr>HW Useful Resources. Slide 5.</vt:lpstr>
      <vt:lpstr>HW Useful Resources. Slide 6.</vt:lpstr>
      <vt:lpstr>Meetup 2. Slide 1.</vt:lpstr>
      <vt:lpstr>Meetup 2. Slide 2.</vt:lpstr>
      <vt:lpstr>Deep Learning. Numerical Computation.</vt:lpstr>
      <vt:lpstr>Deep Learning. Machine Learning Basics. Slide 1.</vt:lpstr>
      <vt:lpstr>Deep Learning. Machine Learning Basics. Slide 2.</vt:lpstr>
      <vt:lpstr>Week 5-6: Big Data Infrastructure. </vt:lpstr>
      <vt:lpstr>Meetup 3. Slide 1.</vt:lpstr>
      <vt:lpstr>Meetup 3. slide 2. </vt:lpstr>
      <vt:lpstr>Meetup 3. slide 3.</vt:lpstr>
      <vt:lpstr>Deep learning. Deep Feedforward Networks.</vt:lpstr>
      <vt:lpstr>Deep learning. Regularization for deep learning. Slide 1.</vt:lpstr>
      <vt:lpstr>Deep learning. Regularization for deep learning. Slide 2.</vt:lpstr>
      <vt:lpstr>Week 7-8. dimension reduction. Slide 1.</vt:lpstr>
      <vt:lpstr>Week 7-8. dimension reduction. Slide 2.</vt:lpstr>
      <vt:lpstr>Week 7-8. dimension reduction. Slide 3.</vt:lpstr>
      <vt:lpstr>Week 11-16. neural networks &amp; deep learning.</vt:lpstr>
      <vt:lpstr>Neural Networks and Deep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620</dc:title>
  <dc:creator>Groysman, Mikhail</dc:creator>
  <cp:lastModifiedBy>Groysman, Mikhail</cp:lastModifiedBy>
  <cp:revision>50</cp:revision>
  <dcterms:created xsi:type="dcterms:W3CDTF">2019-12-05T19:08:14Z</dcterms:created>
  <dcterms:modified xsi:type="dcterms:W3CDTF">2019-12-06T18:57:14Z</dcterms:modified>
</cp:coreProperties>
</file>