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F91A-12A2-4497-949C-732A82D6C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622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CC2F6-43E1-4624-BE91-A6650C698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and big data, Fall 2019, CUNY School of Professional Studies</a:t>
            </a:r>
          </a:p>
        </p:txBody>
      </p:sp>
    </p:spTree>
    <p:extLst>
      <p:ext uri="{BB962C8B-B14F-4D97-AF65-F5344CB8AC3E}">
        <p14:creationId xmlns:p14="http://schemas.microsoft.com/office/powerpoint/2010/main" val="216098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2483-F467-4B13-8FCF-E5081E0D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PDF. Data Pipeline. Slide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1033-EE6E-4A41-AD4A-472E7A662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OSEMN</a:t>
            </a:r>
          </a:p>
          <a:p>
            <a:pPr lvl="1"/>
            <a:r>
              <a:rPr lang="en-US" dirty="0"/>
              <a:t>Obtain Data.</a:t>
            </a:r>
          </a:p>
          <a:p>
            <a:pPr lvl="1"/>
            <a:r>
              <a:rPr lang="en-US" dirty="0"/>
              <a:t>Scrub Data.</a:t>
            </a:r>
          </a:p>
          <a:p>
            <a:pPr lvl="1"/>
            <a:r>
              <a:rPr lang="en-US" dirty="0"/>
              <a:t>Explore Data.</a:t>
            </a:r>
          </a:p>
          <a:p>
            <a:pPr lvl="1"/>
            <a:r>
              <a:rPr lang="en-US" dirty="0"/>
              <a:t>Model Data.</a:t>
            </a:r>
          </a:p>
          <a:p>
            <a:pPr lvl="1"/>
            <a:r>
              <a:rPr lang="en-US" dirty="0"/>
              <a:t>Interpret Data.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0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BE82-EAE9-42B9-82B9-17D4AF4D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PDF. Data Pipeline. Slide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AB15-1926-4032-A409-6F92A9BD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Scientist is also an Engineer and Researcher.</a:t>
            </a:r>
          </a:p>
          <a:p>
            <a:r>
              <a:rPr lang="en-US" dirty="0"/>
              <a:t>Agile Manifesto:</a:t>
            </a:r>
          </a:p>
          <a:p>
            <a:pPr lvl="1"/>
            <a:r>
              <a:rPr lang="en-US" dirty="0"/>
              <a:t>Iterate, iterate, iterate</a:t>
            </a:r>
          </a:p>
          <a:p>
            <a:pPr lvl="1"/>
            <a:r>
              <a:rPr lang="en-US" dirty="0"/>
              <a:t>Ship intermediate output.</a:t>
            </a:r>
          </a:p>
          <a:p>
            <a:pPr lvl="1"/>
            <a:r>
              <a:rPr lang="en-US" dirty="0"/>
              <a:t>Get meta. Describe whole process, not the end results only.</a:t>
            </a:r>
          </a:p>
          <a:p>
            <a:pPr lvl="1"/>
            <a:r>
              <a:rPr lang="en-US" dirty="0"/>
              <a:t>Actions, predictions, reports, charts, records.</a:t>
            </a:r>
          </a:p>
        </p:txBody>
      </p:sp>
    </p:spTree>
    <p:extLst>
      <p:ext uri="{BB962C8B-B14F-4D97-AF65-F5344CB8AC3E}">
        <p14:creationId xmlns:p14="http://schemas.microsoft.com/office/powerpoint/2010/main" val="60741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53F5-0266-4C05-B35E-B5FE54EB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PDF. Data Pipeline. Slide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1639-225C-4093-93EE-4FB58742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Process Steps:</a:t>
            </a:r>
          </a:p>
          <a:p>
            <a:pPr lvl="1"/>
            <a:r>
              <a:rPr lang="en-US" dirty="0"/>
              <a:t>API Developer.</a:t>
            </a:r>
          </a:p>
          <a:p>
            <a:pPr lvl="1"/>
            <a:r>
              <a:rPr lang="en-US" dirty="0"/>
              <a:t>Web Developer.</a:t>
            </a:r>
          </a:p>
          <a:p>
            <a:pPr lvl="1"/>
            <a:r>
              <a:rPr lang="en-US" dirty="0"/>
              <a:t>Visualization Engineer.</a:t>
            </a:r>
          </a:p>
          <a:p>
            <a:pPr lvl="1"/>
            <a:r>
              <a:rPr lang="en-US" dirty="0"/>
              <a:t>Designer</a:t>
            </a:r>
          </a:p>
          <a:p>
            <a:pPr lvl="1"/>
            <a:r>
              <a:rPr lang="en-US" dirty="0"/>
              <a:t>Stakeholder</a:t>
            </a:r>
          </a:p>
          <a:p>
            <a:r>
              <a:rPr lang="en-US" dirty="0"/>
              <a:t>Agile – Incremental approach to software development.</a:t>
            </a:r>
          </a:p>
          <a:p>
            <a:r>
              <a:rPr lang="en-US" dirty="0"/>
              <a:t>User Story. Process Requirements.</a:t>
            </a:r>
          </a:p>
          <a:p>
            <a:r>
              <a:rPr lang="en-US" dirty="0"/>
              <a:t>Task Board. Visual Display of progress. Project Management. </a:t>
            </a:r>
          </a:p>
        </p:txBody>
      </p:sp>
    </p:spTree>
    <p:extLst>
      <p:ext uri="{BB962C8B-B14F-4D97-AF65-F5344CB8AC3E}">
        <p14:creationId xmlns:p14="http://schemas.microsoft.com/office/powerpoint/2010/main" val="302305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A4B0-542C-4C72-8219-A3B36868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4 -  network analysis: centrality measures.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35E9-A86A-4A47-BD18-B7AD91A0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 for Startups. Ch 3.</a:t>
            </a:r>
          </a:p>
          <a:p>
            <a:r>
              <a:rPr lang="en-US" dirty="0"/>
              <a:t>Assignment – Centrality Measures.</a:t>
            </a:r>
          </a:p>
          <a:p>
            <a:pPr lvl="1"/>
            <a:r>
              <a:rPr lang="en-US" dirty="0"/>
              <a:t>ID interesting network data, with at least one categorical variable.</a:t>
            </a:r>
          </a:p>
          <a:p>
            <a:pPr lvl="1"/>
            <a:r>
              <a:rPr lang="en-US" dirty="0"/>
              <a:t>Plan on how to load data and possible outcome of analysis.</a:t>
            </a:r>
          </a:p>
          <a:p>
            <a:r>
              <a:rPr lang="en-US" dirty="0"/>
              <a:t>Project 1. </a:t>
            </a:r>
          </a:p>
          <a:p>
            <a:pPr lvl="1"/>
            <a:r>
              <a:rPr lang="en-US" dirty="0"/>
              <a:t>For each node calculate degree centrality and eigenvector centrality.</a:t>
            </a:r>
          </a:p>
          <a:p>
            <a:pPr lvl="1"/>
            <a:r>
              <a:rPr lang="en-US" dirty="0"/>
              <a:t>Compare centrality measure across categorical groups.</a:t>
            </a:r>
          </a:p>
        </p:txBody>
      </p:sp>
    </p:spTree>
    <p:extLst>
      <p:ext uri="{BB962C8B-B14F-4D97-AF65-F5344CB8AC3E}">
        <p14:creationId xmlns:p14="http://schemas.microsoft.com/office/powerpoint/2010/main" val="325258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8BE-AAE5-4C56-9C47-085EAE24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E89D-1759-4C9B-A212-0EA5608B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Syllabus.</a:t>
            </a:r>
          </a:p>
          <a:p>
            <a:r>
              <a:rPr lang="en-US" dirty="0"/>
              <a:t>Book: Deep Learning. By Ian Goodfellow,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Aaron Courville.</a:t>
            </a:r>
          </a:p>
        </p:txBody>
      </p:sp>
    </p:spTree>
    <p:extLst>
      <p:ext uri="{BB962C8B-B14F-4D97-AF65-F5344CB8AC3E}">
        <p14:creationId xmlns:p14="http://schemas.microsoft.com/office/powerpoint/2010/main" val="239411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9FAB-943B-4900-8253-30EF31E1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8A18-0FE6-47D7-943D-671A04B4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Data, Machine Learning, and Big Data Engineering.</a:t>
            </a:r>
          </a:p>
          <a:p>
            <a:r>
              <a:rPr lang="en-US" dirty="0"/>
              <a:t>Work with Ensemble Modeling, Recommendation Engine, Neural Networks, and Deep Learning.</a:t>
            </a:r>
          </a:p>
          <a:p>
            <a:r>
              <a:rPr lang="en-US" dirty="0"/>
              <a:t>Implement a distributed computing, processing, model deployment, and data pipelines.</a:t>
            </a:r>
          </a:p>
        </p:txBody>
      </p:sp>
    </p:spTree>
    <p:extLst>
      <p:ext uri="{BB962C8B-B14F-4D97-AF65-F5344CB8AC3E}">
        <p14:creationId xmlns:p14="http://schemas.microsoft.com/office/powerpoint/2010/main" val="100048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7224-013C-4255-815B-8A66C2AC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0DEB-2AD1-496D-AD9C-C6198AF62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9422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Unit 1.</a:t>
            </a:r>
          </a:p>
          <a:p>
            <a:pPr lvl="1"/>
            <a:r>
              <a:rPr lang="en-US" dirty="0"/>
              <a:t>Week 1-2. Basic tech stack: bash, Python, git, SQL. </a:t>
            </a:r>
          </a:p>
          <a:p>
            <a:pPr lvl="1"/>
            <a:r>
              <a:rPr lang="en-US" dirty="0"/>
              <a:t>Week 3-4. Data pipeline, data processing.</a:t>
            </a:r>
          </a:p>
          <a:p>
            <a:r>
              <a:rPr lang="en-US" dirty="0"/>
              <a:t>Unit 2.</a:t>
            </a:r>
          </a:p>
          <a:p>
            <a:pPr lvl="1"/>
            <a:r>
              <a:rPr lang="en-US" dirty="0"/>
              <a:t>Week 5-6. Model deployment, agile data science.</a:t>
            </a:r>
          </a:p>
          <a:p>
            <a:pPr lvl="1"/>
            <a:r>
              <a:rPr lang="en-US" dirty="0"/>
              <a:t>Week 7-8. Data infrastructure. </a:t>
            </a:r>
          </a:p>
          <a:p>
            <a:r>
              <a:rPr lang="en-US" dirty="0"/>
              <a:t>Unit 3.</a:t>
            </a:r>
          </a:p>
          <a:p>
            <a:pPr lvl="1"/>
            <a:r>
              <a:rPr lang="en-US" dirty="0"/>
              <a:t>Week 9-10. Dimension reduction &amp; linear optimization.</a:t>
            </a:r>
          </a:p>
          <a:p>
            <a:pPr lvl="1"/>
            <a:r>
              <a:rPr lang="en-US" dirty="0"/>
              <a:t>Week 11-12. Distributed file systems.</a:t>
            </a:r>
          </a:p>
          <a:p>
            <a:pPr lvl="1"/>
            <a:r>
              <a:rPr lang="en-US" dirty="0"/>
              <a:t>Week 13-14. Ensemble modeling.</a:t>
            </a:r>
          </a:p>
          <a:p>
            <a:pPr lvl="1"/>
            <a:r>
              <a:rPr lang="en-US" dirty="0"/>
              <a:t>Week 15-16. Neural networks &amp; deep learning.</a:t>
            </a:r>
          </a:p>
        </p:txBody>
      </p:sp>
    </p:spTree>
    <p:extLst>
      <p:ext uri="{BB962C8B-B14F-4D97-AF65-F5344CB8AC3E}">
        <p14:creationId xmlns:p14="http://schemas.microsoft.com/office/powerpoint/2010/main" val="207300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A9B8-ACB2-4A00-BDA8-CDF0758A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1&amp;2 – Basic Tech stack: bash, python, git, </a:t>
            </a:r>
            <a:r>
              <a:rPr lang="en-US" dirty="0" err="1"/>
              <a:t>sql</a:t>
            </a:r>
            <a:r>
              <a:rPr lang="en-US" dirty="0"/>
              <a:t>. Slide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526C-FB19-449E-BC20-22BBF2F3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Technical Set-up:</a:t>
            </a:r>
          </a:p>
          <a:p>
            <a:pPr lvl="1"/>
            <a:r>
              <a:rPr lang="en-US" dirty="0"/>
              <a:t>Amazon Web Services (AWS).</a:t>
            </a:r>
          </a:p>
          <a:p>
            <a:pPr lvl="1"/>
            <a:r>
              <a:rPr lang="en-US" dirty="0"/>
              <a:t>Google Cloud Platform (GCP).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Unix Shell/Command Line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/>
              <a:t>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9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D8B6-3C59-4B31-A20A-E074F94C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1&amp;2 – Basic Tech stack: bash, python, git, </a:t>
            </a:r>
            <a:r>
              <a:rPr lang="en-US" dirty="0" err="1"/>
              <a:t>sql</a:t>
            </a:r>
            <a:r>
              <a:rPr lang="en-US" dirty="0"/>
              <a:t>. Slide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EC91-0C8F-4423-BC0E-C5AFC0AC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Assignment: Deep Learning Book. Intro, Linear Algebra, Probability.</a:t>
            </a:r>
          </a:p>
          <a:p>
            <a:r>
              <a:rPr lang="en-US" dirty="0"/>
              <a:t>Lecture 1.</a:t>
            </a:r>
          </a:p>
          <a:p>
            <a:r>
              <a:rPr lang="en-US" dirty="0"/>
              <a:t>Homework 1.</a:t>
            </a:r>
          </a:p>
        </p:txBody>
      </p:sp>
    </p:spTree>
    <p:extLst>
      <p:ext uri="{BB962C8B-B14F-4D97-AF65-F5344CB8AC3E}">
        <p14:creationId xmlns:p14="http://schemas.microsoft.com/office/powerpoint/2010/main" val="424198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4906-B681-417A-8C78-67968191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Meetup 1. Course Overview, tech set up.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1F33-A241-4965-BE1B-E1D91D14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Hadoop and Spark.</a:t>
            </a:r>
          </a:p>
          <a:p>
            <a:r>
              <a:rPr lang="en-US" dirty="0"/>
              <a:t>Dimension reduction, </a:t>
            </a:r>
            <a:r>
              <a:rPr lang="en-US" dirty="0" err="1"/>
              <a:t>ensembling</a:t>
            </a:r>
            <a:r>
              <a:rPr lang="en-US" dirty="0"/>
              <a:t>, deep learning, neural network (TensorFlow, Caffe, Theano,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8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B9F5-A214-44D6-873F-48517961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EFC7-718F-46AA-9841-A3330247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Python Programs:</a:t>
            </a:r>
          </a:p>
          <a:p>
            <a:pPr lvl="1"/>
            <a:r>
              <a:rPr lang="en-US" dirty="0"/>
              <a:t>To find the second smallest number in a list.</a:t>
            </a:r>
          </a:p>
          <a:p>
            <a:pPr lvl="1"/>
            <a:r>
              <a:rPr lang="en-US" dirty="0"/>
              <a:t>Function to check if words are anagrams.</a:t>
            </a:r>
          </a:p>
          <a:p>
            <a:r>
              <a:rPr lang="en-US" dirty="0"/>
              <a:t>Docker and Anaconda:</a:t>
            </a:r>
          </a:p>
          <a:p>
            <a:pPr lvl="1"/>
            <a:r>
              <a:rPr lang="en-US" dirty="0"/>
              <a:t>Python/Anaconda environment.</a:t>
            </a:r>
          </a:p>
          <a:p>
            <a:pPr lvl="1"/>
            <a:r>
              <a:rPr lang="en-US" dirty="0"/>
              <a:t>Docker.</a:t>
            </a:r>
          </a:p>
          <a:p>
            <a:pPr lvl="1"/>
            <a:r>
              <a:rPr lang="en-US" dirty="0"/>
              <a:t>Environment and difference between Anaconda and Docker.</a:t>
            </a:r>
          </a:p>
        </p:txBody>
      </p:sp>
    </p:spTree>
    <p:extLst>
      <p:ext uri="{BB962C8B-B14F-4D97-AF65-F5344CB8AC3E}">
        <p14:creationId xmlns:p14="http://schemas.microsoft.com/office/powerpoint/2010/main" val="124397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ED68-2AC9-4FD8-B812-231CE1A2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3-4. Data pipeline and data processing.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E78E-73BD-44AD-874C-F9C7C12E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PDF. Data Pipeline.</a:t>
            </a:r>
          </a:p>
          <a:p>
            <a:r>
              <a:rPr lang="en-US" dirty="0"/>
              <a:t>Homework 2.</a:t>
            </a:r>
          </a:p>
          <a:p>
            <a:r>
              <a:rPr lang="en-US" dirty="0"/>
              <a:t>Resources.</a:t>
            </a:r>
          </a:p>
          <a:p>
            <a:r>
              <a:rPr lang="en-US" dirty="0"/>
              <a:t>Week 3 Lecture Notes.</a:t>
            </a:r>
          </a:p>
          <a:p>
            <a:r>
              <a:rPr lang="en-US" dirty="0"/>
              <a:t>Reading: Deep Learning. Numerical. 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03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170</TotalTime>
  <Words>539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Data 622</vt:lpstr>
      <vt:lpstr>Getting started</vt:lpstr>
      <vt:lpstr>Syllabus</vt:lpstr>
      <vt:lpstr>Course Outline 1</vt:lpstr>
      <vt:lpstr>Week 1&amp;2 – Basic Tech stack: bash, python, git, sql. Slide 1.</vt:lpstr>
      <vt:lpstr>Week 1&amp;2 – Basic Tech stack: bash, python, git, sql. Slide 2.</vt:lpstr>
      <vt:lpstr>Meetup 1. Course Overview, tech set up.</vt:lpstr>
      <vt:lpstr>Homework 1.</vt:lpstr>
      <vt:lpstr>Week 3-4. Data pipeline and data processing.</vt:lpstr>
      <vt:lpstr>PDF. Data Pipeline. Slide 1.</vt:lpstr>
      <vt:lpstr>PDF. Data Pipeline. Slide 2.</vt:lpstr>
      <vt:lpstr>PDF. Data Pipeline. Slide 3.</vt:lpstr>
      <vt:lpstr>Week 4 -  network analysis: centrality measures.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620</dc:title>
  <dc:creator>Groysman, Mikhail</dc:creator>
  <cp:lastModifiedBy>Groysman, Mikhail</cp:lastModifiedBy>
  <cp:revision>22</cp:revision>
  <dcterms:created xsi:type="dcterms:W3CDTF">2019-12-05T19:08:14Z</dcterms:created>
  <dcterms:modified xsi:type="dcterms:W3CDTF">2019-12-05T22:08:25Z</dcterms:modified>
</cp:coreProperties>
</file>