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86"/>
    <a:srgbClr val="006592"/>
    <a:srgbClr val="018391"/>
    <a:srgbClr val="000000"/>
    <a:srgbClr val="3333FF"/>
    <a:srgbClr val="0033FF"/>
    <a:srgbClr val="993300"/>
    <a:srgbClr val="3631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2EB1-F7FD-443F-B95F-511251480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F4510-6AA4-4CFC-AF87-926FDFFE9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D324D-5C5D-4C89-921D-E442700F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6BAB-9067-4BCF-9389-B4F98FE352A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B8C80-75A8-4276-8FF8-C6D6042B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87C8C-6992-4E71-AA33-0FD5EF88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AB09-077C-49CD-8DF2-BE89ABA8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4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9AEE-346F-4EFC-9E6E-12848D50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779C8-F42E-4CAE-9723-D0CAD4DB0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2DF2F-AAE7-4FFD-BC76-8FF06E16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6BAB-9067-4BCF-9389-B4F98FE352A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DA7CE-25ED-4EF2-BC1F-295CB89F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6E959-FE9D-4432-A83A-47102F69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AB09-077C-49CD-8DF2-BE89ABA8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8B3B5-9F8D-4712-9891-7728CA667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7FD81-8C06-46F1-9CA9-4BDA99D40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959E3-381E-4F4F-A9FA-FA0E2EC9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6BAB-9067-4BCF-9389-B4F98FE352A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B8EF9-73AB-4DBA-8476-16B6B000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F1406-BDB4-4522-8704-1CDA6D69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AB09-077C-49CD-8DF2-BE89ABA8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3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BB13-48E5-4CBE-90D5-7E0D5BFE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6CB4-2967-4C0D-8AF1-A897DF8C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1B70-0A46-460A-91F5-8937533C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6BAB-9067-4BCF-9389-B4F98FE352A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3C963-1C7F-42ED-9964-F811FEBD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AAD6-F3E7-4D5A-9C0F-DF526A32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AB09-077C-49CD-8DF2-BE89ABA8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1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214A-FDE8-484E-9E8E-BB0C83E2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48290-CDAF-486B-B3BC-2664BE5EF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8A54-DB5F-46FF-BA53-6867700B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6BAB-9067-4BCF-9389-B4F98FE352A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CE9CE-B800-4897-AD08-1B259938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DC971-654C-4887-B787-12BA2E2F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AB09-077C-49CD-8DF2-BE89ABA8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3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40E3-F8B7-4878-9FF8-04300BCF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C49F-EF91-4C3D-B110-3E479583C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0FB13-A45E-47F1-90B3-1E28328B8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95AB-BB35-42A1-BEBC-DDD5B1F1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6BAB-9067-4BCF-9389-B4F98FE352A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16E27-92D5-4973-B931-E8423102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C23CB-CED5-42E4-B240-A8970F75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AB09-077C-49CD-8DF2-BE89ABA8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3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9F25-39DA-4E37-A92D-356F01F3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165E2-BB69-4AEF-AD52-C46CC2E85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A263D-494A-42B0-BE77-0BC3ED142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E46E1-0166-4AF0-A3A6-391A26B79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300CE-F926-43B2-BD10-8FCD27CD7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40C1E-15D1-4203-9C5D-F870E9EB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6BAB-9067-4BCF-9389-B4F98FE352A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8C974-4212-44A9-9B23-E744067D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9DBE3-D9BC-4BF7-8D9A-B1ADB8F9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AB09-077C-49CD-8DF2-BE89ABA8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5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2E45-94FE-4D49-B791-43C79A6B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83A30-489D-4A01-BBFC-7373FEFC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6BAB-9067-4BCF-9389-B4F98FE352A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95822-F013-46FE-92F1-CA7CEF92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9D333-D90F-47B6-974D-40EF6D3A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AB09-077C-49CD-8DF2-BE89ABA8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AD3AF-A640-44B9-8D3D-8E4BC741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6BAB-9067-4BCF-9389-B4F98FE352A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E4B7B-0AC5-4938-BDD2-0434F742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53ADD-8F26-4D21-8666-F6A31E82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AB09-077C-49CD-8DF2-BE89ABA8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2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A133-E80C-4D72-B080-51EDF611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1FBC-8BB8-4294-A669-42103E18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DFE63-D557-44D6-87ED-AD09E4643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DC389-0000-488D-80FC-CC05A9D5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6BAB-9067-4BCF-9389-B4F98FE352A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60006-6883-4BA9-BF69-1BA302C9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FC130-3727-4E55-B7CD-EDA08D0A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AB09-077C-49CD-8DF2-BE89ABA8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56C0-347D-4811-B0F5-78AB0299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C5A86-9851-4B07-81F7-9C7B13122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CFD76-6D5A-4503-8A75-332A8647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44E3D-6676-4521-ACB7-A93AA1D9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6BAB-9067-4BCF-9389-B4F98FE352A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D9E49-02E1-4475-BEBE-55F60B72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3BA42-1BA1-4CB5-BA20-CBEA5D23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AB09-077C-49CD-8DF2-BE89ABA8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3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34AE2-DA3F-4C0A-8812-0AB93B2F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B88D5-49EB-4979-8350-7245DE4F2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826A8-5C13-4B60-AB24-B8D872411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56BAB-9067-4BCF-9389-B4F98FE352A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214C-3303-495C-BD16-444869E58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0DEA7-69C3-46A2-AFB0-9FF0751E8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AB09-077C-49CD-8DF2-BE89ABA8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1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ensus.gov/topics/population/migration/data/tables/ac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37A6-2103-4C20-ADBA-25846CA20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" y="142240"/>
            <a:ext cx="11927840" cy="3367723"/>
          </a:xfrm>
          <a:solidFill>
            <a:srgbClr val="00659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highlight>
                  <a:srgbClr val="006592"/>
                </a:highlight>
              </a:rPr>
              <a:t>Data 608, Final Project: USA Migration/Internal Mobility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14EC9-7C30-4D3D-9330-67151EFA9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006592"/>
          </a:solidFill>
          <a:ln>
            <a:noFill/>
          </a:ln>
        </p:spPr>
        <p:txBody>
          <a:bodyPr anchor="ctr" anchorCtr="0"/>
          <a:lstStyle/>
          <a:p>
            <a:r>
              <a:rPr lang="en-US" dirty="0">
                <a:solidFill>
                  <a:schemeClr val="bg1"/>
                </a:solidFill>
                <a:highlight>
                  <a:srgbClr val="006592"/>
                </a:highlight>
              </a:rPr>
              <a:t>By Mikhail Groysman, 7/22/2019</a:t>
            </a:r>
          </a:p>
        </p:txBody>
      </p:sp>
    </p:spTree>
    <p:extLst>
      <p:ext uri="{BB962C8B-B14F-4D97-AF65-F5344CB8AC3E}">
        <p14:creationId xmlns:p14="http://schemas.microsoft.com/office/powerpoint/2010/main" val="415984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8594-369E-402B-95AD-FC1C31DB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50719"/>
          </a:xfrm>
          <a:solidFill>
            <a:srgbClr val="00659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6592"/>
                </a:highlight>
              </a:rPr>
              <a:t>	</a:t>
            </a:r>
            <a:r>
              <a:rPr lang="en-US" b="1" dirty="0">
                <a:solidFill>
                  <a:schemeClr val="bg1"/>
                </a:solidFill>
                <a:highlight>
                  <a:srgbClr val="006592"/>
                </a:highlight>
              </a:rPr>
              <a:t>Motivation: Internal Migration – Where? Why?...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E7F6-3E39-4F5F-969F-62A0D0A77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67840"/>
            <a:ext cx="12192000" cy="5090160"/>
          </a:xfrm>
          <a:solidFill>
            <a:schemeClr val="bg1"/>
          </a:solidFill>
        </p:spPr>
        <p:txBody>
          <a:bodyPr anchor="ctr" anchorCtr="0"/>
          <a:lstStyle/>
          <a:p>
            <a:pPr lvl="1"/>
            <a:r>
              <a:rPr lang="en-US" sz="3200" dirty="0">
                <a:solidFill>
                  <a:srgbClr val="002060"/>
                </a:solidFill>
              </a:rPr>
              <a:t>USA is a country of immigrants</a:t>
            </a:r>
          </a:p>
          <a:p>
            <a:pPr lvl="1"/>
            <a:r>
              <a:rPr lang="en-US" sz="3200" dirty="0">
                <a:solidFill>
                  <a:srgbClr val="002060"/>
                </a:solidFill>
              </a:rPr>
              <a:t>Many of us, being immigrants themselves, can relate</a:t>
            </a:r>
          </a:p>
          <a:p>
            <a:pPr lvl="1"/>
            <a:r>
              <a:rPr lang="en-US" sz="3200" dirty="0">
                <a:solidFill>
                  <a:srgbClr val="002060"/>
                </a:solidFill>
              </a:rPr>
              <a:t>Less talked about – internal/interstate migration</a:t>
            </a:r>
          </a:p>
          <a:p>
            <a:pPr lvl="1"/>
            <a:r>
              <a:rPr lang="en-US" sz="3200" dirty="0">
                <a:solidFill>
                  <a:srgbClr val="002060"/>
                </a:solidFill>
              </a:rPr>
              <a:t>Many different reasons for internal migration</a:t>
            </a:r>
          </a:p>
          <a:p>
            <a:pPr lvl="1"/>
            <a:r>
              <a:rPr lang="en-US" sz="3200" dirty="0">
                <a:solidFill>
                  <a:srgbClr val="002060"/>
                </a:solidFill>
              </a:rPr>
              <a:t>Many of us might or has migrated in from one to another state </a:t>
            </a:r>
          </a:p>
          <a:p>
            <a:pPr lvl="1"/>
            <a:r>
              <a:rPr lang="en-US" sz="3200" dirty="0">
                <a:solidFill>
                  <a:srgbClr val="002060"/>
                </a:solidFill>
              </a:rPr>
              <a:t>Questions – Where? Why? How many?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3817-2484-49C8-B47E-5812EC0B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006592"/>
          </a:solidFill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highlight>
                  <a:srgbClr val="006592"/>
                </a:highlight>
              </a:rPr>
              <a:t>	</a:t>
            </a:r>
            <a:r>
              <a:rPr lang="en-US" b="1" dirty="0">
                <a:solidFill>
                  <a:schemeClr val="bg1"/>
                </a:solidFill>
                <a:highlight>
                  <a:srgbClr val="006592"/>
                </a:highlight>
              </a:rPr>
              <a:t>Current Knowledge – History/Reasons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D44FD-1775-45FD-A1BE-75469853C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12192000" cy="5167310"/>
          </a:xfrm>
        </p:spPr>
        <p:txBody>
          <a:bodyPr anchor="ctr" anchorCtr="0">
            <a:normAutofit/>
          </a:bodyPr>
          <a:lstStyle/>
          <a:p>
            <a:pPr lvl="1"/>
            <a:r>
              <a:rPr lang="en-US" sz="3600" dirty="0">
                <a:solidFill>
                  <a:srgbClr val="002060"/>
                </a:solidFill>
              </a:rPr>
              <a:t>USA long history of internal migration</a:t>
            </a:r>
          </a:p>
          <a:p>
            <a:pPr lvl="1"/>
            <a:r>
              <a:rPr lang="en-US" sz="3600" dirty="0">
                <a:solidFill>
                  <a:srgbClr val="002060"/>
                </a:solidFill>
              </a:rPr>
              <a:t>Westward migration of 19th century</a:t>
            </a:r>
          </a:p>
          <a:p>
            <a:pPr lvl="1"/>
            <a:r>
              <a:rPr lang="en-US" sz="3600" dirty="0">
                <a:solidFill>
                  <a:srgbClr val="002060"/>
                </a:solidFill>
              </a:rPr>
              <a:t>Migration from California – 21</a:t>
            </a:r>
            <a:r>
              <a:rPr lang="en-US" sz="3600" baseline="30000" dirty="0">
                <a:solidFill>
                  <a:srgbClr val="002060"/>
                </a:solidFill>
              </a:rPr>
              <a:t>st</a:t>
            </a:r>
            <a:r>
              <a:rPr lang="en-US" sz="3600" dirty="0">
                <a:solidFill>
                  <a:srgbClr val="002060"/>
                </a:solidFill>
              </a:rPr>
              <a:t> century</a:t>
            </a:r>
          </a:p>
          <a:p>
            <a:pPr lvl="1"/>
            <a:r>
              <a:rPr lang="en-US" sz="3600" dirty="0">
                <a:solidFill>
                  <a:srgbClr val="002060"/>
                </a:solidFill>
              </a:rPr>
              <a:t>Reasons – work related</a:t>
            </a:r>
          </a:p>
          <a:p>
            <a:pPr lvl="1"/>
            <a:r>
              <a:rPr lang="en-US" sz="3600" dirty="0">
                <a:solidFill>
                  <a:srgbClr val="002060"/>
                </a:solidFill>
              </a:rPr>
              <a:t>Reasons – housing factors</a:t>
            </a:r>
          </a:p>
          <a:p>
            <a:pPr lvl="1"/>
            <a:r>
              <a:rPr lang="en-US" sz="3600" dirty="0">
                <a:solidFill>
                  <a:srgbClr val="002060"/>
                </a:solidFill>
              </a:rPr>
              <a:t>Other reasons</a:t>
            </a:r>
          </a:p>
        </p:txBody>
      </p:sp>
    </p:spTree>
    <p:extLst>
      <p:ext uri="{BB962C8B-B14F-4D97-AF65-F5344CB8AC3E}">
        <p14:creationId xmlns:p14="http://schemas.microsoft.com/office/powerpoint/2010/main" val="418218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32A3-F144-4A1A-9B6D-8B179637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006592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6592"/>
                </a:highlight>
              </a:rPr>
              <a:t>	Data Source – Census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D44E9-0833-4240-869D-A3F6637C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825625"/>
            <a:ext cx="10845800" cy="2126615"/>
          </a:xfrm>
        </p:spPr>
        <p:txBody>
          <a:bodyPr anchor="ctr" anchorCtr="0">
            <a:normAutofit fontScale="92500" lnSpcReduction="10000"/>
          </a:bodyPr>
          <a:lstStyle/>
          <a:p>
            <a:endParaRPr lang="en-US" sz="3600" dirty="0">
              <a:solidFill>
                <a:srgbClr val="002060"/>
              </a:solidFill>
            </a:endParaRPr>
          </a:p>
          <a:p>
            <a:r>
              <a:rPr lang="en-US" sz="3600" dirty="0">
                <a:solidFill>
                  <a:srgbClr val="002060"/>
                </a:solidFill>
              </a:rPr>
              <a:t>USA Census, American Community Survey, 2017</a:t>
            </a:r>
          </a:p>
          <a:p>
            <a:r>
              <a:rPr lang="en-US" sz="3600" dirty="0">
                <a:hlinkClick r:id="rId2"/>
              </a:rPr>
              <a:t>URL:https://www.census.gov/topics/population/migration/data/tables/acs.html</a:t>
            </a: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160115-F545-44D4-87F4-68D5B512A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8" y="4087176"/>
            <a:ext cx="8656472" cy="212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0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51E8-3E93-4E95-BFF5-3E66B0FC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006592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6592"/>
                </a:highlight>
              </a:rPr>
              <a:t>State of Current Residence vs State of Birth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D14447-9375-424D-A053-9966ED496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81" y="1825625"/>
            <a:ext cx="5242559" cy="4697096"/>
          </a:xfrm>
        </p:spPr>
      </p:pic>
    </p:spTree>
    <p:extLst>
      <p:ext uri="{BB962C8B-B14F-4D97-AF65-F5344CB8AC3E}">
        <p14:creationId xmlns:p14="http://schemas.microsoft.com/office/powerpoint/2010/main" val="139142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AD82-6320-49C1-8105-1F695613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45919"/>
          </a:xfrm>
          <a:solidFill>
            <a:srgbClr val="005D86">
              <a:alpha val="85098"/>
            </a:srgbClr>
          </a:solidFill>
        </p:spPr>
        <p:txBody>
          <a:bodyPr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6592"/>
                </a:highlight>
              </a:rPr>
              <a:t> % of People Born and Still Residing in the State of Birth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A830B7-3B42-4DDC-B03E-CEBD6D076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" y="2070795"/>
            <a:ext cx="10474959" cy="4434780"/>
          </a:xfrm>
        </p:spPr>
      </p:pic>
    </p:spTree>
    <p:extLst>
      <p:ext uri="{BB962C8B-B14F-4D97-AF65-F5344CB8AC3E}">
        <p14:creationId xmlns:p14="http://schemas.microsoft.com/office/powerpoint/2010/main" val="6450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0D52-1BD5-4A4D-9C0A-BC4E197B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54479"/>
          </a:xfrm>
          <a:solidFill>
            <a:srgbClr val="005D86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highlight>
                  <a:srgbClr val="005D86"/>
                </a:highlight>
              </a:rPr>
              <a:t>US State Population by Migration Status</a:t>
            </a:r>
          </a:p>
        </p:txBody>
      </p:sp>
      <p:pic>
        <p:nvPicPr>
          <p:cNvPr id="5" name="Content Placeholder 4" descr="A picture containing writing implement, stationary, pencil&#10;&#10;Description automatically generated">
            <a:extLst>
              <a:ext uri="{FF2B5EF4-FFF2-40B4-BE49-F238E27FC236}">
                <a16:creationId xmlns:a16="http://schemas.microsoft.com/office/drawing/2014/main" id="{705966FC-3881-4F70-9284-4782281BC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20" y="1625601"/>
            <a:ext cx="8625840" cy="5090160"/>
          </a:xfrm>
        </p:spPr>
      </p:pic>
    </p:spTree>
    <p:extLst>
      <p:ext uri="{BB962C8B-B14F-4D97-AF65-F5344CB8AC3E}">
        <p14:creationId xmlns:p14="http://schemas.microsoft.com/office/powerpoint/2010/main" val="317881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947E-C3F3-4F37-8E6A-A7F02B2A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005D86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5D86"/>
                </a:highlight>
              </a:rPr>
              <a:t>	Conclusions – High Diversity in Internal Migration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F7F40-1D71-47AC-B66C-7BF788B27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800225"/>
            <a:ext cx="11010900" cy="48386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Big gainers from migration - Nevada, Florida, and Texas; Americans prefer to migrate to states which are to South from them</a:t>
            </a:r>
          </a:p>
          <a:p>
            <a:r>
              <a:rPr lang="en-US" dirty="0">
                <a:solidFill>
                  <a:srgbClr val="002060"/>
                </a:solidFill>
              </a:rPr>
              <a:t>Biggest losers due to migration are DC, North Dakota, and West Virginia, adjusting for population</a:t>
            </a:r>
          </a:p>
          <a:p>
            <a:r>
              <a:rPr lang="en-US" dirty="0">
                <a:solidFill>
                  <a:srgbClr val="002060"/>
                </a:solidFill>
              </a:rPr>
              <a:t>New York is a very unique state - a big gainer from foreign immigration and a big loser from domestic migration</a:t>
            </a:r>
          </a:p>
          <a:p>
            <a:r>
              <a:rPr lang="en-US" dirty="0">
                <a:solidFill>
                  <a:srgbClr val="002060"/>
                </a:solidFill>
              </a:rPr>
              <a:t>People born in Texas have the lowest mobility in USA, overall South has low mobility</a:t>
            </a:r>
          </a:p>
          <a:p>
            <a:r>
              <a:rPr lang="en-US" dirty="0">
                <a:solidFill>
                  <a:srgbClr val="002060"/>
                </a:solidFill>
              </a:rPr>
              <a:t>In Nevada, over 70% of residents were born outside of the state</a:t>
            </a:r>
          </a:p>
          <a:p>
            <a:r>
              <a:rPr lang="en-US" dirty="0">
                <a:solidFill>
                  <a:srgbClr val="002060"/>
                </a:solidFill>
              </a:rPr>
              <a:t>Wyoming, Nevada, and New Hampshire attracts a lot of domestic migrants, adjusting for population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0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263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608, Final Project: USA Migration/Internal Mobility</vt:lpstr>
      <vt:lpstr> Motivation: Internal Migration – Where? Why?...</vt:lpstr>
      <vt:lpstr> Current Knowledge – History/Reasons </vt:lpstr>
      <vt:lpstr> Data Source – Census</vt:lpstr>
      <vt:lpstr>State of Current Residence vs State of Birth</vt:lpstr>
      <vt:lpstr> % of People Born and Still Residing in the State of Birth</vt:lpstr>
      <vt:lpstr>US State Population by Migration Status</vt:lpstr>
      <vt:lpstr> Conclusions – High Diversity in Internal Migration Behavior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607, Final Project: Suicide Rate of US States: Why Are They So Different?</dc:title>
  <dc:creator>Mikhail Groysman</dc:creator>
  <cp:lastModifiedBy>Mikhail Groysman</cp:lastModifiedBy>
  <cp:revision>38</cp:revision>
  <dcterms:created xsi:type="dcterms:W3CDTF">2018-12-11T00:31:10Z</dcterms:created>
  <dcterms:modified xsi:type="dcterms:W3CDTF">2019-07-22T19:47:44Z</dcterms:modified>
</cp:coreProperties>
</file>