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0F91A-12A2-4497-949C-732A82D6C8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620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7CC2F6-43E1-4624-BE91-A6650C698F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Web Analytics, Fall 2019, CUNY School of Professional Studies</a:t>
            </a:r>
          </a:p>
        </p:txBody>
      </p:sp>
    </p:spTree>
    <p:extLst>
      <p:ext uri="{BB962C8B-B14F-4D97-AF65-F5344CB8AC3E}">
        <p14:creationId xmlns:p14="http://schemas.microsoft.com/office/powerpoint/2010/main" val="21609896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4B9F5-A214-44D6-873F-48517961B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NLP with python. Ch 2. Accessing Text Corpora and Lexical Resources.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FDEFC7-718F-46AA-9841-A33302472B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Accessing Text Corpora.</a:t>
            </a:r>
          </a:p>
          <a:p>
            <a:r>
              <a:rPr lang="en-US" dirty="0"/>
              <a:t>Conditional Frequency Distribution.</a:t>
            </a:r>
          </a:p>
          <a:p>
            <a:r>
              <a:rPr lang="en-US" dirty="0"/>
              <a:t>More Python: Reusing Code.</a:t>
            </a:r>
          </a:p>
          <a:p>
            <a:r>
              <a:rPr lang="en-US" dirty="0"/>
              <a:t>Lexical Resources.</a:t>
            </a:r>
          </a:p>
          <a:p>
            <a:r>
              <a:rPr lang="en-US" dirty="0"/>
              <a:t>WordNet.</a:t>
            </a:r>
          </a:p>
          <a:p>
            <a:r>
              <a:rPr lang="en-US" dirty="0"/>
              <a:t>Summary. Corpus is a large, structed collection of texts.</a:t>
            </a:r>
          </a:p>
        </p:txBody>
      </p:sp>
    </p:spTree>
    <p:extLst>
      <p:ext uri="{BB962C8B-B14F-4D97-AF65-F5344CB8AC3E}">
        <p14:creationId xmlns:p14="http://schemas.microsoft.com/office/powerpoint/2010/main" val="12439735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AED68-2AC9-4FD8-B812-231CE1A27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SNA for Startups. Ch 1. Introduction.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81E78E-73BD-44AD-874C-F9C7C12E00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Analyzing Relationships to Understand People and Groups.</a:t>
            </a:r>
          </a:p>
          <a:p>
            <a:pPr lvl="1"/>
            <a:r>
              <a:rPr lang="en-US" dirty="0"/>
              <a:t>Binary and Valued Relationships.</a:t>
            </a:r>
          </a:p>
          <a:p>
            <a:pPr lvl="1"/>
            <a:r>
              <a:rPr lang="en-US" dirty="0"/>
              <a:t>Symmetric and Asymmetric Relationships. </a:t>
            </a:r>
          </a:p>
          <a:p>
            <a:pPr lvl="1"/>
            <a:r>
              <a:rPr lang="en-US" dirty="0"/>
              <a:t>Multimode Relationships.</a:t>
            </a:r>
          </a:p>
          <a:p>
            <a:r>
              <a:rPr lang="en-US" dirty="0"/>
              <a:t>From Relationships to Network.</a:t>
            </a:r>
          </a:p>
          <a:p>
            <a:pPr lvl="1"/>
            <a:r>
              <a:rPr lang="en-US" dirty="0"/>
              <a:t>Social Networks vs. Link Analysis.</a:t>
            </a:r>
          </a:p>
          <a:p>
            <a:r>
              <a:rPr lang="en-US" dirty="0"/>
              <a:t>Power of Social Networks.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7034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82483-F467-4B13-8FCF-E5081E0D3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3 – Network analysis: graph theory, definitions.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831033-EE6E-4A41-AD4A-472E7A6628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 Graph Theory. Adjacency Matrix. Graph Diameter.</a:t>
            </a:r>
          </a:p>
          <a:p>
            <a:r>
              <a:rPr lang="en-US" dirty="0"/>
              <a:t>SNA for Startups. Ch 2.</a:t>
            </a:r>
          </a:p>
          <a:p>
            <a:r>
              <a:rPr lang="en-US" dirty="0"/>
              <a:t>Assignment – Graph Visualization.</a:t>
            </a:r>
          </a:p>
          <a:p>
            <a:pPr lvl="1"/>
            <a:r>
              <a:rPr lang="en-US" dirty="0"/>
              <a:t>Load a graph.</a:t>
            </a:r>
          </a:p>
          <a:p>
            <a:pPr lvl="1"/>
            <a:r>
              <a:rPr lang="en-US" dirty="0"/>
              <a:t>Basic Analysis of the graph – graph’s diameter, and one more metric.</a:t>
            </a:r>
          </a:p>
          <a:p>
            <a:pPr lvl="1"/>
            <a:r>
              <a:rPr lang="en-US" dirty="0"/>
              <a:t>Visualize the graph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46001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F53F5-0266-4C05-B35E-B5FE54EB0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SNA for startups. Ch 2. graph theory – a quick introduction.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3A1639-225C-4093-93EE-4FB58742B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Social Networks=Social Graphs.</a:t>
            </a:r>
          </a:p>
          <a:p>
            <a:r>
              <a:rPr lang="en-US" dirty="0"/>
              <a:t>Adjacency Matrices. Social Network can be represented as a matrix.</a:t>
            </a:r>
          </a:p>
          <a:p>
            <a:r>
              <a:rPr lang="en-US" dirty="0"/>
              <a:t>Edge-Lists and Adjacency Lists. Such as &gt;&gt;&gt; edges={{‘A’,’B’},{‘A’,’D’}….}</a:t>
            </a:r>
          </a:p>
          <a:p>
            <a:r>
              <a:rPr lang="en-US" dirty="0"/>
              <a:t>Graph Traversals and Distances.</a:t>
            </a:r>
          </a:p>
          <a:p>
            <a:pPr lvl="1"/>
            <a:r>
              <a:rPr lang="en-US" dirty="0"/>
              <a:t>Depth-First Traversal.</a:t>
            </a:r>
          </a:p>
          <a:p>
            <a:pPr lvl="1"/>
            <a:r>
              <a:rPr lang="en-US" dirty="0"/>
              <a:t>Breadth-First Traversal.</a:t>
            </a:r>
          </a:p>
          <a:p>
            <a:pPr lvl="1"/>
            <a:r>
              <a:rPr lang="en-US" dirty="0"/>
              <a:t>Path and Walks.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30579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2A4B0-542C-4C72-8219-A3B36868E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4 -  network analysis: centrality measures.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5B35E9-A86A-4A47-BD18-B7AD91A063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SNA for Startups. Ch 3.</a:t>
            </a:r>
          </a:p>
          <a:p>
            <a:r>
              <a:rPr lang="en-US" dirty="0"/>
              <a:t>Assignment – Centrality Measures.</a:t>
            </a:r>
          </a:p>
          <a:p>
            <a:pPr lvl="1"/>
            <a:r>
              <a:rPr lang="en-US" dirty="0"/>
              <a:t>ID interesting network data, with at least one categorical variable.</a:t>
            </a:r>
          </a:p>
          <a:p>
            <a:pPr lvl="1"/>
            <a:r>
              <a:rPr lang="en-US" dirty="0"/>
              <a:t>Plan on how to load data and possible outcome of analysis.</a:t>
            </a:r>
          </a:p>
          <a:p>
            <a:r>
              <a:rPr lang="en-US" dirty="0"/>
              <a:t>Project 1. </a:t>
            </a:r>
          </a:p>
          <a:p>
            <a:pPr lvl="1"/>
            <a:r>
              <a:rPr lang="en-US" dirty="0"/>
              <a:t>For each node calculate degree centrality and eigenvector centrality.</a:t>
            </a:r>
          </a:p>
          <a:p>
            <a:pPr lvl="1"/>
            <a:r>
              <a:rPr lang="en-US" dirty="0"/>
              <a:t>Compare centrality measure across categorical groups.</a:t>
            </a:r>
          </a:p>
        </p:txBody>
      </p:sp>
    </p:spTree>
    <p:extLst>
      <p:ext uri="{BB962C8B-B14F-4D97-AF65-F5344CB8AC3E}">
        <p14:creationId xmlns:p14="http://schemas.microsoft.com/office/powerpoint/2010/main" val="32525807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CF74C-3CB4-44B1-89FF-3621BC3D9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SNA for startups. Ch 3. centrality, power, and bottlenecks.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6A4031-35A4-47B8-9160-CA7410F31A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Loading </a:t>
            </a:r>
            <a:r>
              <a:rPr lang="en-US" dirty="0" err="1"/>
              <a:t>NetworkX</a:t>
            </a:r>
            <a:r>
              <a:rPr lang="en-US" dirty="0"/>
              <a:t>.</a:t>
            </a:r>
          </a:p>
          <a:p>
            <a:r>
              <a:rPr lang="en-US" dirty="0"/>
              <a:t>Nodes and Edges.</a:t>
            </a:r>
          </a:p>
          <a:p>
            <a:r>
              <a:rPr lang="en-US" dirty="0"/>
              <a:t>Centrality – measure of power and influence in social network.</a:t>
            </a:r>
          </a:p>
          <a:p>
            <a:pPr lvl="1"/>
            <a:r>
              <a:rPr lang="en-US" dirty="0"/>
              <a:t>Degree Centrality – number of connections of a node.</a:t>
            </a:r>
          </a:p>
          <a:p>
            <a:pPr lvl="1"/>
            <a:r>
              <a:rPr lang="en-US" dirty="0"/>
              <a:t>Closeness Centrality – calculates how close a node to other nodes.</a:t>
            </a:r>
          </a:p>
          <a:p>
            <a:pPr lvl="1"/>
            <a:r>
              <a:rPr lang="en-US" dirty="0"/>
              <a:t>Betweenness Centrality – calculates if other nodes have to pass through a node.</a:t>
            </a:r>
          </a:p>
          <a:p>
            <a:pPr lvl="1"/>
            <a:r>
              <a:rPr lang="en-US" dirty="0"/>
              <a:t>Eigenvector Centrality – weighted degree centrality.</a:t>
            </a:r>
          </a:p>
        </p:txBody>
      </p:sp>
    </p:spTree>
    <p:extLst>
      <p:ext uri="{BB962C8B-B14F-4D97-AF65-F5344CB8AC3E}">
        <p14:creationId xmlns:p14="http://schemas.microsoft.com/office/powerpoint/2010/main" val="21740068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084F7-CDBB-4D98-B78B-D4F1BD724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5. Network analysis: Clustering.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444AAB-A126-47B9-A3EC-2B81466BAD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SNA for startups. Ch 4.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2531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EE6CD-55F9-43E5-AC45-DA9ADAEFC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SNA for startups. Ch 4. </a:t>
            </a:r>
            <a:r>
              <a:rPr lang="en-US" dirty="0" err="1"/>
              <a:t>cluques</a:t>
            </a:r>
            <a:r>
              <a:rPr lang="en-US" dirty="0"/>
              <a:t>, clusters, and components.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1EE213-2578-455F-B7EB-247379A916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Subgraph is a subset of the nodes of the network.</a:t>
            </a:r>
          </a:p>
          <a:p>
            <a:r>
              <a:rPr lang="en-US" dirty="0"/>
              <a:t>Components are disconnected subgraphs.</a:t>
            </a:r>
          </a:p>
          <a:p>
            <a:r>
              <a:rPr lang="en-US" dirty="0"/>
              <a:t>Island Method – </a:t>
            </a:r>
            <a:r>
              <a:rPr lang="en-US" dirty="0" err="1"/>
              <a:t>subsetting</a:t>
            </a:r>
            <a:r>
              <a:rPr lang="en-US" dirty="0"/>
              <a:t> a network based on degree centrality.</a:t>
            </a:r>
          </a:p>
          <a:p>
            <a:r>
              <a:rPr lang="en-US" dirty="0"/>
              <a:t>Ego Networks are centered around one node.</a:t>
            </a:r>
          </a:p>
          <a:p>
            <a:r>
              <a:rPr lang="en-US" dirty="0"/>
              <a:t>Triads – 3 nodes connected in some way.</a:t>
            </a:r>
          </a:p>
          <a:p>
            <a:r>
              <a:rPr lang="en-US" dirty="0"/>
              <a:t>Cliques are closely interconnected nodes, not strongly connected to others.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58789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A0A79-121A-4DB4-8D12-C680D1904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6. Network analysis: 2-mode networks.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435B76-ABE2-43ED-B2D4-5A87D34075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75790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SNA for Startups. Ch 5. “2-Mode Networks”. Ch 6. “Going Viral! Information Diffusion.”</a:t>
            </a:r>
          </a:p>
          <a:p>
            <a:r>
              <a:rPr lang="en-US" dirty="0"/>
              <a:t>2-Mode Networks need to be transformed into 1-Mode Networks.</a:t>
            </a:r>
          </a:p>
          <a:p>
            <a:r>
              <a:rPr lang="en-US" dirty="0"/>
              <a:t>Assignment – Data Sets.</a:t>
            </a:r>
          </a:p>
          <a:p>
            <a:pPr lvl="1"/>
            <a:r>
              <a:rPr lang="en-US" dirty="0"/>
              <a:t>A simple 2-mode network: attendance of 18 women at 14 events.</a:t>
            </a:r>
          </a:p>
          <a:p>
            <a:r>
              <a:rPr lang="en-US" dirty="0"/>
              <a:t>Project 2. </a:t>
            </a:r>
          </a:p>
          <a:p>
            <a:pPr lvl="1"/>
            <a:r>
              <a:rPr lang="en-US" dirty="0"/>
              <a:t>ID a large 2-mode network dataset.</a:t>
            </a:r>
          </a:p>
          <a:p>
            <a:pPr lvl="1"/>
            <a:r>
              <a:rPr lang="en-US" dirty="0"/>
              <a:t>Apply the Island Method.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15991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C88B0-E3C4-4D4B-AF1E-0A86235C3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SNA for startups. Ch 5. 2-Mode networks.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774D5-A435-44D2-93AF-98FE29E5DA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Look at network with 2 or more different type of nodes.</a:t>
            </a:r>
          </a:p>
          <a:p>
            <a:r>
              <a:rPr lang="en-US" dirty="0"/>
              <a:t>Campaign Finance and Election outcome – highly debated topic.</a:t>
            </a:r>
          </a:p>
          <a:p>
            <a:r>
              <a:rPr lang="en-US" dirty="0"/>
              <a:t>Campaign Finance Network study, nodes are political organizations – 2000 elections.</a:t>
            </a:r>
          </a:p>
          <a:p>
            <a:r>
              <a:rPr lang="en-US" dirty="0"/>
              <a:t>Nodes</a:t>
            </a:r>
          </a:p>
          <a:p>
            <a:pPr lvl="1"/>
            <a:r>
              <a:rPr lang="en-US" dirty="0"/>
              <a:t>Red -Republican </a:t>
            </a:r>
            <a:r>
              <a:rPr lang="en-US" dirty="0" err="1"/>
              <a:t>commitees</a:t>
            </a:r>
            <a:endParaRPr lang="en-US" dirty="0"/>
          </a:p>
          <a:p>
            <a:pPr lvl="1"/>
            <a:r>
              <a:rPr lang="en-US" dirty="0"/>
              <a:t>Blue – Democratic </a:t>
            </a:r>
            <a:r>
              <a:rPr lang="en-US" dirty="0" err="1"/>
              <a:t>commitees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Green – single issue groups.</a:t>
            </a:r>
          </a:p>
          <a:p>
            <a:pPr lvl="1"/>
            <a:r>
              <a:rPr lang="en-US" dirty="0"/>
              <a:t>Purple – industry associations.</a:t>
            </a:r>
          </a:p>
          <a:p>
            <a:r>
              <a:rPr lang="en-US" dirty="0"/>
              <a:t>Most of available networks are 2-mode.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569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9C8BE-AAE5-4C56-9C47-085EAE249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2BE89D-1759-4C9B-A212-0EA5608BB4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Syllabus</a:t>
            </a:r>
          </a:p>
          <a:p>
            <a:r>
              <a:rPr lang="en-US" dirty="0"/>
              <a:t>Web and Mobile data is getting more important very day</a:t>
            </a:r>
          </a:p>
          <a:p>
            <a:r>
              <a:rPr lang="en-US" dirty="0"/>
              <a:t>Social Network are now critical parts of any business</a:t>
            </a:r>
          </a:p>
          <a:p>
            <a:r>
              <a:rPr lang="en-US" dirty="0"/>
              <a:t>Search engines are widely used to find data</a:t>
            </a:r>
          </a:p>
          <a:p>
            <a:r>
              <a:rPr lang="en-US" dirty="0"/>
              <a:t>API is important source of information as well</a:t>
            </a:r>
          </a:p>
          <a:p>
            <a:r>
              <a:rPr lang="en-US" dirty="0"/>
              <a:t>NLP will be part of the course as well</a:t>
            </a:r>
          </a:p>
        </p:txBody>
      </p:sp>
    </p:spTree>
    <p:extLst>
      <p:ext uri="{BB962C8B-B14F-4D97-AF65-F5344CB8AC3E}">
        <p14:creationId xmlns:p14="http://schemas.microsoft.com/office/powerpoint/2010/main" val="2394113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D9FAB-943B-4900-8253-30EF31E1C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Syllabus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C8A18-0FE6-47D7-943D-671A04B45D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Learning Outcome</a:t>
            </a:r>
          </a:p>
          <a:p>
            <a:pPr lvl="1"/>
            <a:r>
              <a:rPr lang="en-US" dirty="0"/>
              <a:t>Network Analysis, including graphs, node statistics, and graph visualization</a:t>
            </a:r>
          </a:p>
          <a:p>
            <a:pPr lvl="1"/>
            <a:r>
              <a:rPr lang="en-US" dirty="0"/>
              <a:t>Network API’s such as Twitter, Facebook, and LinkedIn</a:t>
            </a:r>
          </a:p>
          <a:p>
            <a:r>
              <a:rPr lang="en-US" dirty="0"/>
              <a:t>Text Mining and Network Analysis are two fields that grow very fast</a:t>
            </a:r>
          </a:p>
          <a:p>
            <a:r>
              <a:rPr lang="en-US" dirty="0"/>
              <a:t>Required Texts</a:t>
            </a:r>
          </a:p>
          <a:p>
            <a:pPr lvl="1"/>
            <a:r>
              <a:rPr lang="en-US" dirty="0"/>
              <a:t>Social Network Analysis for Startups</a:t>
            </a:r>
          </a:p>
          <a:p>
            <a:pPr lvl="1"/>
            <a:r>
              <a:rPr lang="en-US" dirty="0"/>
              <a:t>Natural Language Processing with Python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481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77224-013C-4255-815B-8A66C2AC3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Outline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500DEB-2AD1-496D-AD9C-C6198AF62F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Week 1. Set up Environment. </a:t>
            </a:r>
          </a:p>
          <a:p>
            <a:r>
              <a:rPr lang="en-US" dirty="0"/>
              <a:t>Week 2. Network Analysis: Overview. Text Mining: Overview.</a:t>
            </a:r>
          </a:p>
          <a:p>
            <a:r>
              <a:rPr lang="en-US" dirty="0"/>
              <a:t>Week 3. Network Analysis: Graph Theory, Definitions.</a:t>
            </a:r>
          </a:p>
          <a:p>
            <a:r>
              <a:rPr lang="en-US" dirty="0"/>
              <a:t>Week 4. Network Analysis: Centrality Measures. </a:t>
            </a:r>
          </a:p>
          <a:p>
            <a:r>
              <a:rPr lang="en-US" dirty="0"/>
              <a:t>Week 5. Network Analysis: Clustering.</a:t>
            </a:r>
          </a:p>
          <a:p>
            <a:r>
              <a:rPr lang="en-US" dirty="0"/>
              <a:t>Week 6. Network Analysis: 2-mode networks.</a:t>
            </a:r>
          </a:p>
        </p:txBody>
      </p:sp>
    </p:spTree>
    <p:extLst>
      <p:ext uri="{BB962C8B-B14F-4D97-AF65-F5344CB8AC3E}">
        <p14:creationId xmlns:p14="http://schemas.microsoft.com/office/powerpoint/2010/main" val="20730065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56CA0-CE58-4B1A-8349-717A2D65D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outline - 2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810DAF-C88C-4D43-B9D1-4CF14A6837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Week 7. Text Mining: Natural Language Processing.</a:t>
            </a:r>
          </a:p>
          <a:p>
            <a:r>
              <a:rPr lang="en-US" dirty="0"/>
              <a:t>Week 8. Text Mining: Word Association.</a:t>
            </a:r>
          </a:p>
          <a:p>
            <a:r>
              <a:rPr lang="en-US" dirty="0"/>
              <a:t>Week 9. Network Analysis: Topic Mining 1.</a:t>
            </a:r>
          </a:p>
          <a:p>
            <a:r>
              <a:rPr lang="en-US" dirty="0"/>
              <a:t>Week 10. Network Analysis: Topic Mining 2.</a:t>
            </a:r>
          </a:p>
          <a:p>
            <a:r>
              <a:rPr lang="en-US" dirty="0"/>
              <a:t>Week 11. Network Analysis. Sentimental Analysis.</a:t>
            </a:r>
          </a:p>
          <a:p>
            <a:r>
              <a:rPr lang="en-US" dirty="0"/>
              <a:t>Week 12. Text Mining: Text-Based Prediction.</a:t>
            </a:r>
          </a:p>
        </p:txBody>
      </p:sp>
    </p:spTree>
    <p:extLst>
      <p:ext uri="{BB962C8B-B14F-4D97-AF65-F5344CB8AC3E}">
        <p14:creationId xmlns:p14="http://schemas.microsoft.com/office/powerpoint/2010/main" val="26096293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FCC2F-B338-469A-828F-D04328F0C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Outline 3.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5754B7-0914-4EAD-8539-CA944FF61B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Week 13. Network Analysis and Text Mining: </a:t>
            </a:r>
            <a:r>
              <a:rPr lang="en-US" dirty="0" err="1"/>
              <a:t>Longitudal</a:t>
            </a:r>
            <a:r>
              <a:rPr lang="en-US" dirty="0"/>
              <a:t> Analysis.</a:t>
            </a:r>
          </a:p>
          <a:p>
            <a:r>
              <a:rPr lang="en-US" dirty="0"/>
              <a:t>Week 14. Thanksgiving.</a:t>
            </a:r>
          </a:p>
          <a:p>
            <a:r>
              <a:rPr lang="en-US" dirty="0"/>
              <a:t>Week 15. Network Analysis and Text Mining.</a:t>
            </a:r>
          </a:p>
        </p:txBody>
      </p:sp>
    </p:spTree>
    <p:extLst>
      <p:ext uri="{BB962C8B-B14F-4D97-AF65-F5344CB8AC3E}">
        <p14:creationId xmlns:p14="http://schemas.microsoft.com/office/powerpoint/2010/main" val="34461605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EA9B8-ACB2-4A00-BDA8-CDF0758A1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1 – set up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AD526C-FB19-449E-BC20-22BBF2F3AD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Download and install Anaconda Python.</a:t>
            </a:r>
          </a:p>
        </p:txBody>
      </p:sp>
    </p:spTree>
    <p:extLst>
      <p:ext uri="{BB962C8B-B14F-4D97-AF65-F5344CB8AC3E}">
        <p14:creationId xmlns:p14="http://schemas.microsoft.com/office/powerpoint/2010/main" val="41710916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BD8B6-3C59-4B31-A20A-E074F94CA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2 – network analysis and text mining use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56EC91-0C8F-4423-BC0E-C5AFC0AC5D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Starting to use </a:t>
            </a:r>
            <a:r>
              <a:rPr lang="en-US" dirty="0" err="1"/>
              <a:t>NetworkX</a:t>
            </a:r>
            <a:endParaRPr lang="en-US" dirty="0"/>
          </a:p>
          <a:p>
            <a:r>
              <a:rPr lang="en-US" dirty="0"/>
              <a:t>NLP with Python. Ch 1 and 2. </a:t>
            </a:r>
          </a:p>
          <a:p>
            <a:r>
              <a:rPr lang="en-US" dirty="0"/>
              <a:t>SNA with Startups. Ch 1.</a:t>
            </a:r>
          </a:p>
          <a:p>
            <a:r>
              <a:rPr lang="en-US" dirty="0"/>
              <a:t>Assignment: Hello Graph World.</a:t>
            </a:r>
          </a:p>
          <a:p>
            <a:pPr lvl="1"/>
            <a:r>
              <a:rPr lang="en-US" dirty="0"/>
              <a:t>Create </a:t>
            </a:r>
            <a:r>
              <a:rPr lang="en-US" dirty="0" err="1"/>
              <a:t>Krackhardt</a:t>
            </a:r>
            <a:r>
              <a:rPr lang="en-US" dirty="0"/>
              <a:t> kite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9868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64906-B681-417A-8C78-679681918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NLP with python. Ch 1. language processing and Python.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221F33-A241-4965-BE1B-E1D91D1438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Computing with Language: Texts and Words.</a:t>
            </a:r>
          </a:p>
          <a:p>
            <a:r>
              <a:rPr lang="en-US" dirty="0"/>
              <a:t>A Closer Look at Python: Texts as Lists of Words.</a:t>
            </a:r>
          </a:p>
          <a:p>
            <a:r>
              <a:rPr lang="en-US" dirty="0"/>
              <a:t>Computing with Language: Simple Statistics</a:t>
            </a:r>
          </a:p>
          <a:p>
            <a:r>
              <a:rPr lang="en-US" dirty="0"/>
              <a:t>Back to Python: Making Decisions and Taking Control.</a:t>
            </a:r>
          </a:p>
          <a:p>
            <a:r>
              <a:rPr lang="en-US" dirty="0"/>
              <a:t>Automating NL Understanding.</a:t>
            </a:r>
          </a:p>
          <a:p>
            <a:r>
              <a:rPr lang="en-US" dirty="0"/>
              <a:t>Summary. Texts as lists in python.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1881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120</TotalTime>
  <Words>953</Words>
  <Application>Microsoft Office PowerPoint</Application>
  <PresentationFormat>Widescreen</PresentationFormat>
  <Paragraphs>123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Tw Cen MT</vt:lpstr>
      <vt:lpstr>Circuit</vt:lpstr>
      <vt:lpstr>Data 620</vt:lpstr>
      <vt:lpstr>Getting started</vt:lpstr>
      <vt:lpstr>Syllabus</vt:lpstr>
      <vt:lpstr>Course Outline 1</vt:lpstr>
      <vt:lpstr>Course outline - 2</vt:lpstr>
      <vt:lpstr>Course Outline 3.</vt:lpstr>
      <vt:lpstr>Week 1 – set up environment</vt:lpstr>
      <vt:lpstr>Week 2 – network analysis and text mining use cases</vt:lpstr>
      <vt:lpstr>NLP with python. Ch 1. language processing and Python.</vt:lpstr>
      <vt:lpstr>NLP with python. Ch 2. Accessing Text Corpora and Lexical Resources. </vt:lpstr>
      <vt:lpstr>SNA for Startups. Ch 1. Introduction.</vt:lpstr>
      <vt:lpstr>Week 3 – Network analysis: graph theory, definitions.</vt:lpstr>
      <vt:lpstr>SNA for startups. Ch 2. graph theory – a quick introduction.</vt:lpstr>
      <vt:lpstr>Week 4 -  network analysis: centrality measures.</vt:lpstr>
      <vt:lpstr>SNA for startups. Ch 3. centrality, power, and bottlenecks. </vt:lpstr>
      <vt:lpstr>Week 5. Network analysis: Clustering.</vt:lpstr>
      <vt:lpstr>SNA for startups. Ch 4. cluques, clusters, and components.</vt:lpstr>
      <vt:lpstr>Week 6. Network analysis: 2-mode networks. </vt:lpstr>
      <vt:lpstr>SNA for startups. Ch 5. 2-Mode networks.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620</dc:title>
  <dc:creator>Groysman, Mikhail</dc:creator>
  <cp:lastModifiedBy>Groysman, Mikhail</cp:lastModifiedBy>
  <cp:revision>15</cp:revision>
  <dcterms:created xsi:type="dcterms:W3CDTF">2019-12-05T19:08:14Z</dcterms:created>
  <dcterms:modified xsi:type="dcterms:W3CDTF">2019-12-05T21:09:09Z</dcterms:modified>
</cp:coreProperties>
</file>